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91" r:id="rId28"/>
    <p:sldId id="310" r:id="rId29"/>
    <p:sldId id="322" r:id="rId30"/>
    <p:sldId id="323" r:id="rId31"/>
    <p:sldId id="292" r:id="rId32"/>
    <p:sldId id="311" r:id="rId33"/>
    <p:sldId id="295" r:id="rId34"/>
    <p:sldId id="324" r:id="rId35"/>
    <p:sldId id="296" r:id="rId36"/>
    <p:sldId id="312" r:id="rId37"/>
    <p:sldId id="325" r:id="rId38"/>
    <p:sldId id="313" r:id="rId39"/>
    <p:sldId id="326" r:id="rId40"/>
    <p:sldId id="327" r:id="rId41"/>
    <p:sldId id="297" r:id="rId42"/>
    <p:sldId id="298" r:id="rId43"/>
    <p:sldId id="299" r:id="rId44"/>
    <p:sldId id="300" r:id="rId45"/>
    <p:sldId id="301" r:id="rId46"/>
    <p:sldId id="314" r:id="rId47"/>
    <p:sldId id="334" r:id="rId48"/>
    <p:sldId id="336" r:id="rId49"/>
    <p:sldId id="335" r:id="rId50"/>
    <p:sldId id="318" r:id="rId51"/>
    <p:sldId id="319" r:id="rId52"/>
    <p:sldId id="332" r:id="rId53"/>
    <p:sldId id="328" r:id="rId54"/>
    <p:sldId id="320" r:id="rId55"/>
    <p:sldId id="321" r:id="rId56"/>
    <p:sldId id="331" r:id="rId57"/>
    <p:sldId id="305" r:id="rId58"/>
    <p:sldId id="306" r:id="rId59"/>
    <p:sldId id="304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EFFA"/>
    <a:srgbClr val="FC7C88"/>
    <a:srgbClr val="00FFFF"/>
    <a:srgbClr val="B3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039" autoAdjust="0"/>
  </p:normalViewPr>
  <p:slideViewPr>
    <p:cSldViewPr>
      <p:cViewPr varScale="1">
        <p:scale>
          <a:sx n="63" d="100"/>
          <a:sy n="63" d="100"/>
        </p:scale>
        <p:origin x="105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bele%20do%20wykres&#243;w%20za%202017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skarbnik\Desktop\Skarbnik\Zeszyt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abele%20do%20wykres&#243;w%20za%202017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skarbnik\Desktop\Skarbnik\Zeszyt1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bele%20do%20wykres&#243;w%20za%202017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bele%20do%20wykres&#243;w%20za%202017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97E-410A-A05B-D1E55E1D50B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97E-410A-A05B-D1E55E1D50B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97E-410A-A05B-D1E55E1D50B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697E-410A-A05B-D1E55E1D50B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97E-410A-A05B-D1E55E1D50B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97E-410A-A05B-D1E55E1D50B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697E-410A-A05B-D1E55E1D50B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697E-410A-A05B-D1E55E1D50B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697E-410A-A05B-D1E55E1D50BF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2'!$B$4:$B$12</c:f>
              <c:strCache>
                <c:ptCount val="9"/>
                <c:pt idx="0">
                  <c:v>Subwencja oświatowa</c:v>
                </c:pt>
                <c:pt idx="1">
                  <c:v>Subwencja wyrównawcza</c:v>
                </c:pt>
                <c:pt idx="2">
                  <c:v>Subwencja równoważąca</c:v>
                </c:pt>
                <c:pt idx="3">
                  <c:v>Udział w PIT</c:v>
                </c:pt>
                <c:pt idx="4">
                  <c:v>Udział w CIT</c:v>
                </c:pt>
                <c:pt idx="5">
                  <c:v>Dotacje z budżetu państwa na bieżące zadania własne</c:v>
                </c:pt>
                <c:pt idx="6">
                  <c:v>Dotacje z budżetu państwa na zadania rządowe</c:v>
                </c:pt>
                <c:pt idx="7">
                  <c:v>Środki z UE i wkład krajowy na realizację tzw. "miękkich projektów"</c:v>
                </c:pt>
                <c:pt idx="8">
                  <c:v>Pozostałe dochody własne</c:v>
                </c:pt>
              </c:strCache>
            </c:strRef>
          </c:cat>
          <c:val>
            <c:numRef>
              <c:f>'tab nr 2'!$C$4:$C$12</c:f>
            </c:numRef>
          </c:val>
          <c:extLst>
            <c:ext xmlns:c16="http://schemas.microsoft.com/office/drawing/2014/chart" uri="{C3380CC4-5D6E-409C-BE32-E72D297353CC}">
              <c16:uniqueId val="{00000009-697E-410A-A05B-D1E55E1D50BF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A-697E-410A-A05B-D1E55E1D50B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B-697E-410A-A05B-D1E55E1D50B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C-697E-410A-A05B-D1E55E1D50B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D-697E-410A-A05B-D1E55E1D50B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E-697E-410A-A05B-D1E55E1D50B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F-697E-410A-A05B-D1E55E1D50B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0-697E-410A-A05B-D1E55E1D50B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1-697E-410A-A05B-D1E55E1D50B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2-697E-410A-A05B-D1E55E1D50BF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2'!$B$4:$B$12</c:f>
              <c:strCache>
                <c:ptCount val="9"/>
                <c:pt idx="0">
                  <c:v>Subwencja oświatowa</c:v>
                </c:pt>
                <c:pt idx="1">
                  <c:v>Subwencja wyrównawcza</c:v>
                </c:pt>
                <c:pt idx="2">
                  <c:v>Subwencja równoważąca</c:v>
                </c:pt>
                <c:pt idx="3">
                  <c:v>Udział w PIT</c:v>
                </c:pt>
                <c:pt idx="4">
                  <c:v>Udział w CIT</c:v>
                </c:pt>
                <c:pt idx="5">
                  <c:v>Dotacje z budżetu państwa na bieżące zadania własne</c:v>
                </c:pt>
                <c:pt idx="6">
                  <c:v>Dotacje z budżetu państwa na zadania rządowe</c:v>
                </c:pt>
                <c:pt idx="7">
                  <c:v>Środki z UE i wkład krajowy na realizację tzw. "miękkich projektów"</c:v>
                </c:pt>
                <c:pt idx="8">
                  <c:v>Pozostałe dochody własne</c:v>
                </c:pt>
              </c:strCache>
            </c:strRef>
          </c:cat>
          <c:val>
            <c:numRef>
              <c:f>'tab nr 2'!$D$4:$D$12</c:f>
            </c:numRef>
          </c:val>
          <c:extLst>
            <c:ext xmlns:c16="http://schemas.microsoft.com/office/drawing/2014/chart" uri="{C3380CC4-5D6E-409C-BE32-E72D297353CC}">
              <c16:uniqueId val="{00000013-697E-410A-A05B-D1E55E1D50BF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697E-410A-A05B-D1E55E1D50BF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697E-410A-A05B-D1E55E1D50BF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97E-410A-A05B-D1E55E1D50B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697E-410A-A05B-D1E55E1D50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697E-410A-A05B-D1E55E1D50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697E-410A-A05B-D1E55E1D50BF}"/>
              </c:ext>
            </c:extLst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697E-410A-A05B-D1E55E1D50B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697E-410A-A05B-D1E55E1D50BF}"/>
              </c:ext>
            </c:extLst>
          </c:dPt>
          <c:dPt>
            <c:idx val="8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697E-410A-A05B-D1E55E1D50BF}"/>
              </c:ext>
            </c:extLst>
          </c:dPt>
          <c:dLbls>
            <c:dLbl>
              <c:idx val="0"/>
              <c:layout>
                <c:manualLayout>
                  <c:x val="-0.20863923915105026"/>
                  <c:y val="3.2072703412073487E-2"/>
                </c:manualLayout>
              </c:layout>
              <c:tx>
                <c:rich>
                  <a:bodyPr/>
                  <a:lstStyle/>
                  <a:p>
                    <a:fld id="{A0674CEE-38C4-40CA-8B5B-6278DAB23FC9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9EB3D8B5-1A1F-43D0-B206-C9E3FD1EBC68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697E-410A-A05B-D1E55E1D50BF}"/>
                </c:ext>
              </c:extLst>
            </c:dLbl>
            <c:dLbl>
              <c:idx val="1"/>
              <c:layout>
                <c:manualLayout>
                  <c:x val="4.0034004486186457E-2"/>
                  <c:y val="-2.4257108687270042E-3"/>
                </c:manualLayout>
              </c:layout>
              <c:tx>
                <c:rich>
                  <a:bodyPr/>
                  <a:lstStyle/>
                  <a:p>
                    <a:fld id="{BF9223E5-A7B2-4EF8-8C6E-318147137BDC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80B75BA0-2667-46F7-943B-BF95B6AE7178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697E-410A-A05B-D1E55E1D50B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7CE4A5D-A699-48C7-AC96-BC43738092CB}" type="CATEGORYNAME">
                      <a:rPr lang="en-US" smtClean="0"/>
                      <a:pPr/>
                      <a:t>[NAZWA KATEGORII]</a:t>
                    </a:fld>
                    <a:r>
                      <a:rPr lang="en-US"/>
                      <a:t>-</a:t>
                    </a:r>
                    <a:fld id="{D725D0F1-0997-44CB-96CF-023DC3294882}" type="VALUE">
                      <a:rPr lang="en-US" baseline="0" smtClean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697E-410A-A05B-D1E55E1D50BF}"/>
                </c:ext>
              </c:extLst>
            </c:dLbl>
            <c:dLbl>
              <c:idx val="3"/>
              <c:layout>
                <c:manualLayout>
                  <c:x val="0.14381519617740091"/>
                  <c:y val="-0.26775721784776901"/>
                </c:manualLayout>
              </c:layout>
              <c:tx>
                <c:rich>
                  <a:bodyPr/>
                  <a:lstStyle/>
                  <a:p>
                    <a:fld id="{1C29206E-A042-4BFA-945D-FBB0A855DF7A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8E6651D5-2D86-4510-AD6E-75F07394D815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697E-410A-A05B-D1E55E1D50BF}"/>
                </c:ext>
              </c:extLst>
            </c:dLbl>
            <c:dLbl>
              <c:idx val="4"/>
              <c:layout>
                <c:manualLayout>
                  <c:x val="0.15633099995317326"/>
                  <c:y val="0.14300290163838006"/>
                </c:manualLayout>
              </c:layout>
              <c:tx>
                <c:rich>
                  <a:bodyPr/>
                  <a:lstStyle/>
                  <a:p>
                    <a:fld id="{EB0B09E0-6F08-45A5-8409-FEBCE7EFD480}" type="CATEGORYNAME">
                      <a:rPr lang="en-US" smtClean="0"/>
                      <a:pPr/>
                      <a:t>[NAZWA KATEGORII]</a:t>
                    </a:fld>
                    <a:r>
                      <a:rPr lang="en-US"/>
                      <a:t>-</a:t>
                    </a:r>
                    <a:fld id="{CD6B1607-4B24-46CF-BE71-2FDF8576434B}" type="VALUE">
                      <a:rPr lang="en-US" baseline="0" smtClean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697E-410A-A05B-D1E55E1D50B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E2C466A-4B70-4EC7-A340-188B94172854}" type="CATEGORYNAME">
                      <a:rPr lang="pl-PL" smtClean="0"/>
                      <a:pPr/>
                      <a:t>[NAZWA KATEGORII]</a:t>
                    </a:fld>
                    <a:r>
                      <a:rPr lang="pl-PL"/>
                      <a:t>-</a:t>
                    </a:r>
                    <a:fld id="{3BCA6A79-1DBA-4297-A8F5-A5BB63ED7147}" type="VALUE">
                      <a:rPr lang="pl-PL" baseline="0" smtClean="0"/>
                      <a:pPr/>
                      <a:t>[WARTOŚĆ]</a:t>
                    </a:fld>
                    <a:endParaRPr lang="pl-PL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697E-410A-A05B-D1E55E1D50BF}"/>
                </c:ext>
              </c:extLst>
            </c:dLbl>
            <c:dLbl>
              <c:idx val="6"/>
              <c:layout>
                <c:manualLayout>
                  <c:x val="0.1583916083916084"/>
                  <c:y val="-0.14701049868766405"/>
                </c:manualLayout>
              </c:layout>
              <c:tx>
                <c:rich>
                  <a:bodyPr/>
                  <a:lstStyle/>
                  <a:p>
                    <a:fld id="{BDFA3DC4-BDDB-4D69-900F-5300C90C32E3}" type="CATEGORYNAME">
                      <a:rPr lang="pl-PL" smtClean="0"/>
                      <a:pPr/>
                      <a:t>[NAZWA KATEGORII]</a:t>
                    </a:fld>
                    <a:r>
                      <a:rPr lang="pl-PL" dirty="0"/>
                      <a:t>-</a:t>
                    </a:r>
                    <a:fld id="{EE039444-BB5A-429A-80AF-201557896648}" type="VALUE">
                      <a:rPr lang="pl-PL" baseline="0" smtClean="0"/>
                      <a:pPr/>
                      <a:t>[WARTOŚĆ]</a:t>
                    </a:fld>
                    <a:endParaRPr lang="pl-PL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697E-410A-A05B-D1E55E1D50BF}"/>
                </c:ext>
              </c:extLst>
            </c:dLbl>
            <c:dLbl>
              <c:idx val="7"/>
              <c:layout>
                <c:manualLayout>
                  <c:x val="2.922348867230757E-2"/>
                  <c:y val="-0.10601522309711287"/>
                </c:manualLayout>
              </c:layout>
              <c:tx>
                <c:rich>
                  <a:bodyPr/>
                  <a:lstStyle/>
                  <a:p>
                    <a:fld id="{A9CC3BCB-443F-40F1-8AF8-0B9510ED95B9}" type="CATEGORYNAME">
                      <a:rPr lang="pl-PL" smtClean="0"/>
                      <a:pPr/>
                      <a:t>[NAZWA KATEGORII]</a:t>
                    </a:fld>
                    <a:r>
                      <a:rPr lang="pl-PL" baseline="0" dirty="0"/>
                      <a:t> -</a:t>
                    </a:r>
                    <a:fld id="{9A6FA01C-1295-406E-85DF-D9DC43C08806}" type="VALUE">
                      <a:rPr lang="pl-PL" baseline="0" smtClean="0"/>
                      <a:pPr/>
                      <a:t>[WARTOŚĆ]</a:t>
                    </a:fld>
                    <a:endParaRPr lang="pl-PL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697E-410A-A05B-D1E55E1D50BF}"/>
                </c:ext>
              </c:extLst>
            </c:dLbl>
            <c:dLbl>
              <c:idx val="8"/>
              <c:layout>
                <c:manualLayout>
                  <c:x val="0.15710787462755968"/>
                  <c:y val="0.10004435695538058"/>
                </c:manualLayout>
              </c:layout>
              <c:tx>
                <c:rich>
                  <a:bodyPr/>
                  <a:lstStyle/>
                  <a:p>
                    <a:fld id="{78E6A6C6-6AEE-454E-8BE5-76EB06920BD3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A05CB7FF-F5FD-4C95-AB0C-29E1F3A4D419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697E-410A-A05B-D1E55E1D50BF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2'!$B$4:$B$12</c:f>
              <c:strCache>
                <c:ptCount val="9"/>
                <c:pt idx="0">
                  <c:v>Subwencja oświatowa</c:v>
                </c:pt>
                <c:pt idx="1">
                  <c:v>Subwencja wyrównawcza</c:v>
                </c:pt>
                <c:pt idx="2">
                  <c:v>Subwencja równoważąca</c:v>
                </c:pt>
                <c:pt idx="3">
                  <c:v>Udział w PIT</c:v>
                </c:pt>
                <c:pt idx="4">
                  <c:v>Udział w CIT</c:v>
                </c:pt>
                <c:pt idx="5">
                  <c:v>Dotacje z budżetu państwa na bieżące zadania własne</c:v>
                </c:pt>
                <c:pt idx="6">
                  <c:v>Dotacje z budżetu państwa na zadania rządowe</c:v>
                </c:pt>
                <c:pt idx="7">
                  <c:v>Środki z UE i wkład krajowy na realizację tzw. "miękkich projektów"</c:v>
                </c:pt>
                <c:pt idx="8">
                  <c:v>Pozostałe dochody własne</c:v>
                </c:pt>
              </c:strCache>
            </c:strRef>
          </c:cat>
          <c:val>
            <c:numRef>
              <c:f>'tab nr 2'!$E$4:$E$12</c:f>
              <c:numCache>
                <c:formatCode>0.00%</c:formatCode>
                <c:ptCount val="9"/>
                <c:pt idx="0">
                  <c:v>0.37840000000000001</c:v>
                </c:pt>
                <c:pt idx="1">
                  <c:v>6.6600000000000006E-2</c:v>
                </c:pt>
                <c:pt idx="2">
                  <c:v>2.9000000000000001E-2</c:v>
                </c:pt>
                <c:pt idx="3">
                  <c:v>0.19489999999999999</c:v>
                </c:pt>
                <c:pt idx="4">
                  <c:v>2.3E-3</c:v>
                </c:pt>
                <c:pt idx="5">
                  <c:v>6.1000000000000004E-3</c:v>
                </c:pt>
                <c:pt idx="6">
                  <c:v>0.14610000000000001</c:v>
                </c:pt>
                <c:pt idx="7">
                  <c:v>1.5699999999999999E-2</c:v>
                </c:pt>
                <c:pt idx="8">
                  <c:v>0.16089999999999999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97E-410A-A05B-D1E55E1D5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204325452517199E-2"/>
          <c:y val="8.871705696364067E-2"/>
          <c:w val="0.82358577134837518"/>
          <c:h val="0.80349893555370722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'pomoc społ'!$B$3:$B$10</c:f>
              <c:strCache>
                <c:ptCount val="8"/>
                <c:pt idx="0">
                  <c:v>Placówki opiekuńczo-wychowawcze</c:v>
                </c:pt>
                <c:pt idx="1">
                  <c:v>Dom Pomocy Społecznej</c:v>
                </c:pt>
                <c:pt idx="2">
                  <c:v>Rodziny zastępcze</c:v>
                </c:pt>
                <c:pt idx="3">
                  <c:v>Powiatowe centra pomocy rodzinie</c:v>
                </c:pt>
                <c:pt idx="4">
                  <c:v>Interwencja kryzysowa</c:v>
                </c:pt>
                <c:pt idx="5">
                  <c:v>Rehabilitacja zawodowa i społeczna osób niepełnosprawnych</c:v>
                </c:pt>
                <c:pt idx="6">
                  <c:v>Powiatowy Urząd Pracy</c:v>
                </c:pt>
                <c:pt idx="7">
                  <c:v>Ośrodek wsparcia</c:v>
                </c:pt>
              </c:strCache>
            </c:strRef>
          </c:cat>
          <c:val>
            <c:numRef>
              <c:f>'pomoc społ'!$C$3:$C$10</c:f>
            </c:numRef>
          </c:val>
          <c:extLst>
            <c:ext xmlns:c16="http://schemas.microsoft.com/office/drawing/2014/chart" uri="{C3380CC4-5D6E-409C-BE32-E72D297353CC}">
              <c16:uniqueId val="{00000000-DD96-4BAD-A3B8-36C558574C44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D96-4BAD-A3B8-36C558574C44}"/>
              </c:ext>
            </c:extLst>
          </c:dPt>
          <c:dPt>
            <c:idx val="1"/>
            <c:bubble3D val="0"/>
            <c:spPr>
              <a:solidFill>
                <a:srgbClr val="FC7C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D96-4BAD-A3B8-36C558574C44}"/>
              </c:ext>
            </c:extLst>
          </c:dPt>
          <c:dPt>
            <c:idx val="2"/>
            <c:bubble3D val="0"/>
            <c:spPr>
              <a:solidFill>
                <a:srgbClr val="B3EB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D96-4BAD-A3B8-36C558574C44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DD96-4BAD-A3B8-36C558574C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DD96-4BAD-A3B8-36C558574C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D96-4BAD-A3B8-36C558574C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DD96-4BAD-A3B8-36C558574C44}"/>
              </c:ext>
            </c:extLst>
          </c:dPt>
          <c:dPt>
            <c:idx val="7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DD96-4BAD-A3B8-36C558574C44}"/>
              </c:ext>
            </c:extLst>
          </c:dPt>
          <c:dLbls>
            <c:dLbl>
              <c:idx val="0"/>
              <c:layout>
                <c:manualLayout>
                  <c:x val="-0.15007422001511389"/>
                  <c:y val="9.2975592802000975E-2"/>
                </c:manualLayout>
              </c:layout>
              <c:tx>
                <c:rich>
                  <a:bodyPr/>
                  <a:lstStyle/>
                  <a:p>
                    <a:fld id="{C3C4048C-6D7E-4A2F-A9A8-299FA1B0BF88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048C0BDE-5471-43BD-AB2D-620C5F4AF0E7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D96-4BAD-A3B8-36C558574C44}"/>
                </c:ext>
              </c:extLst>
            </c:dLbl>
            <c:dLbl>
              <c:idx val="1"/>
              <c:layout>
                <c:manualLayout>
                  <c:x val="-0.1771152704307461"/>
                  <c:y val="-0.16472325147055733"/>
                </c:manualLayout>
              </c:layout>
              <c:tx>
                <c:rich>
                  <a:bodyPr/>
                  <a:lstStyle/>
                  <a:p>
                    <a:fld id="{5E690B16-60A3-4C83-837B-5E21DF64B3D5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60D15B87-DD1D-4E74-93CA-EF449EEDA551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D96-4BAD-A3B8-36C558574C44}"/>
                </c:ext>
              </c:extLst>
            </c:dLbl>
            <c:dLbl>
              <c:idx val="2"/>
              <c:layout>
                <c:manualLayout>
                  <c:x val="0.15647561100317006"/>
                  <c:y val="-0.31981437102970833"/>
                </c:manualLayout>
              </c:layout>
              <c:tx>
                <c:rich>
                  <a:bodyPr/>
                  <a:lstStyle/>
                  <a:p>
                    <a:fld id="{F934B850-222C-4B2B-9C79-1A0D1ECBBC51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A0BD3E10-D5CA-4020-AFA9-FEEC5F2E8B15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D96-4BAD-A3B8-36C558574C44}"/>
                </c:ext>
              </c:extLst>
            </c:dLbl>
            <c:dLbl>
              <c:idx val="3"/>
              <c:layout>
                <c:manualLayout>
                  <c:x val="0.16206744350282487"/>
                  <c:y val="-0.206809791404558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DDAF94-4C41-4C7C-A5DB-32CE1179C5D2}" type="CATEGORYNAME">
                      <a:rPr lang="en-US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[NAZWA KATEGORII]</a:t>
                    </a:fld>
                    <a:r>
                      <a:rPr lang="en-US"/>
                      <a:t>-</a:t>
                    </a:r>
                    <a:fld id="{AA5EE435-2FE3-41C2-8E7C-AEC990E9B8C6}" type="VALUE">
                      <a:rPr lang="en-US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2877622440534"/>
                      <c:h val="0.173652251851896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D96-4BAD-A3B8-36C558574C44}"/>
                </c:ext>
              </c:extLst>
            </c:dLbl>
            <c:dLbl>
              <c:idx val="4"/>
              <c:layout>
                <c:manualLayout>
                  <c:x val="-7.8548953722696029E-3"/>
                  <c:y val="3.59314430528740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24ABCF-85D6-485D-AF95-D9EC2FA657BD}" type="CATEGORYNAME">
                      <a:rPr lang="en-US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[NAZWA KATEGORII]</a:t>
                    </a:fld>
                    <a:r>
                      <a:rPr lang="en-US"/>
                      <a:t>-</a:t>
                    </a:r>
                    <a:fld id="{733A6DAD-0AF0-4887-B2D2-601E084C0199}" type="VALUE">
                      <a:rPr lang="en-US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232529058260456E-2"/>
                      <c:h val="0.122576658149094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D96-4BAD-A3B8-36C558574C44}"/>
                </c:ext>
              </c:extLst>
            </c:dLbl>
            <c:dLbl>
              <c:idx val="5"/>
              <c:layout>
                <c:manualLayout>
                  <c:x val="7.1419896361869318E-4"/>
                  <c:y val="-0.163379932259778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FBFAC7-96EA-4396-8E93-FF36CE6CD1E1}" type="CATEGORYNAME">
                      <a:rPr lang="pl-PL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[NAZWA KATEGORII]</a:t>
                    </a:fld>
                    <a:r>
                      <a:rPr lang="pl-PL" dirty="0"/>
                      <a:t>-</a:t>
                    </a:r>
                    <a:fld id="{1C7450EB-6443-4756-AF61-9A3C7A0AD581}" type="VALUE">
                      <a:rPr lang="pl-PL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pl-PL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0071161250857"/>
                      <c:h val="9.840929836624759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D96-4BAD-A3B8-36C558574C44}"/>
                </c:ext>
              </c:extLst>
            </c:dLbl>
            <c:dLbl>
              <c:idx val="6"/>
              <c:layout>
                <c:manualLayout>
                  <c:x val="0.20802385836122206"/>
                  <c:y val="3.8583738443476269E-2"/>
                </c:manualLayout>
              </c:layout>
              <c:tx>
                <c:rich>
                  <a:bodyPr/>
                  <a:lstStyle/>
                  <a:p>
                    <a:fld id="{EBB61080-7E12-4234-BCB2-39500DA8D556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8144BE51-13A2-4768-A460-14C62C083F99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D96-4BAD-A3B8-36C558574C44}"/>
                </c:ext>
              </c:extLst>
            </c:dLbl>
            <c:dLbl>
              <c:idx val="7"/>
              <c:layout>
                <c:manualLayout>
                  <c:x val="4.586431456691497E-2"/>
                  <c:y val="6.64227998690836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CCEE57-85B3-4B79-B9BB-801F70ACE549}" type="CATEGORYNAME">
                      <a:rPr lang="en-US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[NAZWA KATEGORII]</a:t>
                    </a:fld>
                    <a:r>
                      <a:rPr lang="en-US" dirty="0"/>
                      <a:t>-</a:t>
                    </a:r>
                    <a:fld id="{F7AD2637-97CE-4730-A1FF-A13416A8FFD0}" type="VALUE">
                      <a:rPr lang="en-US" baseline="0"/>
                      <a:pPr>
                        <a:defRPr sz="1100">
                          <a:solidFill>
                            <a:schemeClr val="tx1"/>
                          </a:solidFill>
                        </a:defRPr>
                      </a:pPr>
                      <a:t>[WARTOŚĆ]</a:t>
                    </a:fld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206196696534587E-2"/>
                      <c:h val="0.139260239853229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D96-4BAD-A3B8-36C558574C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'pomoc społ'!$B$3:$B$10</c:f>
              <c:strCache>
                <c:ptCount val="8"/>
                <c:pt idx="0">
                  <c:v>Placówki opiekuńczo-wychowawcze</c:v>
                </c:pt>
                <c:pt idx="1">
                  <c:v>Dom Pomocy Społecznej</c:v>
                </c:pt>
                <c:pt idx="2">
                  <c:v>Rodziny zastępcze</c:v>
                </c:pt>
                <c:pt idx="3">
                  <c:v>Powiatowe centra pomocy rodzinie</c:v>
                </c:pt>
                <c:pt idx="4">
                  <c:v>Interwencja kryzysowa</c:v>
                </c:pt>
                <c:pt idx="5">
                  <c:v>Rehabilitacja zawodowa i społeczna osób niepełnosprawnych</c:v>
                </c:pt>
                <c:pt idx="6">
                  <c:v>Powiatowy Urząd Pracy</c:v>
                </c:pt>
                <c:pt idx="7">
                  <c:v>Ośrodek wsparcia</c:v>
                </c:pt>
              </c:strCache>
            </c:strRef>
          </c:cat>
          <c:val>
            <c:numRef>
              <c:f>'pomoc społ'!$D$3:$D$10</c:f>
              <c:numCache>
                <c:formatCode>0.00%</c:formatCode>
                <c:ptCount val="8"/>
                <c:pt idx="0">
                  <c:v>0.20530000000000001</c:v>
                </c:pt>
                <c:pt idx="1">
                  <c:v>0.23849999999999999</c:v>
                </c:pt>
                <c:pt idx="2">
                  <c:v>0.18179999999999999</c:v>
                </c:pt>
                <c:pt idx="3">
                  <c:v>9.1700000000000004E-2</c:v>
                </c:pt>
                <c:pt idx="4">
                  <c:v>5.0000000000000001E-4</c:v>
                </c:pt>
                <c:pt idx="5">
                  <c:v>1.95E-2</c:v>
                </c:pt>
                <c:pt idx="6">
                  <c:v>0.21840000000000001</c:v>
                </c:pt>
                <c:pt idx="7">
                  <c:v>4.4299999999999999E-2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D96-4BAD-A3B8-36C558574C4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4B9-4E40-B9B6-5E530B230DE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74B9-4E40-B9B6-5E530B230DE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74B9-4E40-B9B6-5E530B230DE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74B9-4E40-B9B6-5E530B230DE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74B9-4E40-B9B6-5E530B230DE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74B9-4E40-B9B6-5E530B230DE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74B9-4E40-B9B6-5E530B230DEA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13'!$B$5:$B$11</c:f>
              <c:strCache>
                <c:ptCount val="7"/>
                <c:pt idx="0">
                  <c:v>Transport i łączność</c:v>
                </c:pt>
                <c:pt idx="1">
                  <c:v>Gospodarka mieszkaniowa</c:v>
                </c:pt>
                <c:pt idx="2">
                  <c:v>Działalność usługowa</c:v>
                </c:pt>
                <c:pt idx="3">
                  <c:v>Bezpieczeństwo publiczne i ochrona p/poż.</c:v>
                </c:pt>
                <c:pt idx="4">
                  <c:v>Różne rozliczenia</c:v>
                </c:pt>
                <c:pt idx="5">
                  <c:v>Oświata i wychowanie</c:v>
                </c:pt>
                <c:pt idx="6">
                  <c:v>Kultura fizyczna i sport</c:v>
                </c:pt>
              </c:strCache>
            </c:strRef>
          </c:cat>
          <c:val>
            <c:numRef>
              <c:f>'tab nr 13'!$C$5:$C$11</c:f>
            </c:numRef>
          </c:val>
          <c:extLst>
            <c:ext xmlns:c16="http://schemas.microsoft.com/office/drawing/2014/chart" uri="{C3380CC4-5D6E-409C-BE32-E72D297353CC}">
              <c16:uniqueId val="{00000007-74B9-4E40-B9B6-5E530B230DEA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8-74B9-4E40-B9B6-5E530B230DE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9-74B9-4E40-B9B6-5E530B230DE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A-74B9-4E40-B9B6-5E530B230DE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B-74B9-4E40-B9B6-5E530B230DE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C-74B9-4E40-B9B6-5E530B230DE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D-74B9-4E40-B9B6-5E530B230DE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E-74B9-4E40-B9B6-5E530B230DEA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13'!$B$5:$B$11</c:f>
              <c:strCache>
                <c:ptCount val="7"/>
                <c:pt idx="0">
                  <c:v>Transport i łączność</c:v>
                </c:pt>
                <c:pt idx="1">
                  <c:v>Gospodarka mieszkaniowa</c:v>
                </c:pt>
                <c:pt idx="2">
                  <c:v>Działalność usługowa</c:v>
                </c:pt>
                <c:pt idx="3">
                  <c:v>Bezpieczeństwo publiczne i ochrona p/poż.</c:v>
                </c:pt>
                <c:pt idx="4">
                  <c:v>Różne rozliczenia</c:v>
                </c:pt>
                <c:pt idx="5">
                  <c:v>Oświata i wychowanie</c:v>
                </c:pt>
                <c:pt idx="6">
                  <c:v>Kultura fizyczna i sport</c:v>
                </c:pt>
              </c:strCache>
            </c:strRef>
          </c:cat>
          <c:val>
            <c:numRef>
              <c:f>'tab nr 13'!$D$5:$D$11</c:f>
            </c:numRef>
          </c:val>
          <c:extLst>
            <c:ext xmlns:c16="http://schemas.microsoft.com/office/drawing/2014/chart" uri="{C3380CC4-5D6E-409C-BE32-E72D297353CC}">
              <c16:uniqueId val="{0000000F-74B9-4E40-B9B6-5E530B230DEA}"/>
            </c:ext>
          </c:extLst>
        </c:ser>
        <c:ser>
          <c:idx val="2"/>
          <c:order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0-74B9-4E40-B9B6-5E530B230DE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1-74B9-4E40-B9B6-5E530B230DE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2-74B9-4E40-B9B6-5E530B230DE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3-74B9-4E40-B9B6-5E530B230DE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4-74B9-4E40-B9B6-5E530B230DE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5-74B9-4E40-B9B6-5E530B230DE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6-74B9-4E40-B9B6-5E530B230DEA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13'!$B$5:$B$11</c:f>
              <c:strCache>
                <c:ptCount val="7"/>
                <c:pt idx="0">
                  <c:v>Transport i łączność</c:v>
                </c:pt>
                <c:pt idx="1">
                  <c:v>Gospodarka mieszkaniowa</c:v>
                </c:pt>
                <c:pt idx="2">
                  <c:v>Działalność usługowa</c:v>
                </c:pt>
                <c:pt idx="3">
                  <c:v>Bezpieczeństwo publiczne i ochrona p/poż.</c:v>
                </c:pt>
                <c:pt idx="4">
                  <c:v>Różne rozliczenia</c:v>
                </c:pt>
                <c:pt idx="5">
                  <c:v>Oświata i wychowanie</c:v>
                </c:pt>
                <c:pt idx="6">
                  <c:v>Kultura fizyczna i sport</c:v>
                </c:pt>
              </c:strCache>
            </c:strRef>
          </c:cat>
          <c:val>
            <c:numRef>
              <c:f>'tab nr 13'!$E$5:$E$11</c:f>
            </c:numRef>
          </c:val>
          <c:extLst>
            <c:ext xmlns:c16="http://schemas.microsoft.com/office/drawing/2014/chart" uri="{C3380CC4-5D6E-409C-BE32-E72D297353CC}">
              <c16:uniqueId val="{00000017-74B9-4E40-B9B6-5E530B230DEA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74B9-4E40-B9B6-5E530B230DEA}"/>
              </c:ext>
            </c:extLst>
          </c:dPt>
          <c:dPt>
            <c:idx val="1"/>
            <c:bubble3D val="0"/>
            <c:spPr>
              <a:solidFill>
                <a:srgbClr val="FC7C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74B9-4E40-B9B6-5E530B230DEA}"/>
              </c:ext>
            </c:extLst>
          </c:dPt>
          <c:dPt>
            <c:idx val="2"/>
            <c:bubble3D val="0"/>
            <c:spPr>
              <a:solidFill>
                <a:srgbClr val="CC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74B9-4E40-B9B6-5E530B230DE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74B9-4E40-B9B6-5E530B230D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74B9-4E40-B9B6-5E530B230DE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74B9-4E40-B9B6-5E530B230DEA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74B9-4E40-B9B6-5E530B230DEA}"/>
              </c:ext>
            </c:extLst>
          </c:dPt>
          <c:dLbls>
            <c:dLbl>
              <c:idx val="0"/>
              <c:layout>
                <c:manualLayout>
                  <c:x val="-0.1970969344851311"/>
                  <c:y val="-0.39533360368580539"/>
                </c:manualLayout>
              </c:layout>
              <c:tx>
                <c:rich>
                  <a:bodyPr/>
                  <a:lstStyle/>
                  <a:p>
                    <a:fld id="{9DE512CC-3463-4C8F-B5BD-952D6D95F193}" type="CATEGORYNAME">
                      <a:rPr lang="en-US" smtClean="0"/>
                      <a:pPr/>
                      <a:t>[NAZWA KATEGORII]</a:t>
                    </a:fld>
                    <a:r>
                      <a:rPr lang="en-US" baseline="0" dirty="0"/>
                      <a:t>-</a:t>
                    </a:r>
                    <a:fld id="{1ABAC9E0-F04D-4B34-9546-921A708D8165}" type="VALUE">
                      <a:rPr lang="en-US" baseline="0" smtClean="0"/>
                      <a:pPr/>
                      <a:t>[WARTOŚĆ]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74B9-4E40-B9B6-5E530B230DEA}"/>
                </c:ext>
              </c:extLst>
            </c:dLbl>
            <c:dLbl>
              <c:idx val="1"/>
              <c:layout>
                <c:manualLayout>
                  <c:x val="-4.5881326805982128E-2"/>
                  <c:y val="2.3237255481098288E-2"/>
                </c:manualLayout>
              </c:layout>
              <c:tx>
                <c:rich>
                  <a:bodyPr/>
                  <a:lstStyle/>
                  <a:p>
                    <a:fld id="{3E0FD3B7-7B67-4042-8BA0-95416C1FB788}" type="CATEGORYNAME">
                      <a:rPr lang="en-US" smtClean="0"/>
                      <a:pPr/>
                      <a:t>[NAZWA KATEGORII]</a:t>
                    </a:fld>
                    <a:r>
                      <a:rPr lang="en-US" baseline="0" dirty="0"/>
                      <a:t>-</a:t>
                    </a:r>
                    <a:fld id="{F150AF6E-7FCC-4B83-A640-EE9B07FEFC3E}" type="VALUE">
                      <a:rPr lang="en-US" baseline="0" smtClean="0"/>
                      <a:pPr/>
                      <a:t>[WARTOŚĆ]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74B9-4E40-B9B6-5E530B230DEA}"/>
                </c:ext>
              </c:extLst>
            </c:dLbl>
            <c:dLbl>
              <c:idx val="2"/>
              <c:layout>
                <c:manualLayout>
                  <c:x val="-2.8149538044159976E-2"/>
                  <c:y val="-3.3583158781815593E-2"/>
                </c:manualLayout>
              </c:layout>
              <c:tx>
                <c:rich>
                  <a:bodyPr/>
                  <a:lstStyle/>
                  <a:p>
                    <a:fld id="{F5E99BDB-7144-457F-A934-13E15D9516FE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017990F8-8F7D-480E-AE50-F042973EE983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74B9-4E40-B9B6-5E530B230DEA}"/>
                </c:ext>
              </c:extLst>
            </c:dLbl>
            <c:dLbl>
              <c:idx val="3"/>
              <c:layout>
                <c:manualLayout>
                  <c:x val="3.4615329479520196E-3"/>
                  <c:y val="-4.4660857465701656E-2"/>
                </c:manualLayout>
              </c:layout>
              <c:tx>
                <c:rich>
                  <a:bodyPr/>
                  <a:lstStyle/>
                  <a:p>
                    <a:fld id="{5EAC75F7-078A-4DD6-A670-0973B68D234D}" type="CATEGORYNAME">
                      <a:rPr lang="pl-PL" smtClean="0"/>
                      <a:pPr/>
                      <a:t>[NAZWA KATEGORII]</a:t>
                    </a:fld>
                    <a:r>
                      <a:rPr lang="pl-PL" dirty="0"/>
                      <a:t>-</a:t>
                    </a:r>
                    <a:fld id="{6914B362-A017-4139-A874-F1ABA8D74C49}" type="VALUE">
                      <a:rPr lang="pl-PL" baseline="0" smtClean="0"/>
                      <a:pPr/>
                      <a:t>[WARTOŚĆ]</a:t>
                    </a:fld>
                    <a:endParaRPr lang="pl-PL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74B9-4E40-B9B6-5E530B230DE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4B9-4E40-B9B6-5E530B230DEA}"/>
                </c:ext>
              </c:extLst>
            </c:dLbl>
            <c:dLbl>
              <c:idx val="5"/>
              <c:layout>
                <c:manualLayout>
                  <c:x val="8.7482070693544259E-2"/>
                  <c:y val="-4.0834657848743385E-2"/>
                </c:manualLayout>
              </c:layout>
              <c:tx>
                <c:rich>
                  <a:bodyPr/>
                  <a:lstStyle/>
                  <a:p>
                    <a:fld id="{83099B35-D84C-4E1D-8BBD-68704EA1B3FB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5294C7AA-0739-4D9E-A7A0-D8963F4F58CF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74B9-4E40-B9B6-5E530B230DEA}"/>
                </c:ext>
              </c:extLst>
            </c:dLbl>
            <c:dLbl>
              <c:idx val="6"/>
              <c:layout>
                <c:manualLayout>
                  <c:x val="0.32320573023610127"/>
                  <c:y val="-2.3532832757854227E-2"/>
                </c:manualLayout>
              </c:layout>
              <c:tx>
                <c:rich>
                  <a:bodyPr/>
                  <a:lstStyle/>
                  <a:p>
                    <a:fld id="{31B6461B-A731-4317-8CB2-ADE6B75CD661}" type="CATEGORYNAME">
                      <a:rPr lang="en-US" smtClean="0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3AE4193C-B6FB-4F19-BDDC-7A5D160A2617}" type="VALUE">
                      <a:rPr lang="en-US" baseline="0" smtClean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74B9-4E40-B9B6-5E530B230DEA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13'!$B$5:$B$11</c:f>
              <c:strCache>
                <c:ptCount val="7"/>
                <c:pt idx="0">
                  <c:v>Transport i łączność</c:v>
                </c:pt>
                <c:pt idx="1">
                  <c:v>Gospodarka mieszkaniowa</c:v>
                </c:pt>
                <c:pt idx="2">
                  <c:v>Działalność usługowa</c:v>
                </c:pt>
                <c:pt idx="3">
                  <c:v>Bezpieczeństwo publiczne i ochrona p/poż.</c:v>
                </c:pt>
                <c:pt idx="4">
                  <c:v>Różne rozliczenia</c:v>
                </c:pt>
                <c:pt idx="5">
                  <c:v>Oświata i wychowanie</c:v>
                </c:pt>
                <c:pt idx="6">
                  <c:v>Kultura fizyczna i sport</c:v>
                </c:pt>
              </c:strCache>
            </c:strRef>
          </c:cat>
          <c:val>
            <c:numRef>
              <c:f>'tab nr 13'!$F$5:$F$11</c:f>
              <c:numCache>
                <c:formatCode>0.00%</c:formatCode>
                <c:ptCount val="7"/>
                <c:pt idx="0">
                  <c:v>0.89270000000000005</c:v>
                </c:pt>
                <c:pt idx="1">
                  <c:v>1.21E-2</c:v>
                </c:pt>
                <c:pt idx="2">
                  <c:v>1.3299999999999999E-2</c:v>
                </c:pt>
                <c:pt idx="3">
                  <c:v>4.7800000000000002E-2</c:v>
                </c:pt>
                <c:pt idx="4">
                  <c:v>0</c:v>
                </c:pt>
                <c:pt idx="5">
                  <c:v>3.1099999999999999E-2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74B9-4E40-B9B6-5E530B230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 inwestycji'!$B$5:$B$9</c:f>
              <c:strCache>
                <c:ptCount val="5"/>
                <c:pt idx="0">
                  <c:v>Pomoc finansowa miast i gmin</c:v>
                </c:pt>
                <c:pt idx="1">
                  <c:v>Dotacja z budżetu państwa i funduszy celowych</c:v>
                </c:pt>
                <c:pt idx="2">
                  <c:v>Kredyt komercyjny</c:v>
                </c:pt>
                <c:pt idx="3">
                  <c:v>Dochody własne ze sprzedaży majątku powiatu</c:v>
                </c:pt>
                <c:pt idx="4">
                  <c:v>Pozostałe dochody własne powiatu</c:v>
                </c:pt>
              </c:strCache>
            </c:strRef>
          </c:cat>
          <c:val>
            <c:numRef>
              <c:f>'fin inwestycji'!$C$5:$C$9</c:f>
            </c:numRef>
          </c:val>
          <c:extLst>
            <c:ext xmlns:c16="http://schemas.microsoft.com/office/drawing/2014/chart" uri="{C3380CC4-5D6E-409C-BE32-E72D297353CC}">
              <c16:uniqueId val="{00000000-236A-4380-8E6C-D1D81FB5FC9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rgbClr val="8AEFF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36A-4380-8E6C-D1D81FB5FC9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36A-4380-8E6C-D1D81FB5FC9C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36A-4380-8E6C-D1D81FB5FC9C}"/>
              </c:ext>
            </c:extLst>
          </c:dPt>
          <c:dPt>
            <c:idx val="3"/>
            <c:bubble3D val="0"/>
            <c:spPr>
              <a:solidFill>
                <a:srgbClr val="FC7C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236A-4380-8E6C-D1D81FB5FC9C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236A-4380-8E6C-D1D81FB5FC9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8EFA4B-5121-432D-B4BD-BB8B90161ABA}" type="CATEGORYNAME">
                      <a:rPr lang="pl-PL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/>
                      <a:t>-</a:t>
                    </a:r>
                    <a:fld id="{B2861DF2-25EF-4D4F-82ED-704BDCD215A4}" type="VALUE">
                      <a:rPr lang="pl-PL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36A-4380-8E6C-D1D81FB5FC9C}"/>
                </c:ext>
              </c:extLst>
            </c:dLbl>
            <c:dLbl>
              <c:idx val="1"/>
              <c:layout>
                <c:manualLayout>
                  <c:x val="2.829726581615941E-3"/>
                  <c:y val="-0.121408995096640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E9E899-E436-45B9-BB9F-403FBDBFD4E9}" type="CATEGORYNAME">
                      <a:rPr lang="pl-PL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dirty="0"/>
                      <a:t>-</a:t>
                    </a:r>
                    <a:fld id="{97AE654F-B206-4FBB-A432-B90643F5CCEF}" type="VALUE">
                      <a:rPr lang="pl-PL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403899755495693E-2"/>
                      <c:h val="0.243570346538072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36A-4380-8E6C-D1D81FB5FC9C}"/>
                </c:ext>
              </c:extLst>
            </c:dLbl>
            <c:dLbl>
              <c:idx val="2"/>
              <c:layout>
                <c:manualLayout>
                  <c:x val="-0.27649769585253459"/>
                  <c:y val="-0.379982915717539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5F9D8CC-89D8-48EE-B39F-361016746380}" type="CATEGORYNAME">
                      <a:rPr lang="en-US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/>
                      <a:t>-</a:t>
                    </a:r>
                    <a:fld id="{785D54F3-756F-4DC4-878B-E7E63316D88F}" type="VALUE">
                      <a:rPr lang="en-US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45622119815669"/>
                      <c:h val="0.170842824601366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36A-4380-8E6C-D1D81FB5FC9C}"/>
                </c:ext>
              </c:extLst>
            </c:dLbl>
            <c:dLbl>
              <c:idx val="3"/>
              <c:layout>
                <c:manualLayout>
                  <c:x val="1.3615576386886311E-3"/>
                  <c:y val="8.577688064689508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E0F7BE-E21F-4B69-911B-6718B6CAE409}" type="CATEGORYNAME">
                      <a:rPr lang="pl-PL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/>
                      <a:t>-</a:t>
                    </a:r>
                    <a:fld id="{DA1BC558-FDB2-42A8-A372-A3653C904682}" type="VALUE">
                      <a:rPr lang="pl-PL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93557281959509"/>
                      <c:h val="0.152201932518008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36A-4380-8E6C-D1D81FB5FC9C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FC5AB2-0AAE-46D5-B60A-C0E9DE08595A}" type="CATEGORYNAME">
                      <a:rPr lang="en-US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/>
                      <a:t>-</a:t>
                    </a:r>
                    <a:fld id="{7B2DD15E-04B5-4B5C-B691-6888DF1FA84B}" type="VALUE">
                      <a:rPr lang="en-US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36A-4380-8E6C-D1D81FB5F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 inwestycji'!$B$5:$B$9</c:f>
              <c:strCache>
                <c:ptCount val="5"/>
                <c:pt idx="0">
                  <c:v>Pomoc finansowa miast i gmin</c:v>
                </c:pt>
                <c:pt idx="1">
                  <c:v>Dotacja z budżetu państwa i funduszy celowych</c:v>
                </c:pt>
                <c:pt idx="2">
                  <c:v>Kredyt komercyjny</c:v>
                </c:pt>
                <c:pt idx="3">
                  <c:v>Dochody własne ze sprzedaży majątku powiatu</c:v>
                </c:pt>
                <c:pt idx="4">
                  <c:v>Pozostałe dochody własne powiatu</c:v>
                </c:pt>
              </c:strCache>
            </c:strRef>
          </c:cat>
          <c:val>
            <c:numRef>
              <c:f>'fin inwestycji'!$D$5:$D$9</c:f>
              <c:numCache>
                <c:formatCode>0.00%</c:formatCode>
                <c:ptCount val="5"/>
                <c:pt idx="0">
                  <c:v>0.2261</c:v>
                </c:pt>
                <c:pt idx="1">
                  <c:v>4.6699999999999998E-2</c:v>
                </c:pt>
                <c:pt idx="2">
                  <c:v>0.30380000000000001</c:v>
                </c:pt>
                <c:pt idx="3">
                  <c:v>3.9E-2</c:v>
                </c:pt>
                <c:pt idx="4">
                  <c:v>0.38440000000000002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6A-4380-8E6C-D1D81FB5FC9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52615848312465E-2"/>
          <c:y val="8.8615765977970704E-2"/>
          <c:w val="0.61641778502340361"/>
          <c:h val="0.8227684680440585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EE1-4F05-9445-0824EDBEEB3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EE1-4F05-9445-0824EDBEEB3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EE1-4F05-9445-0824EDBEEB3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6EE1-4F05-9445-0824EDBEEB3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EE1-4F05-9445-0824EDBEEB3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EE1-4F05-9445-0824EDBEEB3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6EE1-4F05-9445-0824EDBEEB3E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4'!$C$4:$C$10</c:f>
            </c:numRef>
          </c:val>
          <c:extLst>
            <c:ext xmlns:c16="http://schemas.microsoft.com/office/drawing/2014/chart" uri="{C3380CC4-5D6E-409C-BE32-E72D297353CC}">
              <c16:uniqueId val="{00000007-6EE1-4F05-9445-0824EDBEEB3E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8-6EE1-4F05-9445-0824EDBEEB3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9-6EE1-4F05-9445-0824EDBEEB3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A-6EE1-4F05-9445-0824EDBEEB3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B-6EE1-4F05-9445-0824EDBEEB3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C-6EE1-4F05-9445-0824EDBEEB3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D-6EE1-4F05-9445-0824EDBEEB3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E-6EE1-4F05-9445-0824EDBEEB3E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4'!$D$4:$D$10</c:f>
            </c:numRef>
          </c:val>
          <c:extLst>
            <c:ext xmlns:c16="http://schemas.microsoft.com/office/drawing/2014/chart" uri="{C3380CC4-5D6E-409C-BE32-E72D297353CC}">
              <c16:uniqueId val="{0000000F-6EE1-4F05-9445-0824EDBEEB3E}"/>
            </c:ext>
          </c:extLst>
        </c:ser>
        <c:ser>
          <c:idx val="2"/>
          <c:order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0-6EE1-4F05-9445-0824EDBEEB3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1-6EE1-4F05-9445-0824EDBEEB3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2-6EE1-4F05-9445-0824EDBEEB3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3-6EE1-4F05-9445-0824EDBEEB3E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4-6EE1-4F05-9445-0824EDBEEB3E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5-6EE1-4F05-9445-0824EDBEEB3E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6-6EE1-4F05-9445-0824EDBEEB3E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4'!$E$4:$E$10</c:f>
            </c:numRef>
          </c:val>
          <c:extLst>
            <c:ext xmlns:c16="http://schemas.microsoft.com/office/drawing/2014/chart" uri="{C3380CC4-5D6E-409C-BE32-E72D297353CC}">
              <c16:uniqueId val="{00000017-6EE1-4F05-9445-0824EDBEEB3E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EE1-4F05-9445-0824EDBEEB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6EE1-4F05-9445-0824EDBEEB3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6EE1-4F05-9445-0824EDBEEB3E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6EE1-4F05-9445-0824EDBEEB3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6EE1-4F05-9445-0824EDBEEB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6EE1-4F05-9445-0824EDBEEB3E}"/>
              </c:ext>
            </c:extLst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6EE1-4F05-9445-0824EDBEEB3E}"/>
              </c:ext>
            </c:extLst>
          </c:dPt>
          <c:dLbls>
            <c:dLbl>
              <c:idx val="0"/>
              <c:layout>
                <c:manualLayout>
                  <c:x val="-9.5765493006320271E-2"/>
                  <c:y val="-2.6071924832925295E-2"/>
                </c:manualLayout>
              </c:layout>
              <c:tx>
                <c:rich>
                  <a:bodyPr/>
                  <a:lstStyle/>
                  <a:p>
                    <a:fld id="{A5931702-8D2E-4EFD-8791-4311808B4D3D}" type="CATEGORYNAME">
                      <a:rPr lang="en-US" sz="1100" b="0" baseline="0">
                        <a:solidFill>
                          <a:sysClr val="windowText" lastClr="000000"/>
                        </a:solidFill>
                      </a:rPr>
                      <a:pPr/>
                      <a:t>[NAZWA KATEGORII]</a:t>
                    </a:fld>
                    <a:r>
                      <a:rPr lang="en-US" sz="1100" b="0" baseline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C5C4AC5E-0006-4BB8-9E39-ACF8ABA853B5}" type="VALUE">
                      <a:rPr lang="en-US" sz="1100" b="0" baseline="0">
                        <a:solidFill>
                          <a:sysClr val="windowText" lastClr="000000"/>
                        </a:solidFill>
                      </a:rPr>
                      <a:pPr/>
                      <a:t>[WARTOŚĆ]</a:t>
                    </a:fld>
                    <a:endParaRPr lang="en-US" sz="1100" b="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6EE1-4F05-9445-0824EDBEEB3E}"/>
                </c:ext>
              </c:extLst>
            </c:dLbl>
            <c:dLbl>
              <c:idx val="1"/>
              <c:layout>
                <c:manualLayout>
                  <c:x val="3.1136305057303523E-2"/>
                  <c:y val="-1.4416396479851783E-2"/>
                </c:manualLayout>
              </c:layout>
              <c:tx>
                <c:rich>
                  <a:bodyPr/>
                  <a:lstStyle/>
                  <a:p>
                    <a:fld id="{1F5669A2-95F2-4935-888F-9662B8131D0E}" type="CATEGORYNAM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/>
                      <a:t>[NAZWA KATEGORII]</a:t>
                    </a:fld>
                    <a:r>
                      <a:rPr lang="pl-PL" sz="1100" b="0" baseline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7CF53C42-72A9-477E-A826-25CF60202749}" type="VALU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/>
                      <a:t>[WARTOŚĆ]</a:t>
                    </a:fld>
                    <a:endParaRPr lang="pl-PL" sz="1100" b="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6EE1-4F05-9445-0824EDBEEB3E}"/>
                </c:ext>
              </c:extLst>
            </c:dLbl>
            <c:dLbl>
              <c:idx val="2"/>
              <c:layout>
                <c:manualLayout>
                  <c:x val="-0.25432680614093361"/>
                  <c:y val="-0.31399236860098367"/>
                </c:manualLayout>
              </c:layout>
              <c:tx>
                <c:rich>
                  <a:bodyPr/>
                  <a:lstStyle/>
                  <a:p>
                    <a:fld id="{F74E86BC-F9D0-4529-B30D-6B18DB4BDF81}" type="CATEGORYNAM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/>
                      <a:t>[NAZWA KATEGORII]</a:t>
                    </a:fld>
                    <a:r>
                      <a:rPr lang="pl-PL" sz="1000" b="0" baseline="0" dirty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548DC8C0-33C8-4D54-B195-78A06A46C413}" type="VALUE">
                      <a:rPr lang="pl-PL" sz="1000" b="0" baseline="0">
                        <a:solidFill>
                          <a:sysClr val="windowText" lastClr="000000"/>
                        </a:solidFill>
                      </a:rPr>
                      <a:pPr/>
                      <a:t>[WARTOŚĆ]</a:t>
                    </a:fld>
                    <a:endParaRPr lang="pl-PL" sz="1000" b="0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6EE1-4F05-9445-0824EDBEEB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899A38-0F77-4F45-811D-D58A1D0A29F9}" type="CATEGORYNAME">
                      <a:rPr lang="en-US" sz="1100" b="0"/>
                      <a:pPr/>
                      <a:t>[NAZWA KATEGORII]</a:t>
                    </a:fld>
                    <a:r>
                      <a:rPr lang="en-US" sz="1100" b="0"/>
                      <a:t>-</a:t>
                    </a:r>
                    <a:fld id="{E73A3400-B1DB-4B69-92EA-E87409D47A8A}" type="VALUE">
                      <a:rPr lang="en-US" sz="1100" b="0" baseline="0"/>
                      <a:pPr/>
                      <a:t>[WARTOŚĆ]</a:t>
                    </a:fld>
                    <a:endParaRPr lang="en-US" sz="1100" b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6EE1-4F05-9445-0824EDBEEB3E}"/>
                </c:ext>
              </c:extLst>
            </c:dLbl>
            <c:dLbl>
              <c:idx val="4"/>
              <c:layout>
                <c:manualLayout>
                  <c:x val="0.13175527202975482"/>
                  <c:y val="7.40900062594671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1C03DD-3517-4F64-8580-8989ADC322E7}" type="CATEGORYNAME">
                      <a:rPr lang="pl-PL" sz="1100" b="0">
                        <a:solidFill>
                          <a:sysClr val="windowText" lastClr="000000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100" b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9E64E728-94E1-4B28-A279-2A2281A3BCF3}" type="VALU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 sz="1100" b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28209648288836"/>
                      <c:h val="7.43301557279543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6EE1-4F05-9445-0824EDBEEB3E}"/>
                </c:ext>
              </c:extLst>
            </c:dLbl>
            <c:dLbl>
              <c:idx val="5"/>
              <c:layout>
                <c:manualLayout>
                  <c:x val="7.644271785781917E-2"/>
                  <c:y val="-6.92171277150156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7EE9320-0AE2-41FF-98D2-93BAB4BAABF7}" type="CATEGORYNAME">
                      <a:rPr lang="en-US" sz="1100" b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100" b="0" baseline="0"/>
                      <a:t>-</a:t>
                    </a:r>
                    <a:fld id="{BB72CD5D-9577-4E66-8724-C66A05C9475C}" type="VALUE">
                      <a:rPr lang="en-US" sz="1100" b="0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 sz="1100" b="0" baseline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64338868935893"/>
                      <c:h val="6.39485179153535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6EE1-4F05-9445-0824EDBEEB3E}"/>
                </c:ext>
              </c:extLst>
            </c:dLbl>
            <c:dLbl>
              <c:idx val="6"/>
              <c:layout>
                <c:manualLayout>
                  <c:x val="0.10423904480819565"/>
                  <c:y val="0.10970080945764132"/>
                </c:manualLayout>
              </c:layout>
              <c:tx>
                <c:rich>
                  <a:bodyPr/>
                  <a:lstStyle/>
                  <a:p>
                    <a:fld id="{C64A48A4-5260-48DE-BB98-30C3CDF2342B}" type="CATEGORYNAME">
                      <a:rPr lang="en-US" sz="1000" b="0" baseline="0">
                        <a:solidFill>
                          <a:sysClr val="windowText" lastClr="000000"/>
                        </a:solidFill>
                      </a:rPr>
                      <a:pPr/>
                      <a:t>[NAZWA KATEGORII]</a:t>
                    </a:fld>
                    <a:r>
                      <a:rPr lang="en-US" sz="1000" b="0" baseline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84B26EB6-7971-4267-B2FB-59CBCE57663A}" type="VALUE">
                      <a:rPr lang="en-US" sz="1000" b="0" baseline="0">
                        <a:solidFill>
                          <a:sysClr val="windowText" lastClr="000000"/>
                        </a:solidFill>
                      </a:rPr>
                      <a:pPr/>
                      <a:t>[WARTOŚĆ]</a:t>
                    </a:fld>
                    <a:endParaRPr lang="en-US" sz="1000" b="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6EE1-4F05-9445-0824EDBEEB3E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4'!$F$4:$F$10</c:f>
              <c:numCache>
                <c:formatCode>0.00%</c:formatCode>
                <c:ptCount val="7"/>
                <c:pt idx="0">
                  <c:v>0.1031</c:v>
                </c:pt>
                <c:pt idx="1">
                  <c:v>2.3999999999999998E-3</c:v>
                </c:pt>
                <c:pt idx="2">
                  <c:v>0.61150000000000004</c:v>
                </c:pt>
                <c:pt idx="3">
                  <c:v>0.1232</c:v>
                </c:pt>
                <c:pt idx="4">
                  <c:v>6.9800000000000001E-2</c:v>
                </c:pt>
                <c:pt idx="5">
                  <c:v>3.0999999999999999E-3</c:v>
                </c:pt>
                <c:pt idx="6">
                  <c:v>8.6900000000000005E-2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EE1-4F05-9445-0824EDBEE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364712620668177E-2"/>
          <c:y val="0.1546395947231487"/>
          <c:w val="0.71433018039058682"/>
          <c:h val="0.845360405276851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F1FD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B86-4241-B65E-316330E4B9A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B86-4241-B65E-316330E4B9A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B86-4241-B65E-316330E4B9A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6B86-4241-B65E-316330E4B9A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B86-4241-B65E-316330E4B9A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B86-4241-B65E-316330E4B9A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6B86-4241-B65E-316330E4B9A4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4'!$C$4:$C$10</c:f>
            </c:numRef>
          </c:val>
          <c:extLst>
            <c:ext xmlns:c16="http://schemas.microsoft.com/office/drawing/2014/chart" uri="{C3380CC4-5D6E-409C-BE32-E72D297353CC}">
              <c16:uniqueId val="{00000007-6B86-4241-B65E-316330E4B9A4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8-6B86-4241-B65E-316330E4B9A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9-6B86-4241-B65E-316330E4B9A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A-6B86-4241-B65E-316330E4B9A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B-6B86-4241-B65E-316330E4B9A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C-6B86-4241-B65E-316330E4B9A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D-6B86-4241-B65E-316330E4B9A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E-6B86-4241-B65E-316330E4B9A4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4'!$D$4:$D$10</c:f>
            </c:numRef>
          </c:val>
          <c:extLst>
            <c:ext xmlns:c16="http://schemas.microsoft.com/office/drawing/2014/chart" uri="{C3380CC4-5D6E-409C-BE32-E72D297353CC}">
              <c16:uniqueId val="{0000000F-6B86-4241-B65E-316330E4B9A4}"/>
            </c:ext>
          </c:extLst>
        </c:ser>
        <c:ser>
          <c:idx val="2"/>
          <c:order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0-6B86-4241-B65E-316330E4B9A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1-6B86-4241-B65E-316330E4B9A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2-6B86-4241-B65E-316330E4B9A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3-6B86-4241-B65E-316330E4B9A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4-6B86-4241-B65E-316330E4B9A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5-6B86-4241-B65E-316330E4B9A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6-6B86-4241-B65E-316330E4B9A4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 nr 4'!$B$4:$B$10</c:f>
              <c:strCache>
                <c:ptCount val="7"/>
                <c:pt idx="0">
                  <c:v>Wpływy ze sprzedaży majątku</c:v>
                </c:pt>
                <c:pt idx="1">
                  <c:v>Wpływy ze sprzedaży składników majątkowych</c:v>
                </c:pt>
                <c:pt idx="2">
                  <c:v>Pomoc finansowa miast i gmin</c:v>
                </c:pt>
                <c:pt idx="3">
                  <c:v>Dotacja z budżetu państwa</c:v>
                </c:pt>
                <c:pt idx="4">
                  <c:v>Środki UE i wkład krajowy</c:v>
                </c:pt>
                <c:pt idx="5">
                  <c:v>Wpływy z funduszy celowych</c:v>
                </c:pt>
                <c:pt idx="6">
                  <c:v>Pozostałe dochody majątkowe</c:v>
                </c:pt>
              </c:strCache>
            </c:strRef>
          </c:cat>
          <c:val>
            <c:numRef>
              <c:f>'tab nr 4'!$E$4:$E$10</c:f>
            </c:numRef>
          </c:val>
          <c:extLst>
            <c:ext xmlns:c16="http://schemas.microsoft.com/office/drawing/2014/chart" uri="{C3380CC4-5D6E-409C-BE32-E72D297353CC}">
              <c16:uniqueId val="{00000017-6B86-4241-B65E-316330E4B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1C7-4AAA-A327-B4F698641E3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11C7-4AAA-A327-B4F698641E3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11C7-4AAA-A327-B4F698641E3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11C7-4AAA-A327-B4F698641E3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11C7-4AAA-A327-B4F698641E3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11C7-4AAA-A327-B4F698641E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bieżące'!$B$4:$B$9</c:f>
              <c:strCache>
                <c:ptCount val="6"/>
                <c:pt idx="0">
                  <c:v>Wynagrodzenia i składki od nich naliczone</c:v>
                </c:pt>
                <c:pt idx="1">
                  <c:v>Wydatki na zadania statutowe</c:v>
                </c:pt>
                <c:pt idx="2">
                  <c:v>Dotacje na zadania bieżące</c:v>
                </c:pt>
                <c:pt idx="3">
                  <c:v>Świadczenia na rzecz osób fizycznych</c:v>
                </c:pt>
                <c:pt idx="4">
                  <c:v>Wydatki na programy finansowane z udziałem UE</c:v>
                </c:pt>
                <c:pt idx="5">
                  <c:v>Obsługa długu</c:v>
                </c:pt>
              </c:strCache>
            </c:strRef>
          </c:cat>
          <c:val>
            <c:numRef>
              <c:f>'wydatki bieżące'!$C$4:$C$9</c:f>
            </c:numRef>
          </c:val>
          <c:extLst>
            <c:ext xmlns:c16="http://schemas.microsoft.com/office/drawing/2014/chart" uri="{C3380CC4-5D6E-409C-BE32-E72D297353CC}">
              <c16:uniqueId val="{00000006-11C7-4AAA-A327-B4F698641E34}"/>
            </c:ext>
          </c:extLst>
        </c:ser>
        <c:ser>
          <c:idx val="1"/>
          <c:order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7-11C7-4AAA-A327-B4F698641E3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8-11C7-4AAA-A327-B4F698641E3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9-11C7-4AAA-A327-B4F698641E3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A-11C7-4AAA-A327-B4F698641E3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B-11C7-4AAA-A327-B4F698641E3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C-11C7-4AAA-A327-B4F698641E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bieżące'!$B$4:$B$9</c:f>
              <c:strCache>
                <c:ptCount val="6"/>
                <c:pt idx="0">
                  <c:v>Wynagrodzenia i składki od nich naliczone</c:v>
                </c:pt>
                <c:pt idx="1">
                  <c:v>Wydatki na zadania statutowe</c:v>
                </c:pt>
                <c:pt idx="2">
                  <c:v>Dotacje na zadania bieżące</c:v>
                </c:pt>
                <c:pt idx="3">
                  <c:v>Świadczenia na rzecz osób fizycznych</c:v>
                </c:pt>
                <c:pt idx="4">
                  <c:v>Wydatki na programy finansowane z udziałem UE</c:v>
                </c:pt>
                <c:pt idx="5">
                  <c:v>Obsługa długu</c:v>
                </c:pt>
              </c:strCache>
            </c:strRef>
          </c:cat>
          <c:val>
            <c:numRef>
              <c:f>'wydatki bieżące'!$D$4:$D$9</c:f>
            </c:numRef>
          </c:val>
          <c:extLst>
            <c:ext xmlns:c16="http://schemas.microsoft.com/office/drawing/2014/chart" uri="{C3380CC4-5D6E-409C-BE32-E72D297353CC}">
              <c16:uniqueId val="{0000000D-11C7-4AAA-A327-B4F698641E34}"/>
            </c:ext>
          </c:extLst>
        </c:ser>
        <c:ser>
          <c:idx val="2"/>
          <c:order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E-11C7-4AAA-A327-B4F698641E3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F-11C7-4AAA-A327-B4F698641E3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0-11C7-4AAA-A327-B4F698641E3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1-11C7-4AAA-A327-B4F698641E3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2-11C7-4AAA-A327-B4F698641E3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3-11C7-4AAA-A327-B4F698641E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bieżące'!$B$4:$B$9</c:f>
              <c:strCache>
                <c:ptCount val="6"/>
                <c:pt idx="0">
                  <c:v>Wynagrodzenia i składki od nich naliczone</c:v>
                </c:pt>
                <c:pt idx="1">
                  <c:v>Wydatki na zadania statutowe</c:v>
                </c:pt>
                <c:pt idx="2">
                  <c:v>Dotacje na zadania bieżące</c:v>
                </c:pt>
                <c:pt idx="3">
                  <c:v>Świadczenia na rzecz osób fizycznych</c:v>
                </c:pt>
                <c:pt idx="4">
                  <c:v>Wydatki na programy finansowane z udziałem UE</c:v>
                </c:pt>
                <c:pt idx="5">
                  <c:v>Obsługa długu</c:v>
                </c:pt>
              </c:strCache>
            </c:strRef>
          </c:cat>
          <c:val>
            <c:numRef>
              <c:f>'wydatki bieżące'!$E$4:$E$9</c:f>
            </c:numRef>
          </c:val>
          <c:extLst>
            <c:ext xmlns:c16="http://schemas.microsoft.com/office/drawing/2014/chart" uri="{C3380CC4-5D6E-409C-BE32-E72D297353CC}">
              <c16:uniqueId val="{00000014-11C7-4AAA-A327-B4F698641E34}"/>
            </c:ext>
          </c:extLst>
        </c:ser>
        <c:ser>
          <c:idx val="3"/>
          <c:order val="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5-11C7-4AAA-A327-B4F698641E3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6-11C7-4AAA-A327-B4F698641E3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7-11C7-4AAA-A327-B4F698641E3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8-11C7-4AAA-A327-B4F698641E3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9-11C7-4AAA-A327-B4F698641E3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A-11C7-4AAA-A327-B4F698641E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bieżące'!$B$4:$B$9</c:f>
              <c:strCache>
                <c:ptCount val="6"/>
                <c:pt idx="0">
                  <c:v>Wynagrodzenia i składki od nich naliczone</c:v>
                </c:pt>
                <c:pt idx="1">
                  <c:v>Wydatki na zadania statutowe</c:v>
                </c:pt>
                <c:pt idx="2">
                  <c:v>Dotacje na zadania bieżące</c:v>
                </c:pt>
                <c:pt idx="3">
                  <c:v>Świadczenia na rzecz osób fizycznych</c:v>
                </c:pt>
                <c:pt idx="4">
                  <c:v>Wydatki na programy finansowane z udziałem UE</c:v>
                </c:pt>
                <c:pt idx="5">
                  <c:v>Obsługa długu</c:v>
                </c:pt>
              </c:strCache>
            </c:strRef>
          </c:cat>
          <c:val>
            <c:numRef>
              <c:f>'wydatki bieżące'!$F$4:$F$9</c:f>
            </c:numRef>
          </c:val>
          <c:extLst>
            <c:ext xmlns:c16="http://schemas.microsoft.com/office/drawing/2014/chart" uri="{C3380CC4-5D6E-409C-BE32-E72D297353CC}">
              <c16:uniqueId val="{0000001B-11C7-4AAA-A327-B4F698641E34}"/>
            </c:ext>
          </c:extLst>
        </c:ser>
        <c:ser>
          <c:idx val="4"/>
          <c:order val="4"/>
          <c:dPt>
            <c:idx val="0"/>
            <c:bubble3D val="0"/>
            <c:spPr>
              <a:solidFill>
                <a:srgbClr val="B3EB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11C7-4AAA-A327-B4F698641E3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11C7-4AAA-A327-B4F698641E34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11C7-4AAA-A327-B4F698641E34}"/>
              </c:ext>
            </c:extLst>
          </c:dPt>
          <c:dPt>
            <c:idx val="3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11C7-4AAA-A327-B4F698641E34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5-11C7-4AAA-A327-B4F698641E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7-11C7-4AAA-A327-B4F698641E34}"/>
              </c:ext>
            </c:extLst>
          </c:dPt>
          <c:dLbls>
            <c:dLbl>
              <c:idx val="0"/>
              <c:layout>
                <c:manualLayout>
                  <c:x val="-0.20118044619422576"/>
                  <c:y val="-0.24850247885680957"/>
                </c:manualLayout>
              </c:layout>
              <c:tx>
                <c:rich>
                  <a:bodyPr/>
                  <a:lstStyle/>
                  <a:p>
                    <a:fld id="{57B4F756-B0F3-4DAF-B559-49867E171DCC}" type="CATEGORYNAME">
                      <a:rPr lang="pl-PL" sz="1100" b="0"/>
                      <a:pPr/>
                      <a:t>[NAZWA KATEGORII]</a:t>
                    </a:fld>
                    <a:r>
                      <a:rPr lang="pl-PL" sz="1100" b="0" dirty="0"/>
                      <a:t>-</a:t>
                    </a:r>
                    <a:fld id="{39BAC82F-108A-40AF-AFA0-5C13CD0602FC}" type="VALUE">
                      <a:rPr lang="pl-PL" sz="1100" b="0" baseline="0"/>
                      <a:pPr/>
                      <a:t>[WARTOŚĆ]</a:t>
                    </a:fld>
                    <a:endParaRPr lang="pl-PL" sz="1100" b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05555555555549"/>
                      <c:h val="0.23990740740740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11C7-4AAA-A327-B4F698641E34}"/>
                </c:ext>
              </c:extLst>
            </c:dLbl>
            <c:dLbl>
              <c:idx val="1"/>
              <c:layout>
                <c:manualLayout>
                  <c:x val="0.15476653069955315"/>
                  <c:y val="3.64438100342380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B9CA00-889A-4FE5-93E6-81EDDA65B6AD}" type="CATEGORYNAME">
                      <a:rPr lang="en-US" sz="1100" b="0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100" b="0" baseline="0" dirty="0"/>
                      <a:t>-</a:t>
                    </a:r>
                    <a:fld id="{54BDFE04-3FCE-4314-8700-DA24DDBF6FDD}" type="VALUE">
                      <a:rPr lang="en-US" sz="1100" b="0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 sz="11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61114538860762"/>
                      <c:h val="0.179049766466842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11C7-4AAA-A327-B4F698641E34}"/>
                </c:ext>
              </c:extLst>
            </c:dLbl>
            <c:dLbl>
              <c:idx val="2"/>
              <c:layout>
                <c:manualLayout>
                  <c:x val="-4.7811899742864199E-2"/>
                  <c:y val="3.18125462599879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EF5510-45D5-4940-A747-9EA8510151F5}" type="CATEGORYNAME">
                      <a:rPr lang="en-US" sz="1100" b="0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100" b="0" baseline="0"/>
                      <a:t>-</a:t>
                    </a:r>
                    <a:fld id="{2D18EB5F-6EB3-4A7E-9257-232A49E9EE71}" type="VALUE">
                      <a:rPr lang="en-US" sz="1100" b="0" baseline="0"/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 sz="1100" b="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57283218531274"/>
                      <c:h val="7.57317562703403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11C7-4AAA-A327-B4F698641E34}"/>
                </c:ext>
              </c:extLst>
            </c:dLbl>
            <c:dLbl>
              <c:idx val="3"/>
              <c:layout>
                <c:manualLayout>
                  <c:x val="-3.5796118063497293E-2"/>
                  <c:y val="-6.5018789519033504E-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B180DC-6737-4050-B052-C0C262450BC0}" type="CATEGORYNAM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100" b="0" baseline="0">
                        <a:solidFill>
                          <a:sysClr val="windowText" lastClr="000000"/>
                        </a:solidFill>
                      </a:rPr>
                      <a:t>-</a:t>
                    </a:r>
                    <a:fld id="{52A1CC2E-45C6-4C78-91AD-5DF7ADAA7BE7}" type="VALUE">
                      <a:rPr lang="pl-PL" sz="1100" b="0" baseline="0">
                        <a:solidFill>
                          <a:sysClr val="windowText" lastClr="000000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 sz="1100" b="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4302587410922591"/>
                      <c:h val="0.147314801811056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1C7-4AAA-A327-B4F698641E3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B2475D8-147E-4C69-9DFD-FC2689B8292F}" type="CATEGORYNAME">
                      <a:rPr lang="pl-PL" sz="1100" b="0"/>
                      <a:pPr/>
                      <a:t>[NAZWA KATEGORII]</a:t>
                    </a:fld>
                    <a:r>
                      <a:rPr lang="pl-PL" sz="1100" b="0"/>
                      <a:t>-</a:t>
                    </a:r>
                    <a:fld id="{07C87B38-44B9-48BD-91F7-5E10C0238F73}" type="VALUE">
                      <a:rPr lang="pl-PL" sz="1100" b="0" baseline="0"/>
                      <a:pPr/>
                      <a:t>[WARTOŚĆ]</a:t>
                    </a:fld>
                    <a:endParaRPr lang="pl-PL" sz="1100" b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11C7-4AAA-A327-B4F698641E34}"/>
                </c:ext>
              </c:extLst>
            </c:dLbl>
            <c:dLbl>
              <c:idx val="5"/>
              <c:layout>
                <c:manualLayout>
                  <c:x val="0.12381244531933508"/>
                  <c:y val="1.0416666666666666E-2"/>
                </c:manualLayout>
              </c:layout>
              <c:tx>
                <c:rich>
                  <a:bodyPr/>
                  <a:lstStyle/>
                  <a:p>
                    <a:fld id="{2B2D7AF8-CCD0-414F-B502-4FF77671B8EA}" type="CATEGORYNAME">
                      <a:rPr lang="en-US" sz="1100" b="0" baseline="0"/>
                      <a:pPr/>
                      <a:t>[NAZWA KATEGORII]</a:t>
                    </a:fld>
                    <a:r>
                      <a:rPr lang="en-US" sz="1100" b="0" baseline="0"/>
                      <a:t>-</a:t>
                    </a:r>
                    <a:fld id="{DAFBAB85-ECA4-47BB-A379-BEB4EE66BEE4}" type="VALUE">
                      <a:rPr lang="en-US" sz="1100" b="0" baseline="0"/>
                      <a:pPr/>
                      <a:t>[WARTOŚĆ]</a:t>
                    </a:fld>
                    <a:endParaRPr lang="en-US" sz="1100" b="0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11C7-4AAA-A327-B4F698641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'wydatki bieżące'!$B$4:$B$9</c:f>
              <c:strCache>
                <c:ptCount val="6"/>
                <c:pt idx="0">
                  <c:v>Wynagrodzenia i składki od nich naliczone</c:v>
                </c:pt>
                <c:pt idx="1">
                  <c:v>Wydatki na zadania statutowe</c:v>
                </c:pt>
                <c:pt idx="2">
                  <c:v>Dotacje na zadania bieżące</c:v>
                </c:pt>
                <c:pt idx="3">
                  <c:v>Świadczenia na rzecz osób fizycznych</c:v>
                </c:pt>
                <c:pt idx="4">
                  <c:v>Wydatki na programy finansowane z udziałem UE</c:v>
                </c:pt>
                <c:pt idx="5">
                  <c:v>Obsługa długu</c:v>
                </c:pt>
              </c:strCache>
            </c:strRef>
          </c:cat>
          <c:val>
            <c:numRef>
              <c:f>'wydatki bieżące'!$G$4:$G$9</c:f>
              <c:numCache>
                <c:formatCode>0.00%</c:formatCode>
                <c:ptCount val="6"/>
                <c:pt idx="0">
                  <c:v>0.67879999999999996</c:v>
                </c:pt>
                <c:pt idx="1">
                  <c:v>0.2283</c:v>
                </c:pt>
                <c:pt idx="2">
                  <c:v>3.8800000000000001E-2</c:v>
                </c:pt>
                <c:pt idx="3">
                  <c:v>3.3000000000000002E-2</c:v>
                </c:pt>
                <c:pt idx="4">
                  <c:v>1.54E-2</c:v>
                </c:pt>
                <c:pt idx="5">
                  <c:v>5.7000000000000002E-3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11C7-4AAA-A327-B4F698641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89559014267185"/>
          <c:y val="0.41671583143943741"/>
          <c:w val="0.81428339818417639"/>
          <c:h val="0.5467048124086528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oświata!$B$3:$B$15</c:f>
              <c:strCache>
                <c:ptCount val="13"/>
                <c:pt idx="0">
                  <c:v>Wyngrodzenia i pochodne - szkoły</c:v>
                </c:pt>
                <c:pt idx="1">
                  <c:v>Wyngrodzenia i pochodne - internaty</c:v>
                </c:pt>
                <c:pt idx="2">
                  <c:v>Wyngrodzenia i pochodne - poradnie</c:v>
                </c:pt>
                <c:pt idx="3">
                  <c:v>Dokształcanie i doskonalenie nauczycieli</c:v>
                </c:pt>
                <c:pt idx="4">
                  <c:v>PCDZ w Puławach</c:v>
                </c:pt>
                <c:pt idx="5">
                  <c:v>Wczesne wspomaganie rozwoju dziecka</c:v>
                </c:pt>
                <c:pt idx="6">
                  <c:v>Projekty miękkie z UE</c:v>
                </c:pt>
                <c:pt idx="7">
                  <c:v>Bieżące wydatki rzeczowe</c:v>
                </c:pt>
                <c:pt idx="8">
                  <c:v>Dotacje dla szkół niepublicznych</c:v>
                </c:pt>
                <c:pt idx="9">
                  <c:v>Zasiłki zdrowotne dla nauczycieli</c:v>
                </c:pt>
                <c:pt idx="10">
                  <c:v>Pomoc materialna dla uczniów</c:v>
                </c:pt>
                <c:pt idx="11">
                  <c:v>Świadczenia na rzecz osób fizycznych</c:v>
                </c:pt>
                <c:pt idx="12">
                  <c:v>Wydatki na działalność ekologiczną</c:v>
                </c:pt>
              </c:strCache>
            </c:strRef>
          </c:cat>
          <c:val>
            <c:numRef>
              <c:f>oświata!$C$3:$C$15</c:f>
            </c:numRef>
          </c:val>
          <c:extLst>
            <c:ext xmlns:c16="http://schemas.microsoft.com/office/drawing/2014/chart" uri="{C3380CC4-5D6E-409C-BE32-E72D297353CC}">
              <c16:uniqueId val="{00000000-D3DD-4402-B402-D4D6E74E08AA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3DD-4402-B402-D4D6E74E08A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3DD-4402-B402-D4D6E74E08AA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3DD-4402-B402-D4D6E74E08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D3DD-4402-B402-D4D6E74E08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D3DD-4402-B402-D4D6E74E08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3DD-4402-B402-D4D6E74E08AA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D3DD-4402-B402-D4D6E74E08AA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D3DD-4402-B402-D4D6E74E08AA}"/>
              </c:ext>
            </c:extLst>
          </c:dPt>
          <c:dPt>
            <c:idx val="8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D3DD-4402-B402-D4D6E74E08A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D3DD-4402-B402-D4D6E74E08A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D3DD-4402-B402-D4D6E74E08A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D3DD-4402-B402-D4D6E74E08A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D3DD-4402-B402-D4D6E74E08AA}"/>
              </c:ext>
            </c:extLst>
          </c:dPt>
          <c:dLbls>
            <c:dLbl>
              <c:idx val="0"/>
              <c:layout>
                <c:manualLayout>
                  <c:x val="-0.31564814814814812"/>
                  <c:y val="-0.18964657496297402"/>
                </c:manualLayout>
              </c:layout>
              <c:tx>
                <c:rich>
                  <a:bodyPr/>
                  <a:lstStyle/>
                  <a:p>
                    <a:fld id="{EB9DDDB7-C98F-4311-9A89-602DA6843BFA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FFE9B215-F757-4996-A767-138AD76F3888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3DD-4402-B402-D4D6E74E08AA}"/>
                </c:ext>
              </c:extLst>
            </c:dLbl>
            <c:dLbl>
              <c:idx val="1"/>
              <c:layout>
                <c:manualLayout>
                  <c:x val="0.12226907785303701"/>
                  <c:y val="-0.14387116709254527"/>
                </c:manualLayout>
              </c:layout>
              <c:tx>
                <c:rich>
                  <a:bodyPr/>
                  <a:lstStyle/>
                  <a:p>
                    <a:fld id="{35CEB51C-8442-4241-B25F-85100694DD2B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E4E0BA1B-8AA4-46E8-8850-716618936417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3DD-4402-B402-D4D6E74E08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27E7C04-C78E-436A-A778-B522E2582E1F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67076823-88D5-44B6-85F2-EAC2C651037D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3DD-4402-B402-D4D6E74E08A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5101583-B303-4740-9D3F-BDE28BCE5521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1A074870-DDE7-417F-AF96-5912F7E8EDFB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3DD-4402-B402-D4D6E74E08AA}"/>
                </c:ext>
              </c:extLst>
            </c:dLbl>
            <c:dLbl>
              <c:idx val="4"/>
              <c:layout>
                <c:manualLayout>
                  <c:x val="1.558808569470329E-3"/>
                  <c:y val="-9.0650170814353961E-2"/>
                </c:manualLayout>
              </c:layout>
              <c:tx>
                <c:rich>
                  <a:bodyPr/>
                  <a:lstStyle/>
                  <a:p>
                    <a:r>
                      <a:rPr lang="pl-PL" dirty="0"/>
                      <a:t>Dokształcanie nauczycieli</a:t>
                    </a:r>
                    <a:r>
                      <a:rPr lang="pl-PL" baseline="0" dirty="0"/>
                      <a:t> w </a:t>
                    </a:r>
                    <a:fld id="{35CD6163-8504-4F1D-B3A2-A9FF245CE6E3}" type="CATEGORYNAME">
                      <a:rPr lang="pl-PL" smtClean="0"/>
                      <a:pPr/>
                      <a:t>[NAZWA KATEGORII]</a:t>
                    </a:fld>
                    <a:r>
                      <a:rPr lang="pl-PL" dirty="0"/>
                      <a:t>-</a:t>
                    </a:r>
                    <a:fld id="{5EFF734B-8150-4196-9590-6D8B6E6CDFED}" type="VALUE">
                      <a:rPr lang="pl-PL" baseline="0"/>
                      <a:pPr/>
                      <a:t>[WARTOŚĆ]</a:t>
                    </a:fld>
                    <a:endParaRPr lang="pl-PL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65975259375927"/>
                      <c:h val="9.5900802688590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3DD-4402-B402-D4D6E74E08AA}"/>
                </c:ext>
              </c:extLst>
            </c:dLbl>
            <c:dLbl>
              <c:idx val="5"/>
              <c:layout>
                <c:manualLayout>
                  <c:x val="-5.611710850093185E-2"/>
                  <c:y val="-0.211049900705477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DF7392-99AE-4D2F-8913-B13218F8AEDA}" type="CATEGORYNAME">
                      <a:rPr lang="en-US"/>
                      <a:pPr>
                        <a:defRPr sz="1100"/>
                      </a:pPr>
                      <a:t>[NAZWA KATEGORII]</a:t>
                    </a:fld>
                    <a:r>
                      <a:rPr lang="en-US"/>
                      <a:t>-</a:t>
                    </a:r>
                    <a:fld id="{819FA37A-B6F4-4D0B-963A-037E0F1F68AA}" type="VALUE">
                      <a:rPr lang="en-US" baseline="0"/>
                      <a:pPr>
                        <a:defRPr sz="1100"/>
                      </a:pPr>
                      <a:t>[WARTOŚĆ]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56485625575654"/>
                      <c:h val="0.132276969225641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3DD-4402-B402-D4D6E74E08AA}"/>
                </c:ext>
              </c:extLst>
            </c:dLbl>
            <c:dLbl>
              <c:idx val="6"/>
              <c:layout>
                <c:manualLayout>
                  <c:x val="0.12776639424748085"/>
                  <c:y val="-0.13411721614265082"/>
                </c:manualLayout>
              </c:layout>
              <c:tx>
                <c:rich>
                  <a:bodyPr/>
                  <a:lstStyle/>
                  <a:p>
                    <a:fld id="{41F223A8-5191-487F-949A-5538FB6585F2}" type="CATEGORYNAME">
                      <a:rPr lang="en-US"/>
                      <a:pPr/>
                      <a:t>[NAZWA KATEGORII]</a:t>
                    </a:fld>
                    <a:r>
                      <a:rPr lang="en-US" dirty="0"/>
                      <a:t>-</a:t>
                    </a:r>
                    <a:fld id="{26AEE16D-87CA-4736-8EAF-F623DE3981B6}" type="VALUE">
                      <a:rPr lang="en-US" baseline="0"/>
                      <a:pPr/>
                      <a:t>[WARTOŚĆ]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67927525957228"/>
                      <c:h val="6.58298383512943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3DD-4402-B402-D4D6E74E08AA}"/>
                </c:ext>
              </c:extLst>
            </c:dLbl>
            <c:dLbl>
              <c:idx val="7"/>
              <c:layout>
                <c:manualLayout>
                  <c:x val="0.17709019879459512"/>
                  <c:y val="9.766034827513948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3DD-4402-B402-D4D6E74E08AA}"/>
                </c:ext>
              </c:extLst>
            </c:dLbl>
            <c:dLbl>
              <c:idx val="8"/>
              <c:layout>
                <c:manualLayout>
                  <c:x val="-0.18934209441028432"/>
                  <c:y val="-7.4197658593489618E-2"/>
                </c:manualLayout>
              </c:layout>
              <c:tx>
                <c:rich>
                  <a:bodyPr/>
                  <a:lstStyle/>
                  <a:p>
                    <a:fld id="{4E404ECE-D93E-436D-A0A5-D18CD19AD85E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1B09CA41-8391-4047-8C4E-C17978A037AB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3DD-4402-B402-D4D6E74E08A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5DDD7EE-1966-46F5-A3C6-3BE3C63756E0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B39798A2-F52C-4D40-A6B8-E39CFB40CA4A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D3DD-4402-B402-D4D6E74E08A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063FEF8-6B7E-4A63-A2B9-A8F62F33ECF7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E5E9B76C-B993-4420-996F-09EB7E0AF2F8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D3DD-4402-B402-D4D6E74E08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CECC5563-C177-43A9-BE6E-3F245BE9AEBD}" type="CATEGORYNAME">
                      <a:rPr lang="pl-PL"/>
                      <a:pPr/>
                      <a:t>[NAZWA KATEGORII]</a:t>
                    </a:fld>
                    <a:r>
                      <a:rPr lang="pl-PL"/>
                      <a:t>-</a:t>
                    </a:r>
                    <a:fld id="{0697C814-F9BA-4851-83F0-0AF1CE60ED48}" type="VALUE">
                      <a:rPr lang="pl-PL" baseline="0"/>
                      <a:pPr/>
                      <a:t>[WARTOŚĆ]</a:t>
                    </a:fld>
                    <a:endParaRPr lang="pl-PL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D3DD-4402-B402-D4D6E74E08AA}"/>
                </c:ext>
              </c:extLst>
            </c:dLbl>
            <c:dLbl>
              <c:idx val="12"/>
              <c:layout>
                <c:manualLayout>
                  <c:x val="0.40936939688100815"/>
                  <c:y val="-3.0987876347072546E-3"/>
                </c:manualLayout>
              </c:layout>
              <c:tx>
                <c:rich>
                  <a:bodyPr/>
                  <a:lstStyle/>
                  <a:p>
                    <a:fld id="{C1EE6B09-1F7C-4CB2-AAA6-A42CCDE31DF4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0D15DD3C-0774-47B6-A88F-E5EEA5B0EF6B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D3DD-4402-B402-D4D6E74E08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oświata!$B$3:$B$15</c:f>
              <c:strCache>
                <c:ptCount val="13"/>
                <c:pt idx="0">
                  <c:v>Wyngrodzenia i pochodne - szkoły</c:v>
                </c:pt>
                <c:pt idx="1">
                  <c:v>Wyngrodzenia i pochodne - internaty</c:v>
                </c:pt>
                <c:pt idx="2">
                  <c:v>Wyngrodzenia i pochodne - poradnie</c:v>
                </c:pt>
                <c:pt idx="3">
                  <c:v>Dokształcanie i doskonalenie nauczycieli</c:v>
                </c:pt>
                <c:pt idx="4">
                  <c:v>PCDZ w Puławach</c:v>
                </c:pt>
                <c:pt idx="5">
                  <c:v>Wczesne wspomaganie rozwoju dziecka</c:v>
                </c:pt>
                <c:pt idx="6">
                  <c:v>Projekty miękkie z UE</c:v>
                </c:pt>
                <c:pt idx="7">
                  <c:v>Bieżące wydatki rzeczowe</c:v>
                </c:pt>
                <c:pt idx="8">
                  <c:v>Dotacje dla szkół niepublicznych</c:v>
                </c:pt>
                <c:pt idx="9">
                  <c:v>Zasiłki zdrowotne dla nauczycieli</c:v>
                </c:pt>
                <c:pt idx="10">
                  <c:v>Pomoc materialna dla uczniów</c:v>
                </c:pt>
                <c:pt idx="11">
                  <c:v>Świadczenia na rzecz osób fizycznych</c:v>
                </c:pt>
                <c:pt idx="12">
                  <c:v>Wydatki na działalność ekologiczną</c:v>
                </c:pt>
              </c:strCache>
            </c:strRef>
          </c:cat>
          <c:val>
            <c:numRef>
              <c:f>oświata!$D$3:$D$15</c:f>
              <c:numCache>
                <c:formatCode>0.00%</c:formatCode>
                <c:ptCount val="13"/>
                <c:pt idx="0">
                  <c:v>0.67630000000000001</c:v>
                </c:pt>
                <c:pt idx="1">
                  <c:v>6.7199999999999996E-2</c:v>
                </c:pt>
                <c:pt idx="2">
                  <c:v>5.1999999999999998E-2</c:v>
                </c:pt>
                <c:pt idx="3">
                  <c:v>4.5999999999999999E-3</c:v>
                </c:pt>
                <c:pt idx="4">
                  <c:v>2.9999999999999997E-4</c:v>
                </c:pt>
                <c:pt idx="5">
                  <c:v>2.5000000000000001E-3</c:v>
                </c:pt>
                <c:pt idx="6">
                  <c:v>3.1800000000000002E-2</c:v>
                </c:pt>
                <c:pt idx="7">
                  <c:v>0.13589999999999999</c:v>
                </c:pt>
                <c:pt idx="8">
                  <c:v>2.4500000000000001E-2</c:v>
                </c:pt>
                <c:pt idx="9">
                  <c:v>2.9999999999999997E-4</c:v>
                </c:pt>
                <c:pt idx="10">
                  <c:v>1E-3</c:v>
                </c:pt>
                <c:pt idx="11">
                  <c:v>3.2000000000000002E-3</c:v>
                </c:pt>
                <c:pt idx="12">
                  <c:v>4.0000000000000002E-4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3DD-4402-B402-D4D6E74E08A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oświata!$B$3:$B$15</c:f>
              <c:strCache>
                <c:ptCount val="13"/>
                <c:pt idx="0">
                  <c:v>Wyngrodzenia i pochodne - szkoły</c:v>
                </c:pt>
                <c:pt idx="1">
                  <c:v>Wyngrodzenia i pochodne - internaty</c:v>
                </c:pt>
                <c:pt idx="2">
                  <c:v>Wyngrodzenia i pochodne - poradnie</c:v>
                </c:pt>
                <c:pt idx="3">
                  <c:v>Dokształcanie i doskonalenie nauczycieli</c:v>
                </c:pt>
                <c:pt idx="4">
                  <c:v>PCDZ w Puławach</c:v>
                </c:pt>
                <c:pt idx="5">
                  <c:v>Wczesne wspomaganie rozwoju dziecka</c:v>
                </c:pt>
                <c:pt idx="6">
                  <c:v>Projekty miękkie z UE</c:v>
                </c:pt>
                <c:pt idx="7">
                  <c:v>Bieżące wydatki rzeczowe</c:v>
                </c:pt>
                <c:pt idx="8">
                  <c:v>Dotacje dla szkół niepublicznych</c:v>
                </c:pt>
                <c:pt idx="9">
                  <c:v>Zasiłki zdrowotne dla nauczycieli</c:v>
                </c:pt>
                <c:pt idx="10">
                  <c:v>Pomoc materialna dla uczniów</c:v>
                </c:pt>
                <c:pt idx="11">
                  <c:v>Świadczenia na rzecz osób fizycznych</c:v>
                </c:pt>
                <c:pt idx="12">
                  <c:v>Wydatki na działalność ekologiczną</c:v>
                </c:pt>
              </c:strCache>
            </c:strRef>
          </c:cat>
          <c:val>
            <c:numRef>
              <c:f>oświata!$C$3:$C$15</c:f>
            </c:numRef>
          </c:val>
          <c:extLst>
            <c:ext xmlns:c16="http://schemas.microsoft.com/office/drawing/2014/chart" uri="{C3380CC4-5D6E-409C-BE32-E72D297353CC}">
              <c16:uniqueId val="{00000000-1DC3-40F4-B872-011EE806EC9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DC3-40F4-B872-011EE806EC9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1DC3-40F4-B872-011EE806EC90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1DC3-40F4-B872-011EE806EC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1DC3-40F4-B872-011EE806EC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1DC3-40F4-B872-011EE806EC9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1DC3-40F4-B872-011EE806EC90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1DC3-40F4-B872-011EE806EC9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1DC3-40F4-B872-011EE806EC9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1DC3-40F4-B872-011EE806EC90}"/>
              </c:ext>
            </c:extLst>
          </c:dPt>
          <c:dPt>
            <c:idx val="9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1DC3-40F4-B872-011EE806EC9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1DC3-40F4-B872-011EE806EC9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1DC3-40F4-B872-011EE806EC90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1DC3-40F4-B872-011EE806EC90}"/>
              </c:ext>
            </c:extLst>
          </c:dPt>
          <c:dLbls>
            <c:dLbl>
              <c:idx val="0"/>
              <c:layout>
                <c:manualLayout>
                  <c:x val="-0.31564814814814812"/>
                  <c:y val="-0.18964657496297402"/>
                </c:manualLayout>
              </c:layout>
              <c:tx>
                <c:rich>
                  <a:bodyPr/>
                  <a:lstStyle/>
                  <a:p>
                    <a:fld id="{EB9DDDB7-C98F-4311-9A89-602DA6843BFA}" type="CATEGORYNAME">
                      <a:rPr lang="en-US" sz="1000"/>
                      <a:pPr/>
                      <a:t>[NAZWA KATEGORII]</a:t>
                    </a:fld>
                    <a:r>
                      <a:rPr lang="en-US" sz="1000"/>
                      <a:t>-</a:t>
                    </a:r>
                    <a:fld id="{FFE9B215-F757-4996-A767-138AD76F3888}" type="VALUE">
                      <a:rPr lang="en-US" sz="1000" baseline="0"/>
                      <a:pPr/>
                      <a:t>[WARTOŚĆ]</a:t>
                    </a:fld>
                    <a:endParaRPr lang="en-US" sz="10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DC3-40F4-B872-011EE806EC90}"/>
                </c:ext>
              </c:extLst>
            </c:dLbl>
            <c:dLbl>
              <c:idx val="1"/>
              <c:layout>
                <c:manualLayout>
                  <c:x val="-8.602416885389326E-2"/>
                  <c:y val="9.5675411950489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CEB51C-8442-4241-B25F-85100694DD2B}" type="CATEGORYNAME">
                      <a:rPr lang="pl-PL" sz="1000"/>
                      <a:pPr>
                        <a:defRPr sz="1100">
                          <a:solidFill>
                            <a:sysClr val="windowText" lastClr="000000"/>
                          </a:solidFill>
                        </a:defRPr>
                      </a:pPr>
                      <a:t>[NAZWA KATEGORII]</a:t>
                    </a:fld>
                    <a:r>
                      <a:rPr lang="pl-PL" sz="1000" dirty="0"/>
                      <a:t>-</a:t>
                    </a:r>
                    <a:fld id="{E4E0BA1B-8AA4-46E8-8850-716618936417}" type="VALUE">
                      <a:rPr lang="pl-PL" sz="1000" baseline="0"/>
                      <a:pPr>
                        <a:defRPr sz="1100">
                          <a:solidFill>
                            <a:sysClr val="windowText" lastClr="000000"/>
                          </a:solidFill>
                        </a:defRPr>
                      </a:pPr>
                      <a:t>[WARTOŚĆ]</a:t>
                    </a:fld>
                    <a:endParaRPr lang="pl-PL" sz="1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368000874890655E-2"/>
                      <c:h val="0.130619187634543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DC3-40F4-B872-011EE806EC90}"/>
                </c:ext>
              </c:extLst>
            </c:dLbl>
            <c:dLbl>
              <c:idx val="2"/>
              <c:layout>
                <c:manualLayout>
                  <c:x val="-9.6407863079615047E-2"/>
                  <c:y val="1.8966299147617053E-2"/>
                </c:manualLayout>
              </c:layout>
              <c:tx>
                <c:rich>
                  <a:bodyPr/>
                  <a:lstStyle/>
                  <a:p>
                    <a:fld id="{427E7C04-C78E-436A-A778-B522E2582E1F}" type="CATEGORYNAME">
                      <a:rPr lang="en-US" sz="1000"/>
                      <a:pPr/>
                      <a:t>[NAZWA KATEGORII]</a:t>
                    </a:fld>
                    <a:r>
                      <a:rPr lang="en-US" sz="1000"/>
                      <a:t>-</a:t>
                    </a:r>
                    <a:fld id="{67076823-88D5-44B6-85F2-EAC2C651037D}" type="VALUE">
                      <a:rPr lang="en-US" sz="1000" baseline="0"/>
                      <a:pPr/>
                      <a:t>[WARTOŚĆ]</a:t>
                    </a:fld>
                    <a:endParaRPr lang="en-US" sz="10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DC3-40F4-B872-011EE806EC90}"/>
                </c:ext>
              </c:extLst>
            </c:dLbl>
            <c:dLbl>
              <c:idx val="3"/>
              <c:layout>
                <c:manualLayout>
                  <c:x val="-9.60676946631671E-2"/>
                  <c:y val="-1.2276766887731732E-2"/>
                </c:manualLayout>
              </c:layout>
              <c:tx>
                <c:rich>
                  <a:bodyPr/>
                  <a:lstStyle/>
                  <a:p>
                    <a:fld id="{95101583-B303-4740-9D3F-BDE28BCE5521}" type="CATEGORYNAME">
                      <a:rPr lang="en-US" sz="1000"/>
                      <a:pPr/>
                      <a:t>[NAZWA KATEGORII]</a:t>
                    </a:fld>
                    <a:r>
                      <a:rPr lang="en-US" sz="1000"/>
                      <a:t>-</a:t>
                    </a:r>
                    <a:fld id="{1A074870-DDE7-417F-AF96-5912F7E8EDFB}" type="VALUE">
                      <a:rPr lang="en-US" sz="1000" baseline="0"/>
                      <a:pPr/>
                      <a:t>[WARTOŚĆ]</a:t>
                    </a:fld>
                    <a:endParaRPr lang="en-US" sz="10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DC3-40F4-B872-011EE806EC90}"/>
                </c:ext>
              </c:extLst>
            </c:dLbl>
            <c:dLbl>
              <c:idx val="4"/>
              <c:layout>
                <c:manualLayout>
                  <c:x val="-9.3862970253718286E-2"/>
                  <c:y val="-0.12081464271672573"/>
                </c:manualLayout>
              </c:layout>
              <c:tx>
                <c:rich>
                  <a:bodyPr/>
                  <a:lstStyle/>
                  <a:p>
                    <a:fld id="{35CD6163-8504-4F1D-B3A2-A9FF245CE6E3}" type="CATEGORYNAME">
                      <a:rPr lang="pl-PL" sz="1000"/>
                      <a:pPr/>
                      <a:t>[NAZWA KATEGORII]</a:t>
                    </a:fld>
                    <a:r>
                      <a:rPr lang="pl-PL" sz="1000"/>
                      <a:t>-</a:t>
                    </a:r>
                    <a:fld id="{5EFF734B-8150-4196-9590-6D8B6E6CDFED}" type="VALUE">
                      <a:rPr lang="pl-PL" sz="1000" baseline="0"/>
                      <a:pPr/>
                      <a:t>[WARTOŚĆ]</a:t>
                    </a:fld>
                    <a:endParaRPr lang="pl-PL" sz="10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DC3-40F4-B872-011EE806EC90}"/>
                </c:ext>
              </c:extLst>
            </c:dLbl>
            <c:dLbl>
              <c:idx val="5"/>
              <c:layout>
                <c:manualLayout>
                  <c:x val="0.14861111111111114"/>
                  <c:y val="-0.106857991106359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DF7392-99AE-4D2F-8913-B13218F8AEDA}" type="CATEGORYNAME">
                      <a:rPr lang="pl-PL" sz="1000"/>
                      <a:pPr>
                        <a:defRPr sz="1100">
                          <a:solidFill>
                            <a:sysClr val="windowText" lastClr="000000"/>
                          </a:solidFill>
                        </a:defRPr>
                      </a:pPr>
                      <a:t>[NAZWA KATEGORII]</a:t>
                    </a:fld>
                    <a:r>
                      <a:rPr lang="pl-PL" sz="1000" dirty="0"/>
                      <a:t>-</a:t>
                    </a:r>
                    <a:fld id="{819FA37A-B6F4-4D0B-963A-037E0F1F68AA}" type="VALUE">
                      <a:rPr lang="pl-PL" sz="1000" baseline="0"/>
                      <a:pPr>
                        <a:defRPr sz="1100">
                          <a:solidFill>
                            <a:sysClr val="windowText" lastClr="000000"/>
                          </a:solidFill>
                        </a:defRPr>
                      </a:pPr>
                      <a:t>[WARTOŚĆ]</a:t>
                    </a:fld>
                    <a:endParaRPr lang="pl-PL" sz="1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0000000000001"/>
                      <c:h val="7.158203391106099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1DC3-40F4-B872-011EE806EC9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1F223A8-5191-487F-949A-5538FB6585F2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26AEE16D-87CA-4736-8EAF-F623DE3981B6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1DC3-40F4-B872-011EE806EC90}"/>
                </c:ext>
              </c:extLst>
            </c:dLbl>
            <c:dLbl>
              <c:idx val="7"/>
              <c:layout>
                <c:manualLayout>
                  <c:x val="0.20574344396062241"/>
                  <c:y val="2.14698162729658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DC3-40F4-B872-011EE806EC90}"/>
                </c:ext>
              </c:extLst>
            </c:dLbl>
            <c:dLbl>
              <c:idx val="8"/>
              <c:layout>
                <c:manualLayout>
                  <c:x val="-8.2625656167978997E-2"/>
                  <c:y val="9.978258979605862E-3"/>
                </c:manualLayout>
              </c:layout>
              <c:tx>
                <c:rich>
                  <a:bodyPr/>
                  <a:lstStyle/>
                  <a:p>
                    <a:fld id="{4E404ECE-D93E-436D-A0A5-D18CD19AD85E}" type="CATEGORYNAME">
                      <a:rPr lang="pl-PL" sz="1000"/>
                      <a:pPr/>
                      <a:t>[NAZWA KATEGORII]</a:t>
                    </a:fld>
                    <a:r>
                      <a:rPr lang="pl-PL" sz="1000" dirty="0"/>
                      <a:t>-</a:t>
                    </a:r>
                    <a:fld id="{1B09CA41-8391-4047-8C4E-C17978A037AB}" type="VALUE">
                      <a:rPr lang="pl-PL" sz="1000" baseline="0"/>
                      <a:pPr/>
                      <a:t>[WARTOŚĆ]</a:t>
                    </a:fld>
                    <a:endParaRPr lang="pl-PL" sz="10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1DC3-40F4-B872-011EE806EC90}"/>
                </c:ext>
              </c:extLst>
            </c:dLbl>
            <c:dLbl>
              <c:idx val="9"/>
              <c:layout>
                <c:manualLayout>
                  <c:x val="0.10228406605424321"/>
                  <c:y val="-9.446979419019727E-2"/>
                </c:manualLayout>
              </c:layout>
              <c:tx>
                <c:rich>
                  <a:bodyPr/>
                  <a:lstStyle/>
                  <a:p>
                    <a:fld id="{D5DDD7EE-1966-46F5-A3C6-3BE3C63756E0}" type="CATEGORYNAME">
                      <a:rPr lang="en-US" sz="1000"/>
                      <a:pPr/>
                      <a:t>[NAZWA KATEGORII]</a:t>
                    </a:fld>
                    <a:r>
                      <a:rPr lang="en-US" sz="1000" dirty="0"/>
                      <a:t>-</a:t>
                    </a:r>
                    <a:fld id="{B39798A2-F52C-4D40-A6B8-E39CFB40CA4A}" type="VALUE">
                      <a:rPr lang="en-US" sz="1000" baseline="0"/>
                      <a:pPr/>
                      <a:t>[WARTOŚĆ]</a:t>
                    </a:fld>
                    <a:endParaRPr lang="en-US" sz="10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1DC3-40F4-B872-011EE806EC9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063FEF8-6B7E-4A63-A2B9-A8F62F33ECF7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E5E9B76C-B993-4420-996F-09EB7E0AF2F8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1DC3-40F4-B872-011EE806EC9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CECC5563-C177-43A9-BE6E-3F245BE9AEBD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0697C814-F9BA-4851-83F0-0AF1CE60ED48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1DC3-40F4-B872-011EE806EC90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C1EE6B09-1F7C-4CB2-AAA6-A42CCDE31DF4}" type="CATEGORYNAME">
                      <a:rPr lang="en-US"/>
                      <a:pPr/>
                      <a:t>[NAZWA KATEGORII]</a:t>
                    </a:fld>
                    <a:r>
                      <a:rPr lang="en-US"/>
                      <a:t>-</a:t>
                    </a:r>
                    <a:fld id="{0D15DD3C-0774-47B6-A88F-E5EEA5B0EF6B}" type="VALUE">
                      <a:rPr lang="en-US" baseline="0"/>
                      <a:pPr/>
                      <a:t>[WARTOŚĆ]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1DC3-40F4-B872-011EE806EC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'finansowanie oświaty'!$B$3:$B$12</c:f>
              <c:strCache>
                <c:ptCount val="10"/>
                <c:pt idx="0">
                  <c:v>subwencja oświatowa</c:v>
                </c:pt>
                <c:pt idx="1">
                  <c:v>środki z UE i BP na projekty</c:v>
                </c:pt>
                <c:pt idx="2">
                  <c:v>środki zes przedaży ryb</c:v>
                </c:pt>
                <c:pt idx="3">
                  <c:v>środki z WFOŚiGW</c:v>
                </c:pt>
                <c:pt idx="4">
                  <c:v>Dochody własne powiatu - z ochrony środowiska</c:v>
                </c:pt>
                <c:pt idx="5">
                  <c:v>Dochody własne powiatu - środki z wydzielonych rachunków</c:v>
                </c:pt>
                <c:pt idx="6">
                  <c:v>środki własne powiatu</c:v>
                </c:pt>
                <c:pt idx="7">
                  <c:v>dotacja na wyposażenie gabinetów profilaktyki zdrowotnej</c:v>
                </c:pt>
                <c:pt idx="8">
                  <c:v>Kompleksowy program dla rodzin "Za życiem"</c:v>
                </c:pt>
                <c:pt idx="9">
                  <c:v>Dotacja na bibliotekę</c:v>
                </c:pt>
              </c:strCache>
            </c:strRef>
          </c:cat>
          <c:val>
            <c:numRef>
              <c:f>'finansowanie oświaty'!$D$3:$D$12</c:f>
              <c:numCache>
                <c:formatCode>0.00%</c:formatCode>
                <c:ptCount val="10"/>
                <c:pt idx="0">
                  <c:v>0.83140000000000003</c:v>
                </c:pt>
                <c:pt idx="1">
                  <c:v>3.1800000000000002E-2</c:v>
                </c:pt>
                <c:pt idx="2">
                  <c:v>2.6599999999999999E-2</c:v>
                </c:pt>
                <c:pt idx="3">
                  <c:v>1E-4</c:v>
                </c:pt>
                <c:pt idx="4">
                  <c:v>2.9999999999999997E-4</c:v>
                </c:pt>
                <c:pt idx="5">
                  <c:v>1.1000000000000001E-3</c:v>
                </c:pt>
                <c:pt idx="6">
                  <c:v>0.10009999999999999</c:v>
                </c:pt>
                <c:pt idx="7">
                  <c:v>1.6999999999999999E-3</c:v>
                </c:pt>
                <c:pt idx="8">
                  <c:v>8.9999999999999998E-4</c:v>
                </c:pt>
                <c:pt idx="9">
                  <c:v>5.9999999999999993E-3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1DC3-40F4-B872-011EE806EC9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151A1-0C0A-4D4D-811B-4D54CA15CEE2}" type="datetimeFigureOut">
              <a:rPr lang="pl-PL" smtClean="0"/>
              <a:t>2018-05-04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9A99B-C719-48DA-B05C-6CBA45398C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0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A99B-C719-48DA-B05C-6CBA45398C9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29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5107246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9926952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8234850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8000701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7420256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2824918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6658796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9253680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641572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8153147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2398380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8845-EED5-4A08-9439-856414F5F389}" type="datetimeFigureOut">
              <a:rPr lang="pl-PL" smtClean="0"/>
              <a:t>2018-05-04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17689-1067-4BE0-9DBE-6DE6641C0D4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437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1" y="332656"/>
            <a:ext cx="1487553" cy="17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843808" y="404664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Garamond" pitchFamily="18" charset="0"/>
              </a:rPr>
              <a:t>ZARZĄD POWIATU W RYKACH</a:t>
            </a:r>
          </a:p>
          <a:p>
            <a:pPr algn="ctr"/>
            <a:r>
              <a:rPr lang="pl-PL" dirty="0"/>
              <a:t>________________________________</a:t>
            </a:r>
          </a:p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1909337" y="1484784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Garamond" pitchFamily="18" charset="0"/>
              </a:rPr>
              <a:t>SPRAWOZDANIE Z WYKONANIA</a:t>
            </a:r>
          </a:p>
          <a:p>
            <a:pPr algn="ctr"/>
            <a:r>
              <a:rPr lang="pl-PL" sz="2800" dirty="0">
                <a:latin typeface="Garamond" pitchFamily="18" charset="0"/>
              </a:rPr>
              <a:t>BUDŻETU POWIATU RYCKIEGO </a:t>
            </a:r>
          </a:p>
          <a:p>
            <a:pPr algn="ctr"/>
            <a:r>
              <a:rPr lang="pl-PL" sz="2800" dirty="0">
                <a:latin typeface="Garamond" pitchFamily="18" charset="0"/>
              </a:rPr>
              <a:t>  ZA 2017 ROK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63" y="3284984"/>
            <a:ext cx="4025875" cy="219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395537" y="588033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______________________________________________________________________</a:t>
            </a:r>
          </a:p>
          <a:p>
            <a:pPr algn="ctr"/>
            <a:r>
              <a:rPr lang="pl-PL" dirty="0">
                <a:latin typeface="Garamond" pitchFamily="18" charset="0"/>
              </a:rPr>
              <a:t>CZERWIEC 2018 ROK</a:t>
            </a:r>
          </a:p>
        </p:txBody>
      </p:sp>
    </p:spTree>
    <p:extLst>
      <p:ext uri="{BB962C8B-B14F-4D97-AF65-F5344CB8AC3E}">
        <p14:creationId xmlns:p14="http://schemas.microsoft.com/office/powerpoint/2010/main" val="3939171292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ZREALIZOWANE DOCHODY MAJĄTKOWE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453938"/>
              </p:ext>
            </p:extLst>
          </p:nvPr>
        </p:nvGraphicFramePr>
        <p:xfrm>
          <a:off x="390365" y="980728"/>
          <a:ext cx="8363270" cy="5511469"/>
        </p:xfrm>
        <a:graphic>
          <a:graphicData uri="http://schemas.openxmlformats.org/drawingml/2006/table">
            <a:tbl>
              <a:tblPr/>
              <a:tblGrid>
                <a:gridCol w="44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39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 po zmianach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wykonania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struktura wykonania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1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56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Wpływy ze sprzedaży majątku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110 946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125 544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113,16%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10,31%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74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Wpływy ze sprzedaży składników majątkowych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2 861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- 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0,24% 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76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Pomoc finansowa miast i gmin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844 410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744 311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88,15%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61,15%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5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Dotacja z budżetu państwa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150 000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150 000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12,32%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18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Środki z Unii Europejskiej i wkład krajowy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194 040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85 000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43,81%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6,98%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54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6.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Wpływy z funduszy celowych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3 728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3 728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0,31%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5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Pozostałe dochody majątkowe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105 740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105 740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8,69%</a:t>
                      </a: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851590"/>
                  </a:ext>
                </a:extLst>
              </a:tr>
              <a:tr h="55405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Razem dochody majątkowe 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1 408 864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1 217 184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86,39%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998479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Garamond" pitchFamily="18" charset="0"/>
              </a:rPr>
              <a:t>STRUKTURA WYKONANYCH DOCHODÓW MAJĄTKOWYCH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8728A84-F98D-436D-A193-341A5F8E39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706692"/>
              </p:ext>
            </p:extLst>
          </p:nvPr>
        </p:nvGraphicFramePr>
        <p:xfrm>
          <a:off x="467544" y="836712"/>
          <a:ext cx="813690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0E314272-EA80-4035-B028-886776CE16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008329"/>
              </p:ext>
            </p:extLst>
          </p:nvPr>
        </p:nvGraphicFramePr>
        <p:xfrm>
          <a:off x="467544" y="836712"/>
          <a:ext cx="813690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3844722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67744" y="404664"/>
            <a:ext cx="576064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200" dirty="0">
                <a:latin typeface="Garamond" pitchFamily="18" charset="0"/>
              </a:rPr>
              <a:t>WYDATKI W UKŁADZIE RODZAJOWYM</a:t>
            </a:r>
          </a:p>
          <a:p>
            <a:pPr algn="ctr"/>
            <a:r>
              <a:rPr lang="pl-PL" sz="1600" dirty="0">
                <a:latin typeface="Garamond" pitchFamily="18" charset="0"/>
              </a:rPr>
              <a:t>WYDATKI BIEŻĄCE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5" y="346968"/>
            <a:ext cx="15367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759095"/>
              </p:ext>
            </p:extLst>
          </p:nvPr>
        </p:nvGraphicFramePr>
        <p:xfrm>
          <a:off x="323528" y="1557247"/>
          <a:ext cx="8496943" cy="4924226"/>
        </p:xfrm>
        <a:graphic>
          <a:graphicData uri="http://schemas.openxmlformats.org/drawingml/2006/table">
            <a:tbl>
              <a:tblPr/>
              <a:tblGrid>
                <a:gridCol w="374600">
                  <a:extLst>
                    <a:ext uri="{9D8B030D-6E8A-4147-A177-3AD203B41FA5}">
                      <a16:colId xmlns:a16="http://schemas.microsoft.com/office/drawing/2014/main" val="2715327123"/>
                    </a:ext>
                  </a:extLst>
                </a:gridCol>
                <a:gridCol w="1845869">
                  <a:extLst>
                    <a:ext uri="{9D8B030D-6E8A-4147-A177-3AD203B41FA5}">
                      <a16:colId xmlns:a16="http://schemas.microsoft.com/office/drawing/2014/main" val="1624401786"/>
                    </a:ext>
                  </a:extLst>
                </a:gridCol>
                <a:gridCol w="1391185">
                  <a:extLst>
                    <a:ext uri="{9D8B030D-6E8A-4147-A177-3AD203B41FA5}">
                      <a16:colId xmlns:a16="http://schemas.microsoft.com/office/drawing/2014/main" val="1561071999"/>
                    </a:ext>
                  </a:extLst>
                </a:gridCol>
                <a:gridCol w="1402810">
                  <a:extLst>
                    <a:ext uri="{9D8B030D-6E8A-4147-A177-3AD203B41FA5}">
                      <a16:colId xmlns:a16="http://schemas.microsoft.com/office/drawing/2014/main" val="648567650"/>
                    </a:ext>
                  </a:extLst>
                </a:gridCol>
                <a:gridCol w="1401516">
                  <a:extLst>
                    <a:ext uri="{9D8B030D-6E8A-4147-A177-3AD203B41FA5}">
                      <a16:colId xmlns:a16="http://schemas.microsoft.com/office/drawing/2014/main" val="3489604860"/>
                    </a:ext>
                  </a:extLst>
                </a:gridCol>
                <a:gridCol w="1145757">
                  <a:extLst>
                    <a:ext uri="{9D8B030D-6E8A-4147-A177-3AD203B41FA5}">
                      <a16:colId xmlns:a16="http://schemas.microsoft.com/office/drawing/2014/main" val="1440746523"/>
                    </a:ext>
                  </a:extLst>
                </a:gridCol>
                <a:gridCol w="935206">
                  <a:extLst>
                    <a:ext uri="{9D8B030D-6E8A-4147-A177-3AD203B41FA5}">
                      <a16:colId xmlns:a16="http://schemas.microsoft.com/office/drawing/2014/main" val="3367574036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 wg uchwały budżetowej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 po zmianach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Wykonanie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Struktura wykonania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040195"/>
                  </a:ext>
                </a:extLst>
              </a:tr>
              <a:tr h="18097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321862"/>
                  </a:ext>
                </a:extLst>
              </a:tr>
              <a:tr h="39211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I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bieżące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47 760 672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48 769 932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48 029 034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98,48%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50631"/>
                  </a:ext>
                </a:extLst>
              </a:tr>
              <a:tr h="77152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Wynagrodzenia i składki od nich naliczone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30 416 989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32 774 444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32 599 760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99,47%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67,88%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892455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na zadania statutowe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12 743 748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11 375 900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10 964 662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96,39%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22,83%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604549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Dotacje na zadania bieżące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1 993 648 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1 875 647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1 864 780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99,42%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3,88%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740816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Świadczenia na rzecz osób fizycznych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1 899 045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1 607 375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1 584 113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98,55%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3,30%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646160"/>
                  </a:ext>
                </a:extLst>
              </a:tr>
              <a:tr h="77152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na programy finansowane z udziałem środków unijnych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444 642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858 966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740 350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86,19%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1,54%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148334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6.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Obsługa długu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262 600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277 600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275 369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99,20%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0,57%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57" marR="4055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632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316614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WYKONANYCH WYDATKÓW BIEŻĄCYCH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B313ED65-4AF3-41E5-B8FC-21DEB1EBD4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854174"/>
              </p:ext>
            </p:extLst>
          </p:nvPr>
        </p:nvGraphicFramePr>
        <p:xfrm>
          <a:off x="539552" y="1124744"/>
          <a:ext cx="8064896" cy="542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0E314272-EA80-4035-B028-886776CE16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321623"/>
              </p:ext>
            </p:extLst>
          </p:nvPr>
        </p:nvGraphicFramePr>
        <p:xfrm>
          <a:off x="539552" y="1124744"/>
          <a:ext cx="8064896" cy="542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E4D671CD-8998-4F10-8908-B2FB1ADDBD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27126"/>
              </p:ext>
            </p:extLst>
          </p:nvPr>
        </p:nvGraphicFramePr>
        <p:xfrm>
          <a:off x="539552" y="1124744"/>
          <a:ext cx="8064896" cy="542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3244840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676545" cy="9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627784" y="2599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dirty="0">
                <a:latin typeface="Garamond" pitchFamily="18" charset="0"/>
              </a:rPr>
              <a:t>WYDATKI W OŚWIACIE</a:t>
            </a:r>
            <a:endParaRPr lang="pl-PL" sz="2000" b="1" dirty="0">
              <a:latin typeface="Garamond" pitchFamily="18" charset="0"/>
            </a:endParaRPr>
          </a:p>
          <a:p>
            <a:pPr algn="ctr"/>
            <a:r>
              <a:rPr lang="pl-PL" sz="1600" dirty="0">
                <a:latin typeface="Garamond" pitchFamily="18" charset="0"/>
              </a:rPr>
              <a:t>STRUKTURA WYDATKÓW W OŚWIACIE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508718"/>
              </p:ext>
            </p:extLst>
          </p:nvPr>
        </p:nvGraphicFramePr>
        <p:xfrm>
          <a:off x="0" y="1268760"/>
          <a:ext cx="9144000" cy="4968551"/>
        </p:xfrm>
        <a:graphic>
          <a:graphicData uri="http://schemas.openxmlformats.org/drawingml/2006/table">
            <a:tbl>
              <a:tblPr/>
              <a:tblGrid>
                <a:gridCol w="47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1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wydatku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Kwota wydatku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Struktura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Wynagrodzenia i pochodne – szkoły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15 743 613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67,63 %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Wynagrodzenia i pochodne – internaty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1 565 142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6,72 %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Wynagrodzenia i pochodne – poradnie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1 210 528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5,20 %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Dokształcanie i doskonalenie nauczycieli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106 667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0,46%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Dokształcanie nauczycieli w PCDZ w Puławach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6 510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Wczesne wspomaganie rozwoju dziecka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58 509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0,25%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Projekty miękkie z UE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740 350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Bieżące wydatki rzeczowe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163 000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13,59%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Dotacje dla szkół niepublicznych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569 669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2,45%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Zasiłki zdrowotne dla nauczycieli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Pomoc materialna dla uczniów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23 400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Świadczenia na rzecz osób fizycznych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74 933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Działalność ekologiczna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23 278 721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4" marR="1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64535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48F0955A-0B07-4A0F-94CB-7BD346D0C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182696"/>
              </p:ext>
            </p:extLst>
          </p:nvPr>
        </p:nvGraphicFramePr>
        <p:xfrm>
          <a:off x="467544" y="836712"/>
          <a:ext cx="8136904" cy="571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75656" y="260648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STRUKTURA WYDATKÓW W OŚWIACIE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430EC96D-A96E-4469-BC32-606C401A47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04062"/>
              </p:ext>
            </p:extLst>
          </p:nvPr>
        </p:nvGraphicFramePr>
        <p:xfrm>
          <a:off x="467544" y="836712"/>
          <a:ext cx="814724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2581881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120680"/>
          </a:xfrm>
        </p:spPr>
        <p:txBody>
          <a:bodyPr>
            <a:normAutofit/>
          </a:bodyPr>
          <a:lstStyle/>
          <a:p>
            <a:pPr marL="400050" lvl="1" indent="0" algn="ctr">
              <a:buNone/>
            </a:pPr>
            <a:r>
              <a:rPr lang="pl-PL" sz="2200" dirty="0">
                <a:latin typeface="Garamond" pitchFamily="18" charset="0"/>
              </a:rPr>
              <a:t>ŹRÓDŁA FINANSOWANIA WYDATKÓW NA OŚWIATĘ </a:t>
            </a:r>
            <a:br>
              <a:rPr lang="pl-PL" sz="2200" dirty="0">
                <a:latin typeface="Garamond" pitchFamily="18" charset="0"/>
              </a:rPr>
            </a:br>
            <a:r>
              <a:rPr lang="pl-PL" sz="2200" dirty="0">
                <a:latin typeface="Garamond" pitchFamily="18" charset="0"/>
              </a:rPr>
              <a:t>W 2017 ROKU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016745"/>
              </p:ext>
            </p:extLst>
          </p:nvPr>
        </p:nvGraphicFramePr>
        <p:xfrm>
          <a:off x="457200" y="1082464"/>
          <a:ext cx="8435279" cy="5775536"/>
        </p:xfrm>
        <a:graphic>
          <a:graphicData uri="http://schemas.openxmlformats.org/drawingml/2006/table">
            <a:tbl>
              <a:tblPr/>
              <a:tblGrid>
                <a:gridCol w="399331">
                  <a:extLst>
                    <a:ext uri="{9D8B030D-6E8A-4147-A177-3AD203B41FA5}">
                      <a16:colId xmlns:a16="http://schemas.microsoft.com/office/drawing/2014/main" val="3492781294"/>
                    </a:ext>
                  </a:extLst>
                </a:gridCol>
                <a:gridCol w="3958595">
                  <a:extLst>
                    <a:ext uri="{9D8B030D-6E8A-4147-A177-3AD203B41FA5}">
                      <a16:colId xmlns:a16="http://schemas.microsoft.com/office/drawing/2014/main" val="4252943304"/>
                    </a:ext>
                  </a:extLst>
                </a:gridCol>
                <a:gridCol w="2236606">
                  <a:extLst>
                    <a:ext uri="{9D8B030D-6E8A-4147-A177-3AD203B41FA5}">
                      <a16:colId xmlns:a16="http://schemas.microsoft.com/office/drawing/2014/main" val="480217161"/>
                    </a:ext>
                  </a:extLst>
                </a:gridCol>
                <a:gridCol w="1840747">
                  <a:extLst>
                    <a:ext uri="{9D8B030D-6E8A-4147-A177-3AD203B41FA5}">
                      <a16:colId xmlns:a16="http://schemas.microsoft.com/office/drawing/2014/main" val="3448721802"/>
                    </a:ext>
                  </a:extLst>
                </a:gridCol>
              </a:tblGrid>
              <a:tr h="443881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Lp.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Źródło finansowania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Kwota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Struktura 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040174"/>
                  </a:ext>
                </a:extLst>
              </a:tr>
              <a:tr h="418516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Subwencja oświatowa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19 354 159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83,14%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239698"/>
                  </a:ext>
                </a:extLst>
              </a:tr>
              <a:tr h="640655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Środki unijne i z budżetu państwa na projekty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740 350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3,18%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885657"/>
                  </a:ext>
                </a:extLst>
              </a:tr>
              <a:tr h="418516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Środki ze sprzedaży ryb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620 314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2,66%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936459"/>
                  </a:ext>
                </a:extLst>
              </a:tr>
              <a:tr h="418516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Środki z WFOŚiGW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2 650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066224"/>
                  </a:ext>
                </a:extLst>
              </a:tr>
              <a:tr h="562983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Dochody własne powiatu – z ochrony środowiska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7 350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702605"/>
                  </a:ext>
                </a:extLst>
              </a:tr>
              <a:tr h="563523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Dochody własne powiatu - środki z wydzielonych rachunków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26 673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0,11%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37855"/>
                  </a:ext>
                </a:extLst>
              </a:tr>
              <a:tr h="418516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Środki własne powiatu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2 331 360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10,01%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893719"/>
                  </a:ext>
                </a:extLst>
              </a:tr>
              <a:tr h="565564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Dotacja na wyposażenie gabinetów profilaktyki zdrowotnej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40 105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0,17%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994294"/>
                  </a:ext>
                </a:extLst>
              </a:tr>
              <a:tr h="562983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Kompleksowy program dla rodzin „Za życiem”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20 760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0,09%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639081"/>
                  </a:ext>
                </a:extLst>
              </a:tr>
              <a:tr h="418516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Dotacja na bibliotekę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135 000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0,60%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213716"/>
                  </a:ext>
                </a:extLst>
              </a:tr>
              <a:tr h="30776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23 278 721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643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768143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ŹRÓDEŁ FINANSOWANIA OŚWIATY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3CD11AB0-1EC5-40C0-B66B-8CD10B5F2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506837"/>
              </p:ext>
            </p:extLst>
          </p:nvPr>
        </p:nvGraphicFramePr>
        <p:xfrm>
          <a:off x="0" y="692696"/>
          <a:ext cx="9144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2322480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622"/>
            <a:ext cx="1816765" cy="150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699792" y="836712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Garamond" pitchFamily="18" charset="0"/>
              </a:rPr>
              <a:t>WYDATKI NA DROGI POWIATOWE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32722"/>
              </p:ext>
            </p:extLst>
          </p:nvPr>
        </p:nvGraphicFramePr>
        <p:xfrm>
          <a:off x="251520" y="2060848"/>
          <a:ext cx="8652544" cy="4452556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Treść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Wykonanie w 2016 r.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 w 2017 r. 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Struktura 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51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na wynagrodzenia i pochodne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991 561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1 050 362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20,26%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1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Świadczenia na rzecz osób fizycznych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15 000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15 000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0,29%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05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bieżące statutowe </a:t>
                      </a:r>
                      <a:r>
                        <a:rPr kumimoji="0" lang="pl-PL" altLang="pl-P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(w tym na       remonty oraz na letnie i zimowe utrzymanie dróg powiatowych)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1 047 591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1 180 229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22,77%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24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majątkowe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10 375 402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2 938 785 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56,68%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47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RAZEM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12 429 554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5 184 376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100,00%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244071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389839" cy="140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203848" y="836712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ZDROWIE, KULTURA I SPORT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12699" y="2217823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Garamond" pitchFamily="18" charset="0"/>
              </a:rPr>
              <a:t>WYDATKI BIEŻĄCE</a:t>
            </a:r>
          </a:p>
        </p:txBody>
      </p:sp>
      <p:sp>
        <p:nvSpPr>
          <p:cNvPr id="8" name="Prostokąt 7"/>
          <p:cNvSpPr/>
          <p:nvPr/>
        </p:nvSpPr>
        <p:spPr>
          <a:xfrm>
            <a:off x="332379" y="2798320"/>
            <a:ext cx="85601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100" b="1" dirty="0">
                <a:latin typeface="Garamond" pitchFamily="18" charset="0"/>
              </a:rPr>
              <a:t>KULTURA FIZYCZNA I SPORT </a:t>
            </a:r>
            <a:r>
              <a:rPr lang="pl-PL" sz="2100" dirty="0">
                <a:latin typeface="Garamond" pitchFamily="18" charset="0"/>
              </a:rPr>
              <a:t>– 1.026.909 zł, w tym: 1.000.000 zł dotacja z budżetu do bieżącego funkcjonowania pływalni powiatowej.</a:t>
            </a:r>
          </a:p>
          <a:p>
            <a:endParaRPr lang="pl-PL" sz="2100" dirty="0">
              <a:latin typeface="Garamond" pitchFamily="18" charset="0"/>
            </a:endParaRPr>
          </a:p>
          <a:p>
            <a:r>
              <a:rPr lang="pl-PL" sz="2100" b="1" dirty="0">
                <a:latin typeface="Garamond" pitchFamily="18" charset="0"/>
              </a:rPr>
              <a:t>KULTURA I OCHRONA DZIEDZICTWA NARODOWEGO </a:t>
            </a:r>
            <a:r>
              <a:rPr lang="pl-PL" sz="2100" dirty="0">
                <a:latin typeface="Garamond" pitchFamily="18" charset="0"/>
              </a:rPr>
              <a:t>– 96.279 zł</a:t>
            </a:r>
          </a:p>
          <a:p>
            <a:endParaRPr lang="pl-PL" sz="2100" dirty="0">
              <a:latin typeface="Garamond" pitchFamily="18" charset="0"/>
            </a:endParaRPr>
          </a:p>
          <a:p>
            <a:r>
              <a:rPr lang="pl-PL" sz="2100" b="1" dirty="0">
                <a:latin typeface="Garamond" pitchFamily="18" charset="0"/>
              </a:rPr>
              <a:t>ZDROWIE</a:t>
            </a:r>
            <a:r>
              <a:rPr lang="pl-PL" sz="2100" dirty="0">
                <a:latin typeface="Garamond" pitchFamily="18" charset="0"/>
              </a:rPr>
              <a:t> (działalność </a:t>
            </a:r>
            <a:r>
              <a:rPr lang="pl-PL" sz="2100" dirty="0" err="1">
                <a:latin typeface="Garamond" pitchFamily="18" charset="0"/>
              </a:rPr>
              <a:t>profilaktyczno</a:t>
            </a:r>
            <a:r>
              <a:rPr lang="pl-PL" sz="2100" dirty="0">
                <a:latin typeface="Garamond" pitchFamily="18" charset="0"/>
              </a:rPr>
              <a:t>–szkoleniowa) – 6.300 zł</a:t>
            </a:r>
          </a:p>
        </p:txBody>
      </p:sp>
    </p:spTree>
    <p:extLst>
      <p:ext uri="{BB962C8B-B14F-4D97-AF65-F5344CB8AC3E}">
        <p14:creationId xmlns:p14="http://schemas.microsoft.com/office/powerpoint/2010/main" val="3384919782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7314"/>
            <a:ext cx="1536325" cy="5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12293" y="548680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dirty="0">
              <a:latin typeface="Garamond" pitchFamily="18" charset="0"/>
            </a:endParaRPr>
          </a:p>
          <a:p>
            <a:pPr algn="ctr"/>
            <a:r>
              <a:rPr lang="pl-PL" sz="2000" dirty="0">
                <a:latin typeface="Garamond" pitchFamily="18" charset="0"/>
              </a:rPr>
              <a:t>PODSTAWA PRAWNA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7544" y="1700808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USTAWA Z DNIA 27 SIERPNIA 2009 ROKU O FINANSACH PUBLICZNYCH ( tekst jednolity Dz. U. z 2017 r. poz. 2077 z </a:t>
            </a:r>
            <a:r>
              <a:rPr lang="pl-PL" dirty="0" err="1">
                <a:latin typeface="Garamond" pitchFamily="18" charset="0"/>
              </a:rPr>
              <a:t>późn</a:t>
            </a:r>
            <a:r>
              <a:rPr lang="pl-PL" dirty="0">
                <a:latin typeface="Garamond" pitchFamily="18" charset="0"/>
              </a:rPr>
              <a:t>. zm.),</a:t>
            </a:r>
          </a:p>
          <a:p>
            <a:endParaRPr lang="pl-PL" dirty="0">
              <a:latin typeface="Garamond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USTAWA Z DNIA 5 CZERWCA 1998 ROKU O SAMORZĄDZIE      POWIATOWYM (tekst jednolity Dz. U. z 2017 r. poz. 1868 z </a:t>
            </a:r>
            <a:r>
              <a:rPr lang="pl-PL" dirty="0" err="1">
                <a:latin typeface="Garamond" pitchFamily="18" charset="0"/>
              </a:rPr>
              <a:t>późn</a:t>
            </a:r>
            <a:r>
              <a:rPr lang="pl-PL" dirty="0">
                <a:latin typeface="Garamond" pitchFamily="18" charset="0"/>
              </a:rPr>
              <a:t>. zm.),</a:t>
            </a:r>
          </a:p>
          <a:p>
            <a:endParaRPr lang="pl-PL" dirty="0">
              <a:latin typeface="Garamond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STATUT POWIATU RYCKIEGO PRZYJĘTY UCHWAŁĄ RADY POWIATU W RYKACH,</a:t>
            </a:r>
          </a:p>
          <a:p>
            <a:endParaRPr lang="pl-PL" dirty="0">
              <a:latin typeface="Garamond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ROZPORZĄDZENIE MINISTRA FINANSÓW Z DNIA 16 STYCZNIA 2014 ROKU W SPRAWIE SPRAWOZDAWCZOŚCI BUDŻETOWEJ (tekst jednolity Dz. U. z 2016 r. poz. 1015),</a:t>
            </a:r>
          </a:p>
          <a:p>
            <a:endParaRPr lang="pl-PL" dirty="0">
              <a:latin typeface="Garamond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ROZPORZĄDZENIE MINISTRA FINANSÓW Z DNIA 4 MARCA 2010 ROKU W SPRAWIE SPRAWOZDAŃ JEDNOSTEK SEKTORA FINANSÓW PUBLICZNYCH W ZAKRESIE OPERACJI FINANSOWYCH (tekst jednolity Dz. U. z 2014 r. poz. 1773)</a:t>
            </a:r>
          </a:p>
        </p:txBody>
      </p:sp>
    </p:spTree>
    <p:extLst>
      <p:ext uri="{BB962C8B-B14F-4D97-AF65-F5344CB8AC3E}">
        <p14:creationId xmlns:p14="http://schemas.microsoft.com/office/powerpoint/2010/main" val="3933535842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2" y="116632"/>
            <a:ext cx="1755800" cy="129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419872" y="692696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POMOC SPOŁECZNA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280398"/>
              </p:ext>
            </p:extLst>
          </p:nvPr>
        </p:nvGraphicFramePr>
        <p:xfrm>
          <a:off x="323527" y="1628800"/>
          <a:ext cx="8475717" cy="4883393"/>
        </p:xfrm>
        <a:graphic>
          <a:graphicData uri="http://schemas.openxmlformats.org/drawingml/2006/table">
            <a:tbl>
              <a:tblPr/>
              <a:tblGrid>
                <a:gridCol w="372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3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Kwota wydatków bieżących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Struktura 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źródła sfinansowania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6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dochody własne powiatu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dotacje z budżetu państwa i funduszy państwowych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środki z miast i gmin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66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Placówki opiekuńczo-wychowawcze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1 635 815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20,53%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1 206 098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429 717</a:t>
                      </a: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Dom Pomocy Społecznej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1 899 900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23,85%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1 672 300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227 600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Rodziny zastępcze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1 448 417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18,18%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1 164 220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284 197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Powiatowe centra pomocy rodzinie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730 421 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9,17%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730 421</a:t>
                      </a: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Interwencja kryzysowa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3 825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0,05%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3 825</a:t>
                      </a: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66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Rehabilitacja zawodowa i społeczna osób niepełnosprawnych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155 078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1,95%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141 422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13 656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Powiatowy Urząd Pracy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1 739 871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21,84%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1 271 171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468 700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8.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Ośrodek wsparcia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353 745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4,43%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353 745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8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           RAZEM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7 967 072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6 189 457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1 050 045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727 570</a:t>
                      </a:r>
                    </a:p>
                  </a:txBody>
                  <a:tcPr marL="14093" marR="1409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273774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WYDATKÓW BIEŻĄCYCH W POMOCY  SPOŁECZNEJ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4C4B15F1-B010-4765-BC1E-8FB9E1A05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533203"/>
              </p:ext>
            </p:extLst>
          </p:nvPr>
        </p:nvGraphicFramePr>
        <p:xfrm>
          <a:off x="0" y="1052736"/>
          <a:ext cx="889248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0980511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030144" cy="139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131840" y="908719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ADMINISTRACJA SAMORZĄDOWA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61978"/>
              </p:ext>
            </p:extLst>
          </p:nvPr>
        </p:nvGraphicFramePr>
        <p:xfrm>
          <a:off x="395536" y="1950098"/>
          <a:ext cx="8365910" cy="4606403"/>
        </p:xfrm>
        <a:graphic>
          <a:graphicData uri="http://schemas.openxmlformats.org/drawingml/2006/table">
            <a:tbl>
              <a:tblPr/>
              <a:tblGrid>
                <a:gridCol w="414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4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468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Rodzaj wydatków bieżących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 </a:t>
                      </a:r>
                      <a:b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2016 r.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 </a:t>
                      </a:r>
                      <a:b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2017 r.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Struktura wydatków </a:t>
                      </a:r>
                      <a:b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 2017 r.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9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934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Wynagrodzenia i składki od nich naliczane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         3 945 291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4 098 650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73,02 %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8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Bieżące wydatki rzeczowe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1 232 202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09575" algn="l"/>
                        </a:tabLst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9575" algn="l"/>
                        </a:tabLst>
                      </a:pPr>
                      <a:r>
                        <a:rPr kumimoji="0" lang="pl-PL" alt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	1 278 563 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22,78 %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934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na funkcjonowanie Rady  Powiatu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179 431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186 073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3,32 %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39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Promocja powiatu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44 890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49 508               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0,88 %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42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Pozostała działalność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246 263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0 %</a:t>
                      </a: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33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RAZEM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5 648 077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5 612 794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100,00 %</a:t>
                      </a:r>
                      <a:endParaRPr kumimoji="0" lang="pl-PL" altLang="pl-PL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451805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390008" cy="5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79712" y="398961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dirty="0">
                <a:latin typeface="Garamond" pitchFamily="18" charset="0"/>
              </a:rPr>
              <a:t>REALIZACJA ZADAŃ INWESTYCYJNYCH</a:t>
            </a:r>
          </a:p>
          <a:p>
            <a:pPr algn="ctr"/>
            <a:r>
              <a:rPr lang="pl-PL" sz="1600" dirty="0">
                <a:latin typeface="Garamond" pitchFamily="18" charset="0"/>
              </a:rPr>
              <a:t>WYDATKI MAJĄTKOWE WEDŁUG DZIAŁÓW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51348"/>
              </p:ext>
            </p:extLst>
          </p:nvPr>
        </p:nvGraphicFramePr>
        <p:xfrm>
          <a:off x="251520" y="1700808"/>
          <a:ext cx="8652546" cy="4608511"/>
        </p:xfrm>
        <a:graphic>
          <a:graphicData uri="http://schemas.openxmlformats.org/drawingml/2006/table">
            <a:tbl>
              <a:tblPr/>
              <a:tblGrid>
                <a:gridCol w="513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0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792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Dział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Nazwa działu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 po zmianach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                         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Struktura wykonania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92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Wydatki majątkowe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3 995 909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3 292 097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82,39%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600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Transport i łączność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3 151 482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2 938 785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93,25%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89,27%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700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Gospodarka mieszkaniowa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141 575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39 708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28,05%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1,21%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710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Działalność usługowa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44 016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43 949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99,85%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1,33%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48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754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Bezpieczeństwo publiczne i ochrona przeciwpożarowa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157 456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157 456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4,78%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758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Różne rozliczenia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105 000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801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Oświata i wychowanie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386 380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102 226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26,46%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3,11%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9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926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Kultura fizyczna i sport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9 973</a:t>
                      </a: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99,73%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0,30%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914" marR="159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399568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NAKŁADÓW INWESTYCYJNYCH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6768244C-593A-46F5-A7D5-EBABE4FED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665931"/>
              </p:ext>
            </p:extLst>
          </p:nvPr>
        </p:nvGraphicFramePr>
        <p:xfrm>
          <a:off x="107504" y="764704"/>
          <a:ext cx="892899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2011283"/>
      </p:ext>
    </p:extLst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619268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pl-PL" sz="2000" dirty="0">
                <a:latin typeface="Garamond" pitchFamily="18" charset="0"/>
              </a:rPr>
              <a:t>Przebudowa drogi powiatowej Nr 1426L w m. Brusów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CED286-8962-4E0A-9FE3-40146F92E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40701"/>
            <a:ext cx="7344815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5311"/>
      </p:ext>
    </p:extLst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95F105D-A782-4CF0-B5FB-2505A1AE4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8" y="332656"/>
            <a:ext cx="7923724" cy="6192688"/>
          </a:xfrm>
        </p:spPr>
      </p:pic>
    </p:spTree>
    <p:extLst>
      <p:ext uri="{BB962C8B-B14F-4D97-AF65-F5344CB8AC3E}">
        <p14:creationId xmlns:p14="http://schemas.microsoft.com/office/powerpoint/2010/main" val="4006811638"/>
      </p:ext>
    </p:extLst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67544" y="6165304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600" dirty="0">
                <a:solidFill>
                  <a:prstClr val="black"/>
                </a:solidFill>
                <a:latin typeface="Garamond" pitchFamily="18" charset="0"/>
              </a:rPr>
              <a:t>Wartość zadania: 134.842,07 zł (montaż finansowy: Gmina Ryki: 67.421,03 zł, Powiat: 67.421,04 zł)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155F51D-E0B2-484F-ACA3-982BE9BB6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5" y="258515"/>
            <a:ext cx="7683697" cy="5762773"/>
          </a:xfrm>
        </p:spPr>
      </p:pic>
    </p:spTree>
    <p:extLst>
      <p:ext uri="{BB962C8B-B14F-4D97-AF65-F5344CB8AC3E}">
        <p14:creationId xmlns:p14="http://schemas.microsoft.com/office/powerpoint/2010/main" val="160067905"/>
      </p:ext>
    </p:extLst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2"/>
            </a:pPr>
            <a:r>
              <a:rPr lang="pl-PL" sz="2000" dirty="0">
                <a:latin typeface="Garamond" pitchFamily="18" charset="0"/>
                <a:ea typeface="+mn-ea"/>
                <a:cs typeface="+mn-cs"/>
              </a:rPr>
              <a:t>Przebudowa chodnika w ul. Staromiejskiej w Dęblinie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3838C1F-148B-408E-99D5-94001F18B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6"/>
            <a:ext cx="4752528" cy="5904656"/>
          </a:xfrm>
        </p:spPr>
      </p:pic>
    </p:spTree>
    <p:extLst>
      <p:ext uri="{BB962C8B-B14F-4D97-AF65-F5344CB8AC3E}">
        <p14:creationId xmlns:p14="http://schemas.microsoft.com/office/powerpoint/2010/main" val="2501873536"/>
      </p:ext>
    </p:extLst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1EBFE8-1BD3-44FC-828C-F82A12FF7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7971729" cy="5978797"/>
          </a:xfrm>
        </p:spPr>
      </p:pic>
    </p:spTree>
    <p:extLst>
      <p:ext uri="{BB962C8B-B14F-4D97-AF65-F5344CB8AC3E}">
        <p14:creationId xmlns:p14="http://schemas.microsoft.com/office/powerpoint/2010/main" val="2208695615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52500" y="332656"/>
            <a:ext cx="5127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Garamond" pitchFamily="18" charset="0"/>
              </a:rPr>
              <a:t>BUDŻET POWIATU</a:t>
            </a:r>
          </a:p>
          <a:p>
            <a:pPr algn="ctr"/>
            <a:r>
              <a:rPr lang="pl-PL" dirty="0">
                <a:latin typeface="Garamond" pitchFamily="18" charset="0"/>
              </a:rPr>
              <a:t>(w ujęciu syntetycznym)</a:t>
            </a:r>
          </a:p>
          <a:p>
            <a:pPr algn="ctr"/>
            <a:r>
              <a:rPr lang="pl-PL" dirty="0">
                <a:latin typeface="Garamond" pitchFamily="18" charset="0"/>
              </a:rPr>
              <a:t> PLAN I JEGO ZMIANY ORAZ WYKONANIE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3934"/>
            <a:ext cx="15367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F624557-E01C-45F9-9074-F5BEBD716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664533"/>
              </p:ext>
            </p:extLst>
          </p:nvPr>
        </p:nvGraphicFramePr>
        <p:xfrm>
          <a:off x="0" y="1255986"/>
          <a:ext cx="9143997" cy="5269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366">
                  <a:extLst>
                    <a:ext uri="{9D8B030D-6E8A-4147-A177-3AD203B41FA5}">
                      <a16:colId xmlns:a16="http://schemas.microsoft.com/office/drawing/2014/main" val="4202592106"/>
                    </a:ext>
                  </a:extLst>
                </a:gridCol>
                <a:gridCol w="1700482">
                  <a:extLst>
                    <a:ext uri="{9D8B030D-6E8A-4147-A177-3AD203B41FA5}">
                      <a16:colId xmlns:a16="http://schemas.microsoft.com/office/drawing/2014/main" val="1781011593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556337477"/>
                    </a:ext>
                  </a:extLst>
                </a:gridCol>
                <a:gridCol w="761644">
                  <a:extLst>
                    <a:ext uri="{9D8B030D-6E8A-4147-A177-3AD203B41FA5}">
                      <a16:colId xmlns:a16="http://schemas.microsoft.com/office/drawing/2014/main" val="4164098530"/>
                    </a:ext>
                  </a:extLst>
                </a:gridCol>
                <a:gridCol w="846272">
                  <a:extLst>
                    <a:ext uri="{9D8B030D-6E8A-4147-A177-3AD203B41FA5}">
                      <a16:colId xmlns:a16="http://schemas.microsoft.com/office/drawing/2014/main" val="2359335654"/>
                    </a:ext>
                  </a:extLst>
                </a:gridCol>
                <a:gridCol w="253882">
                  <a:extLst>
                    <a:ext uri="{9D8B030D-6E8A-4147-A177-3AD203B41FA5}">
                      <a16:colId xmlns:a16="http://schemas.microsoft.com/office/drawing/2014/main" val="363899717"/>
                    </a:ext>
                  </a:extLst>
                </a:gridCol>
                <a:gridCol w="1861800">
                  <a:extLst>
                    <a:ext uri="{9D8B030D-6E8A-4147-A177-3AD203B41FA5}">
                      <a16:colId xmlns:a16="http://schemas.microsoft.com/office/drawing/2014/main" val="1999614855"/>
                    </a:ext>
                  </a:extLst>
                </a:gridCol>
                <a:gridCol w="761644">
                  <a:extLst>
                    <a:ext uri="{9D8B030D-6E8A-4147-A177-3AD203B41FA5}">
                      <a16:colId xmlns:a16="http://schemas.microsoft.com/office/drawing/2014/main" val="3067298141"/>
                    </a:ext>
                  </a:extLst>
                </a:gridCol>
                <a:gridCol w="930899">
                  <a:extLst>
                    <a:ext uri="{9D8B030D-6E8A-4147-A177-3AD203B41FA5}">
                      <a16:colId xmlns:a16="http://schemas.microsoft.com/office/drawing/2014/main" val="39877318"/>
                    </a:ext>
                  </a:extLst>
                </a:gridCol>
                <a:gridCol w="1016809">
                  <a:extLst>
                    <a:ext uri="{9D8B030D-6E8A-4147-A177-3AD203B41FA5}">
                      <a16:colId xmlns:a16="http://schemas.microsoft.com/office/drawing/2014/main" val="3411158989"/>
                    </a:ext>
                  </a:extLst>
                </a:gridCol>
              </a:tblGrid>
              <a:tr h="19147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</a:rPr>
                        <a:t>KWOTA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</a:t>
                      </a:r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</a:rPr>
                        <a:t>KWOTA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7349"/>
                  </a:ext>
                </a:extLst>
              </a:tr>
              <a:tr h="1988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Wykonanie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Wykonanie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783367"/>
                  </a:ext>
                </a:extLst>
              </a:tr>
              <a:tr h="44923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uchwały 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 zmianach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wg uchwały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 zmianach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EF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27342"/>
                  </a:ext>
                </a:extLst>
              </a:tr>
              <a:tr h="2209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000" b="0" i="1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800" b="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l-PL" sz="800" b="0" i="1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800" b="0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652528"/>
                  </a:ext>
                </a:extLst>
              </a:tr>
              <a:tr h="36086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DOCHODY ogółem, z tego: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54 642 846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52 471 691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52 367 416</a:t>
                      </a:r>
                      <a:endParaRPr lang="pl-PL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WYDATKI ogółem, w tego:</a:t>
                      </a:r>
                      <a:endParaRPr lang="pl-PL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57 648 946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52 765 841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51 321 131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744032"/>
                  </a:ext>
                </a:extLst>
              </a:tr>
              <a:tr h="360865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DOCHODY BIEŻĄCE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50 608 646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51 062 827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51 150 232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WYDATKI BIEŻĄCE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47 760 672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48 769 932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48 029 034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438478"/>
                  </a:ext>
                </a:extLst>
              </a:tr>
              <a:tr h="2669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WYNIK BIEŻĄCY  (1-3)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2 847 974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2 292 895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3 121 198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6028"/>
                  </a:ext>
                </a:extLst>
              </a:tr>
              <a:tr h="22093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DOCHODY MAJĄTKOWE 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4 034 200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1 408 864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1 217 184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WYDATKI  MAJĄTKOWE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9 888 274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3 995 909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3 292 097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842967"/>
                  </a:ext>
                </a:extLst>
              </a:tr>
              <a:tr h="3608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WYNIK  MAJĄTKOWY (2-4)</a:t>
                      </a:r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-5 854 074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-2 587 045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-2 074 913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465839"/>
                  </a:ext>
                </a:extLst>
              </a:tr>
              <a:tr h="3608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deficyt/nadwyżka</a:t>
                      </a:r>
                      <a:endParaRPr lang="pl-PL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-3 006 100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-294 150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1 046 285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41844"/>
                  </a:ext>
                </a:extLst>
              </a:tr>
              <a:tr h="36086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PRZYCHODY, z tego: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4 430 000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1 740 300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1 740 300</a:t>
                      </a:r>
                      <a:endParaRPr lang="pl-PL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ROZCHODY, z tego: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1 423 900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1 446 150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1 446 150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37662"/>
                  </a:ext>
                </a:extLst>
              </a:tr>
              <a:tr h="493427"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</a:t>
                      </a:r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Kredyt komercyjny                           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4 430 000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Spłata otrzymanych krajowych pożyczek i kredytów, z tego: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1 423 900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1 446 150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1 446 150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744309"/>
                  </a:ext>
                </a:extLst>
              </a:tr>
              <a:tr h="1693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spłata części kredytu -PEKAO 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500 400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500 400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500 400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829681"/>
                  </a:ext>
                </a:extLst>
              </a:tr>
              <a:tr h="1693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spłata części kredytu do BS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713 500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713 500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713 500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02264"/>
                  </a:ext>
                </a:extLst>
              </a:tr>
              <a:tr h="331407"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Spłacone pożyczki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spłata pożyczki do WFOŚiGW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232 250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232 250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518023"/>
                  </a:ext>
                </a:extLst>
              </a:tr>
              <a:tr h="338770"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Przychody z tytułu innych rozliczeń - wolne środki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740 300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740 300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Udzielone pożyczki</a:t>
                      </a:r>
                      <a:endParaRPr lang="pl-PL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870828"/>
                  </a:ext>
                </a:extLst>
              </a:tr>
              <a:tr h="41425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( I+III)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59 072 846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54 211 991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54 107 716</a:t>
                      </a:r>
                      <a:endParaRPr lang="pl-PL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 ( II+IV)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59 072 846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54 211 991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52 767 281</a:t>
                      </a:r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" marR="6326" marT="63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497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47956"/>
      </p:ext>
    </p:extLst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CFC3F8-3A86-4928-8795-D3F4EA259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2" y="310788"/>
            <a:ext cx="4171152" cy="6410268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0081BBD-B4D0-4D72-85AE-F0B3C1DEDC4C}"/>
              </a:ext>
            </a:extLst>
          </p:cNvPr>
          <p:cNvSpPr txBox="1"/>
          <p:nvPr/>
        </p:nvSpPr>
        <p:spPr>
          <a:xfrm>
            <a:off x="5112195" y="5517232"/>
            <a:ext cx="3424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Garamond" pitchFamily="18" charset="0"/>
              </a:rPr>
              <a:t>Wartość zadania: 97.979,74 zł (montaż finansowy: Miasto Dęblin: 48.989,87 zł, Powiat: 48.989,87 zł)</a:t>
            </a:r>
          </a:p>
        </p:txBody>
      </p:sp>
    </p:spTree>
    <p:extLst>
      <p:ext uri="{BB962C8B-B14F-4D97-AF65-F5344CB8AC3E}">
        <p14:creationId xmlns:p14="http://schemas.microsoft.com/office/powerpoint/2010/main" val="1330686720"/>
      </p:ext>
    </p:extLst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BEB6EC0-9DF9-400F-AC4A-2EB13D41A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8050"/>
            <a:ext cx="4608512" cy="5751144"/>
          </a:xfrm>
        </p:spPr>
      </p:pic>
      <p:sp>
        <p:nvSpPr>
          <p:cNvPr id="6" name="pole tekstowe 5"/>
          <p:cNvSpPr txBox="1"/>
          <p:nvPr/>
        </p:nvSpPr>
        <p:spPr>
          <a:xfrm>
            <a:off x="758976" y="198806"/>
            <a:ext cx="7626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ct val="20000"/>
              </a:spcBef>
              <a:buFont typeface="+mj-lt"/>
              <a:buAutoNum type="arabicPeriod" startAt="3"/>
            </a:pPr>
            <a:r>
              <a:rPr lang="pl-PL" sz="2000" dirty="0">
                <a:latin typeface="Garamond" pitchFamily="18" charset="0"/>
              </a:rPr>
              <a:t>Zakup izolowanego zbiornika na emulsję asfaltową z podgrzewaczem o pojemności 10 tys. litrów</a:t>
            </a:r>
          </a:p>
        </p:txBody>
      </p:sp>
    </p:spTree>
    <p:extLst>
      <p:ext uri="{BB962C8B-B14F-4D97-AF65-F5344CB8AC3E}">
        <p14:creationId xmlns:p14="http://schemas.microsoft.com/office/powerpoint/2010/main" val="442550035"/>
      </p:ext>
    </p:extLst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49187" y="6093296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Garamond" pitchFamily="18" charset="0"/>
              </a:rPr>
              <a:t>Wartość zadania: 99.937,50 zł, (montaż finansowy: Miasto Dęblin: 79.950 zł, Powiat: 19.987,50 zł)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4FDD5DA-1E97-4873-80E7-F07214B6F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7692"/>
            <a:ext cx="6984775" cy="5853596"/>
          </a:xfrm>
        </p:spPr>
      </p:pic>
    </p:spTree>
    <p:extLst>
      <p:ext uri="{BB962C8B-B14F-4D97-AF65-F5344CB8AC3E}">
        <p14:creationId xmlns:p14="http://schemas.microsoft.com/office/powerpoint/2010/main" val="1383443215"/>
      </p:ext>
    </p:extLst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9553" y="116632"/>
            <a:ext cx="7802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l-PL" dirty="0">
                <a:latin typeface="Garamond" pitchFamily="18" charset="0"/>
              </a:rPr>
              <a:t>Przebudowa </a:t>
            </a:r>
            <a:r>
              <a:rPr lang="pl-PL" sz="2000" dirty="0">
                <a:latin typeface="Garamond" pitchFamily="18" charset="0"/>
              </a:rPr>
              <a:t>drogi</a:t>
            </a:r>
            <a:r>
              <a:rPr lang="pl-PL" dirty="0">
                <a:latin typeface="Garamond" pitchFamily="18" charset="0"/>
              </a:rPr>
              <a:t> powiatowej Nr 1414L Borucicha-Wygranka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BA54B19-12C9-4DC6-8048-0B2B4D492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7" y="592618"/>
            <a:ext cx="7563685" cy="5672764"/>
          </a:xfrm>
        </p:spPr>
      </p:pic>
    </p:spTree>
    <p:extLst>
      <p:ext uri="{BB962C8B-B14F-4D97-AF65-F5344CB8AC3E}">
        <p14:creationId xmlns:p14="http://schemas.microsoft.com/office/powerpoint/2010/main" val="313179824"/>
      </p:ext>
    </p:extLst>
  </p:cSld>
  <p:clrMapOvr>
    <a:masterClrMapping/>
  </p:clrMapOvr>
  <p:transition spd="med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FA6930-948F-4033-B35E-68F6F499C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4" y="332656"/>
            <a:ext cx="7803711" cy="5852783"/>
          </a:xfrm>
        </p:spPr>
      </p:pic>
    </p:spTree>
    <p:extLst>
      <p:ext uri="{BB962C8B-B14F-4D97-AF65-F5344CB8AC3E}">
        <p14:creationId xmlns:p14="http://schemas.microsoft.com/office/powerpoint/2010/main" val="1969636027"/>
      </p:ext>
    </p:extLst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23528" y="6093296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Garamond" pitchFamily="18" charset="0"/>
              </a:rPr>
              <a:t>Wartość zadania: 316.524,51 zł (montaż finansowy: Gmina Kłoczew: 158.262,25 zł, Powiat: 158.262,26 zł)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237C9C4-D08D-42C7-B66E-77DC74DFC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8" y="273011"/>
            <a:ext cx="7731703" cy="5676270"/>
          </a:xfrm>
        </p:spPr>
      </p:pic>
    </p:spTree>
    <p:extLst>
      <p:ext uri="{BB962C8B-B14F-4D97-AF65-F5344CB8AC3E}">
        <p14:creationId xmlns:p14="http://schemas.microsoft.com/office/powerpoint/2010/main" val="3708910221"/>
      </p:ext>
    </p:extLst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085584" cy="634082"/>
          </a:xfrm>
        </p:spPr>
        <p:txBody>
          <a:bodyPr>
            <a:normAutofit/>
          </a:bodyPr>
          <a:lstStyle/>
          <a:p>
            <a:pPr marL="342900" indent="-342900" algn="l">
              <a:buFont typeface="+mj-lt"/>
              <a:buAutoNum type="arabicPeriod" startAt="5"/>
            </a:pPr>
            <a:r>
              <a:rPr lang="pl-PL" sz="2000" dirty="0">
                <a:latin typeface="Garamond" pitchFamily="18" charset="0"/>
                <a:ea typeface="+mn-ea"/>
                <a:cs typeface="+mn-cs"/>
              </a:rPr>
              <a:t>Przebudowa drogi powiatowej Nr 1421L w m. Kawęczyn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7660EBE-63B0-443B-ACFD-53904CAD8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50713"/>
            <a:ext cx="7632848" cy="5724636"/>
          </a:xfrm>
        </p:spPr>
      </p:pic>
    </p:spTree>
    <p:extLst>
      <p:ext uri="{BB962C8B-B14F-4D97-AF65-F5344CB8AC3E}">
        <p14:creationId xmlns:p14="http://schemas.microsoft.com/office/powerpoint/2010/main" val="3006890727"/>
      </p:ext>
    </p:extLst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E4810754-3E85-41C2-A26F-1C6BD8F30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8" y="260648"/>
            <a:ext cx="4716422" cy="6289412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C10EC5E-38D0-42C1-829A-D940A906A92F}"/>
              </a:ext>
            </a:extLst>
          </p:cNvPr>
          <p:cNvSpPr txBox="1"/>
          <p:nvPr/>
        </p:nvSpPr>
        <p:spPr>
          <a:xfrm>
            <a:off x="5102323" y="5589240"/>
            <a:ext cx="3826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Garamond" pitchFamily="18" charset="0"/>
              </a:rPr>
              <a:t>Wartość zadania: 166.132,71 zł (montaż finansowy: Gmina Kłoczew: 83.066,35 zł, Powiat: 83.066,36 zł)</a:t>
            </a:r>
          </a:p>
        </p:txBody>
      </p:sp>
    </p:spTree>
    <p:extLst>
      <p:ext uri="{BB962C8B-B14F-4D97-AF65-F5344CB8AC3E}">
        <p14:creationId xmlns:p14="http://schemas.microsoft.com/office/powerpoint/2010/main" val="3877660672"/>
      </p:ext>
    </p:extLst>
  </p:cSld>
  <p:clrMapOvr>
    <a:masterClrMapping/>
  </p:clrMapOvr>
  <p:transition spd="med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 startAt="6"/>
            </a:pPr>
            <a:r>
              <a:rPr lang="pl-PL" sz="2000" dirty="0">
                <a:latin typeface="Garamond" pitchFamily="18" charset="0"/>
                <a:ea typeface="+mn-ea"/>
                <a:cs typeface="+mn-cs"/>
              </a:rPr>
              <a:t>Zakup fabrycznie nowego ciągnika z osprzętem dla potrzeb Zarządu Dróg Powiatowych</a:t>
            </a:r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21CBA3C9-C2B5-49DD-A1B2-1C8F8AF79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908720"/>
            <a:ext cx="7128791" cy="5346593"/>
          </a:xfrm>
        </p:spPr>
      </p:pic>
    </p:spTree>
    <p:extLst>
      <p:ext uri="{BB962C8B-B14F-4D97-AF65-F5344CB8AC3E}">
        <p14:creationId xmlns:p14="http://schemas.microsoft.com/office/powerpoint/2010/main" val="3338987783"/>
      </p:ext>
    </p:extLst>
  </p:cSld>
  <p:clrMapOvr>
    <a:masterClrMapping/>
  </p:clrMapOvr>
  <p:transition spd="med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1C188F-2AA1-44C6-A694-C61777543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3597"/>
            <a:ext cx="8067740" cy="6050805"/>
          </a:xfrm>
        </p:spPr>
      </p:pic>
    </p:spTree>
    <p:extLst>
      <p:ext uri="{BB962C8B-B14F-4D97-AF65-F5344CB8AC3E}">
        <p14:creationId xmlns:p14="http://schemas.microsoft.com/office/powerpoint/2010/main" val="3579809674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536325" cy="5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03848" y="53383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WYNIK BUDŻETU</a:t>
            </a:r>
          </a:p>
        </p:txBody>
      </p:sp>
      <p:sp>
        <p:nvSpPr>
          <p:cNvPr id="7" name="Prostokąt 6"/>
          <p:cNvSpPr/>
          <p:nvPr/>
        </p:nvSpPr>
        <p:spPr>
          <a:xfrm>
            <a:off x="251520" y="1772816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 algn="just">
              <a:buFont typeface="Wingdings" pitchFamily="2" charset="2"/>
              <a:buChar char="Ø"/>
            </a:pPr>
            <a:r>
              <a:rPr lang="pl-PL" dirty="0">
                <a:solidFill>
                  <a:srgbClr val="0070C0"/>
                </a:solidFill>
                <a:latin typeface="Garamond" pitchFamily="18" charset="0"/>
              </a:rPr>
              <a:t>  </a:t>
            </a:r>
            <a:r>
              <a:rPr lang="pl-PL" u="sng" dirty="0">
                <a:solidFill>
                  <a:srgbClr val="0070C0"/>
                </a:solidFill>
                <a:latin typeface="Garamond" pitchFamily="18" charset="0"/>
              </a:rPr>
              <a:t>DZIAŁALNOŚĆ BIEŻĄCA </a:t>
            </a:r>
            <a:r>
              <a:rPr lang="pl-PL" dirty="0">
                <a:latin typeface="Garamond" pitchFamily="18" charset="0"/>
              </a:rPr>
              <a:t> - OSIĄGNIĘTO NADWYŻKĘ OPERACYJNĄ </a:t>
            </a:r>
            <a:br>
              <a:rPr lang="pl-PL" dirty="0">
                <a:latin typeface="Garamond" pitchFamily="18" charset="0"/>
              </a:rPr>
            </a:br>
            <a:r>
              <a:rPr lang="pl-PL" dirty="0">
                <a:latin typeface="Garamond" pitchFamily="18" charset="0"/>
              </a:rPr>
              <a:t>  W KWOCIE 3.121.198 zł (Db -Wb), A ŚRODKI PRZEZNACZONO NA SPŁATĘ  </a:t>
            </a:r>
            <a:br>
              <a:rPr lang="pl-PL" dirty="0">
                <a:latin typeface="Garamond" pitchFamily="18" charset="0"/>
              </a:rPr>
            </a:br>
            <a:r>
              <a:rPr lang="pl-PL" dirty="0">
                <a:latin typeface="Garamond" pitchFamily="18" charset="0"/>
              </a:rPr>
              <a:t>  WCZEŚNIEJ ZACIĄGNIĘTYCH KREDYTÓW W KWOCIE 1.446.150 zł,</a:t>
            </a:r>
          </a:p>
          <a:p>
            <a:pPr marL="74250"/>
            <a:endParaRPr lang="pl-PL" dirty="0">
              <a:latin typeface="Garamond" pitchFamily="18" charset="0"/>
            </a:endParaRPr>
          </a:p>
          <a:p>
            <a:endParaRPr lang="pl-PL" dirty="0">
              <a:latin typeface="Garamond" pitchFamily="18" charset="0"/>
            </a:endParaRPr>
          </a:p>
          <a:p>
            <a:pPr marL="360000" indent="-285750" algn="just">
              <a:buFont typeface="Wingdings" pitchFamily="2" charset="2"/>
              <a:buChar char="Ø"/>
            </a:pPr>
            <a:r>
              <a:rPr lang="pl-PL" u="sng" dirty="0">
                <a:solidFill>
                  <a:srgbClr val="0070C0"/>
                </a:solidFill>
                <a:latin typeface="Garamond" pitchFamily="18" charset="0"/>
              </a:rPr>
              <a:t>DZIAŁALNOŚĆ INWESTYCYJNA </a:t>
            </a:r>
            <a:r>
              <a:rPr lang="pl-PL" dirty="0">
                <a:latin typeface="Garamond" pitchFamily="18" charset="0"/>
              </a:rPr>
              <a:t>-</a:t>
            </a:r>
            <a:r>
              <a:rPr lang="pl-PL" dirty="0">
                <a:solidFill>
                  <a:srgbClr val="0070C0"/>
                </a:solidFill>
                <a:latin typeface="Garamond" pitchFamily="18" charset="0"/>
              </a:rPr>
              <a:t> </a:t>
            </a:r>
            <a:r>
              <a:rPr lang="pl-PL" dirty="0">
                <a:latin typeface="Garamond" pitchFamily="18" charset="0"/>
              </a:rPr>
              <a:t>OSIĄGNIĘTO NIEDOBÓR W KWOCIE  2.074.913 zł, KTÓRY POKRYTY ZOSTAŁ Z KREDYTU, Z WOLNYCH      ŚRODKÓW ORAZ NADWYŻKI OPERACYJNEJ</a:t>
            </a:r>
          </a:p>
          <a:p>
            <a:pPr marL="74250"/>
            <a:endParaRPr lang="pl-PL" dirty="0">
              <a:latin typeface="Garamond" pitchFamily="18" charset="0"/>
            </a:endParaRPr>
          </a:p>
          <a:p>
            <a:endParaRPr lang="pl-PL" dirty="0">
              <a:latin typeface="Garamond" pitchFamily="18" charset="0"/>
            </a:endParaRPr>
          </a:p>
          <a:p>
            <a:pPr marL="360000" indent="-285750">
              <a:buFont typeface="Wingdings" pitchFamily="2" charset="2"/>
              <a:buChar char="Ø"/>
            </a:pPr>
            <a:r>
              <a:rPr lang="pl-PL" u="sng" dirty="0">
                <a:solidFill>
                  <a:srgbClr val="0070C0"/>
                </a:solidFill>
                <a:latin typeface="Garamond" pitchFamily="18" charset="0"/>
              </a:rPr>
              <a:t>WYNIK BUDŻETU OGÓŁEM </a:t>
            </a:r>
            <a:r>
              <a:rPr lang="pl-PL" dirty="0">
                <a:latin typeface="Garamond" pitchFamily="18" charset="0"/>
              </a:rPr>
              <a:t>- NADWYŻKA W WYSOKOŚCI 1.046.285 zł.</a:t>
            </a:r>
          </a:p>
        </p:txBody>
      </p:sp>
    </p:spTree>
    <p:extLst>
      <p:ext uri="{BB962C8B-B14F-4D97-AF65-F5344CB8AC3E}">
        <p14:creationId xmlns:p14="http://schemas.microsoft.com/office/powerpoint/2010/main" val="2071499493"/>
      </p:ext>
    </p:extLst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B2748BE-94B2-405D-B985-731F23B52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6658"/>
            <a:ext cx="4608512" cy="6144683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F527758-4E6E-487E-A6CC-2BE4D440B7F3}"/>
              </a:ext>
            </a:extLst>
          </p:cNvPr>
          <p:cNvSpPr txBox="1"/>
          <p:nvPr/>
        </p:nvSpPr>
        <p:spPr>
          <a:xfrm>
            <a:off x="5580112" y="5589240"/>
            <a:ext cx="334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Garamond" pitchFamily="18" charset="0"/>
              </a:rPr>
              <a:t>Wartość zadania: 279.825 zł (montaż finansowy: Miasto Dęblin: 223.860 zł, Powiat: 55.965 zł)</a:t>
            </a:r>
          </a:p>
        </p:txBody>
      </p:sp>
    </p:spTree>
    <p:extLst>
      <p:ext uri="{BB962C8B-B14F-4D97-AF65-F5344CB8AC3E}">
        <p14:creationId xmlns:p14="http://schemas.microsoft.com/office/powerpoint/2010/main" val="2775871836"/>
      </p:ext>
    </p:extLst>
  </p:cSld>
  <p:clrMapOvr>
    <a:masterClrMapping/>
  </p:clrMapOvr>
  <p:transition spd="med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39753" y="620688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Garamond" pitchFamily="18" charset="0"/>
              </a:rPr>
              <a:t>ŹRODŁA SFINANSOWANIA INWESTYCJI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8441"/>
            <a:ext cx="16589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83354"/>
              </p:ext>
            </p:extLst>
          </p:nvPr>
        </p:nvGraphicFramePr>
        <p:xfrm>
          <a:off x="467544" y="1556790"/>
          <a:ext cx="8234788" cy="4860826"/>
        </p:xfrm>
        <a:graphic>
          <a:graphicData uri="http://schemas.openxmlformats.org/drawingml/2006/table">
            <a:tbl>
              <a:tblPr/>
              <a:tblGrid>
                <a:gridCol w="50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40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Źródło finansowania 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Kwota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Struktura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9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27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Pomoc finansowa miast i gmin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744 311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22,61%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67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Dotacja z budżetu państwa i funduszy celowych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153 728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4,67%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79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Kredyt komercyjny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1 000 000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30,38%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67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Dochody własne ze sprzedaży majątku powiatu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128 405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3,90%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17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Pozostałe dochody własne powiatu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1 265 653                         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38,44%</a:t>
                      </a:r>
                      <a:endParaRPr kumimoji="0" lang="pl-PL" altLang="pl-P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479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RAZEM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3 292 097 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63" marR="1846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674983"/>
      </p:ext>
    </p:extLst>
  </p:cSld>
  <p:clrMapOvr>
    <a:masterClrMapping/>
  </p:clrMapOvr>
  <p:transition spd="med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ŹRÓDEŁ FINANSOWANIA INWESTYCJI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24E27C4F-DDD9-4DF5-AA41-E37EA853C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791944"/>
              </p:ext>
            </p:extLst>
          </p:nvPr>
        </p:nvGraphicFramePr>
        <p:xfrm>
          <a:off x="107504" y="908720"/>
          <a:ext cx="883583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7487592"/>
      </p:ext>
    </p:extLst>
  </p:cSld>
  <p:clrMapOvr>
    <a:masterClrMapping/>
  </p:clrMapOvr>
  <p:transition spd="med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82"/>
            <a:ext cx="1823020" cy="108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43808" y="247394"/>
            <a:ext cx="5760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100" dirty="0">
                <a:latin typeface="Garamond" pitchFamily="18" charset="0"/>
              </a:rPr>
              <a:t>PROJEKTY Z DOFINANSOWANIEM Z UNII                         </a:t>
            </a:r>
          </a:p>
          <a:p>
            <a:r>
              <a:rPr lang="pl-PL" sz="2100" dirty="0">
                <a:latin typeface="Garamond" pitchFamily="18" charset="0"/>
              </a:rPr>
              <a:t>                          EUROPEJSKIEJ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958899"/>
              </p:ext>
            </p:extLst>
          </p:nvPr>
        </p:nvGraphicFramePr>
        <p:xfrm>
          <a:off x="107504" y="1097278"/>
          <a:ext cx="8856983" cy="5750338"/>
        </p:xfrm>
        <a:graphic>
          <a:graphicData uri="http://schemas.openxmlformats.org/drawingml/2006/table">
            <a:tbl>
              <a:tblPr/>
              <a:tblGrid>
                <a:gridCol w="40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7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Nazwa projektu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Wydatek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z tego: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1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środki z budżetu krajowego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środki z budżetu UE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Działania wodno – środowiskowe – Zespół Szkół w Sobieszynie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24 823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6 206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18 617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Debiutanci na europejskim rynku pracy w ramach programu Erasmus+, ZSZ Nr 2 w Dęblinie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375 742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375 742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97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Mobilność kadry edukacji szkolnej – ZSZ Nr 2 w Rykach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69 286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69 286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3225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Zawodowcy z Dęblina na europejskim rynku pracy – ZSZ Nr 1 w Dęblinie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264 249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15 089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249 160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Europejski wymiar kształcenia zawodowego w ZSZ Nr 2 w Dęblinie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6 251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357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5 894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511471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Szybciej i bezpieczniej z Dęblina do Ryk w ramach RPO na lata 2014 – 2020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99 470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99 470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Termomodernizacja budynków użyteczności publicznej w powiecie ryckim w ramach RPO na lata 2014 – 2020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2 228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2 228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1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E – Geodezja w ramach RPO na lata 2014 – 2020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43 949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6 592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37 357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40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Przystosowanie budynku zlokalizowanego przy ul. Żytniej 22 w Rykach na potrzeby placówki opiekuńczo – wychowawczej 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1 845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1 845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32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RAZEM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887 843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131 787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756 056</a:t>
                      </a:r>
                    </a:p>
                  </a:txBody>
                  <a:tcPr marL="19050" marR="190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198107"/>
      </p:ext>
    </p:extLst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932599" cy="17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614618" y="1340768"/>
            <a:ext cx="63498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100" b="1" dirty="0">
                <a:latin typeface="Garamond" pitchFamily="18" charset="0"/>
              </a:rPr>
              <a:t>ZAKŁAD BUDŻETOWY – PŁYWALNIA</a:t>
            </a:r>
          </a:p>
        </p:txBody>
      </p:sp>
      <p:sp>
        <p:nvSpPr>
          <p:cNvPr id="6" name="Prostokąt 5"/>
          <p:cNvSpPr/>
          <p:nvPr/>
        </p:nvSpPr>
        <p:spPr>
          <a:xfrm>
            <a:off x="539552" y="2060848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Garamond" pitchFamily="18" charset="0"/>
              </a:rPr>
              <a:t>PŁYWALNIA POWIATOWA FUNKCJONUJE W FORMIE ZAKŁADU BUDŻETOWEGO</a:t>
            </a:r>
          </a:p>
        </p:txBody>
      </p:sp>
      <p:sp>
        <p:nvSpPr>
          <p:cNvPr id="7" name="Prostokąt 5"/>
          <p:cNvSpPr>
            <a:spLocks noChangeArrowheads="1"/>
          </p:cNvSpPr>
          <p:nvPr/>
        </p:nvSpPr>
        <p:spPr bwMode="auto">
          <a:xfrm>
            <a:off x="497247" y="2780928"/>
            <a:ext cx="8149506" cy="283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pl-PL" altLang="pl-PL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OSIĄGNIĘTO:</a:t>
            </a:r>
            <a:endParaRPr lang="pl-PL" altLang="pl-PL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9263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pl-PL" altLang="pl-PL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PRZYCHODY w kwocie …….………………………………………   2.370.552 zł</a:t>
            </a:r>
            <a:endParaRPr lang="pl-PL" altLang="pl-PL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9263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pl-PL" altLang="pl-PL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tego m. in.: dochody ze sprzedaży usług i pozostałe w kwocie  1.032.471 zł, dotacja przedmiotowa (dopłata do kosztów wytworzenia usług) w kwocie 1.000.000 zł.</a:t>
            </a:r>
            <a:endParaRPr lang="pl-PL" altLang="pl-PL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9263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pl-PL" altLang="pl-PL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KOSZTY w kwocie ……………………………………………………  2.467.621 zł</a:t>
            </a:r>
            <a:endParaRPr lang="pl-PL" altLang="pl-PL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49263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pl-PL" altLang="pl-PL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tego m.in..: wynagrodzenia i pochodne w kwocie 1.237.853 zł, pozostałe koszty bieżące w kwocie 891.680 zł oraz odpisy amortyzacyjne w kwocie 338.081 zł.</a:t>
            </a:r>
            <a:endParaRPr lang="pl-PL" altLang="pl-PL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78558"/>
      </p:ext>
    </p:extLst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8" y="541256"/>
            <a:ext cx="1658256" cy="5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67744" y="407796"/>
            <a:ext cx="597666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100" dirty="0">
                <a:latin typeface="Garamond" pitchFamily="18" charset="0"/>
              </a:rPr>
              <a:t>ROZLICZENIE</a:t>
            </a:r>
          </a:p>
          <a:p>
            <a:pPr algn="ctr"/>
            <a:r>
              <a:rPr lang="pl-PL" sz="2100" dirty="0">
                <a:latin typeface="Garamond" pitchFamily="18" charset="0"/>
              </a:rPr>
              <a:t> FINANSOWE Z BUDŻETEM POWIATU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7504" y="1916832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pl-PL" dirty="0">
                <a:latin typeface="Garamond" pitchFamily="18" charset="0"/>
              </a:rPr>
              <a:t>UDZIELONA DOTACJA NIE MOŻE PRZEKROCZYĆ 50%  KOSZTÓW</a:t>
            </a:r>
          </a:p>
          <a:p>
            <a:pPr marL="36000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pl-PL" dirty="0">
                <a:latin typeface="Garamond" pitchFamily="18" charset="0"/>
              </a:rPr>
              <a:t>DOTACJA UDZIELONA Z BUDŻETU POWIATU STANOWIŁA 40,5%           KOSZTÓW</a:t>
            </a:r>
          </a:p>
          <a:p>
            <a:pPr marL="36000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pl-PL" dirty="0">
                <a:latin typeface="Garamond" pitchFamily="18" charset="0"/>
              </a:rPr>
              <a:t>NA KONIEC ROKU ZAKŁAD WPŁACA DO BUDŻETU NADWYŻKĘ  ŚRODKÓW OBROTOWYCH.</a:t>
            </a:r>
          </a:p>
          <a:p>
            <a:pPr marL="36000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pl-PL" dirty="0">
                <a:latin typeface="Garamond" pitchFamily="18" charset="0"/>
              </a:rPr>
              <a:t>ZAKŁAD NA KONIEC ROKU NIE POSIADAŁ NADWYŻKI ŚRODKÓW  OBROTOWYCH</a:t>
            </a:r>
          </a:p>
          <a:p>
            <a:pPr marL="360000" indent="-342900" algn="just">
              <a:spcBef>
                <a:spcPts val="1200"/>
              </a:spcBef>
              <a:buFont typeface="+mj-lt"/>
              <a:buAutoNum type="arabicPeriod"/>
            </a:pPr>
            <a:r>
              <a:rPr lang="pl-PL" dirty="0">
                <a:latin typeface="Garamond" pitchFamily="18" charset="0"/>
              </a:rPr>
              <a:t>ŚRODKI OBROTOWE OSIĄGNIĘTE: Środki pieniężne w kwocie 46.343 zł plus należności w kwocie 8.028 zł plus pozostałe środki obrotowe w kwocie 6.112 zł minus zobowiązania w kwocie 206.240 zł (stan środków obrotowych (-)145.757 zł)</a:t>
            </a:r>
          </a:p>
        </p:txBody>
      </p:sp>
    </p:spTree>
    <p:extLst>
      <p:ext uri="{BB962C8B-B14F-4D97-AF65-F5344CB8AC3E}">
        <p14:creationId xmlns:p14="http://schemas.microsoft.com/office/powerpoint/2010/main" val="2338229001"/>
      </p:ext>
    </p:extLst>
  </p:cSld>
  <p:clrMapOvr>
    <a:masterClrMapping/>
  </p:clrMapOvr>
  <p:transition spd="med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latin typeface="Garamond" panose="02020404030301010803" pitchFamily="18" charset="0"/>
              </a:rPr>
              <a:t>V POWIATOWE ZAWODY PŁYWACKIE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A441013E-2E76-4B68-99FA-4B94D8D11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72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35648"/>
      </p:ext>
    </p:extLst>
  </p:cSld>
  <p:clrMapOvr>
    <a:masterClrMapping/>
  </p:clrMapOvr>
  <p:transition spd="med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B539E0E-57CE-40B5-8256-F105A1EE0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48680"/>
            <a:ext cx="8670314" cy="5780210"/>
          </a:xfrm>
        </p:spPr>
      </p:pic>
    </p:spTree>
    <p:extLst>
      <p:ext uri="{BB962C8B-B14F-4D97-AF65-F5344CB8AC3E}">
        <p14:creationId xmlns:p14="http://schemas.microsoft.com/office/powerpoint/2010/main" val="2329495752"/>
      </p:ext>
    </p:extLst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id="{8FF96D46-66D7-4673-AF21-865FE2CFF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2656"/>
            <a:ext cx="807104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8719"/>
      </p:ext>
    </p:extLst>
  </p:cSld>
  <p:clrMapOvr>
    <a:masterClrMapping/>
  </p:clrMapOvr>
  <p:transition spd="med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E3321A-5F38-436B-BD08-50BC2831A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2343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0792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04867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		</a:t>
            </a:r>
            <a:r>
              <a:rPr lang="pl-PL" sz="2400" dirty="0">
                <a:latin typeface="Garamond" pitchFamily="18" charset="0"/>
              </a:rPr>
              <a:t>PRZYCHODY I ROZCHODY BUDŻETOWE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9512" y="1582341"/>
            <a:ext cx="871296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pl-PL" dirty="0">
              <a:latin typeface="Garamond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PRZYCHODY BUDŻETOWE – 1.740.300 zł ogółem, </a:t>
            </a:r>
          </a:p>
          <a:p>
            <a:pPr>
              <a:spcAft>
                <a:spcPts val="600"/>
              </a:spcAft>
            </a:pPr>
            <a:r>
              <a:rPr lang="pl-PL" i="1" dirty="0">
                <a:latin typeface="Garamond" pitchFamily="18" charset="0"/>
              </a:rPr>
              <a:t>     w tym:</a:t>
            </a:r>
          </a:p>
          <a:p>
            <a:r>
              <a:rPr lang="pl-PL" dirty="0">
                <a:latin typeface="Garamond" pitchFamily="18" charset="0"/>
              </a:rPr>
              <a:t>     wolne środki z lat poprzednich ………………………………………………   740.300 zł,</a:t>
            </a:r>
          </a:p>
          <a:p>
            <a:r>
              <a:rPr lang="pl-PL" dirty="0">
                <a:latin typeface="Garamond" pitchFamily="18" charset="0"/>
              </a:rPr>
              <a:t>     kredyt komercyjny ………………………………………………………….  1.000.000 zł.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9512" y="357301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pl-PL" dirty="0">
              <a:latin typeface="Garamond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>
                <a:latin typeface="Garamond" pitchFamily="18" charset="0"/>
              </a:rPr>
              <a:t>ROZCHODY BUDŻETOWE  -  1.446.150 zł ogółem,</a:t>
            </a:r>
          </a:p>
          <a:p>
            <a:r>
              <a:rPr lang="pl-PL" i="1" dirty="0">
                <a:latin typeface="Garamond" pitchFamily="18" charset="0"/>
              </a:rPr>
              <a:t>     w tym:</a:t>
            </a:r>
          </a:p>
        </p:txBody>
      </p:sp>
      <p:sp>
        <p:nvSpPr>
          <p:cNvPr id="6" name="Prostokąt 5"/>
          <p:cNvSpPr/>
          <p:nvPr/>
        </p:nvSpPr>
        <p:spPr>
          <a:xfrm>
            <a:off x="459921" y="4140830"/>
            <a:ext cx="823722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pl-PL" dirty="0">
              <a:latin typeface="Garamond" pitchFamily="18" charset="0"/>
            </a:endParaRPr>
          </a:p>
          <a:p>
            <a:r>
              <a:rPr lang="pl-PL" dirty="0">
                <a:latin typeface="Garamond" pitchFamily="18" charset="0"/>
              </a:rPr>
              <a:t>spłacone kredyty zaciągnięte w latach ubiegłych ………………………..…    1.213.900 zł,</a:t>
            </a:r>
          </a:p>
          <a:p>
            <a:r>
              <a:rPr lang="pl-PL" dirty="0">
                <a:latin typeface="Garamond" pitchFamily="18" charset="0"/>
              </a:rPr>
              <a:t>Spłacona pożyczka do </a:t>
            </a:r>
            <a:r>
              <a:rPr lang="pl-PL" dirty="0" err="1">
                <a:latin typeface="Garamond" pitchFamily="18" charset="0"/>
              </a:rPr>
              <a:t>WFOŚiGW</a:t>
            </a:r>
            <a:r>
              <a:rPr lang="pl-PL" dirty="0">
                <a:latin typeface="Garamond" pitchFamily="18" charset="0"/>
              </a:rPr>
              <a:t> ……………………………………..……. 232.250 zł.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5" y="404664"/>
            <a:ext cx="15367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419236"/>
      </p:ext>
    </p:extLst>
  </p:cSld>
  <p:clrMapOvr>
    <a:masterClrMapping/>
  </p:clrMapOvr>
  <p:transition spd="med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latin typeface="Garamond" panose="02020404030301010803" pitchFamily="18" charset="0"/>
              </a:rPr>
              <a:t>IV URODZINY PŁYWALNI POWIATOWEJ W RYKACH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FE05DFF-1FE6-485E-9A50-D4DAB7597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3" y="836712"/>
            <a:ext cx="8363273" cy="5575515"/>
          </a:xfrm>
        </p:spPr>
      </p:pic>
    </p:spTree>
    <p:extLst>
      <p:ext uri="{BB962C8B-B14F-4D97-AF65-F5344CB8AC3E}">
        <p14:creationId xmlns:p14="http://schemas.microsoft.com/office/powerpoint/2010/main" val="3680140468"/>
      </p:ext>
    </p:extLst>
  </p:cSld>
  <p:clrMapOvr>
    <a:masterClrMapping/>
  </p:clrMapOvr>
  <p:transition spd="med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DFB1F10-340D-4F6A-9850-0454F51DF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476672"/>
            <a:ext cx="8532947" cy="5688631"/>
          </a:xfrm>
        </p:spPr>
      </p:pic>
    </p:spTree>
    <p:extLst>
      <p:ext uri="{BB962C8B-B14F-4D97-AF65-F5344CB8AC3E}">
        <p14:creationId xmlns:p14="http://schemas.microsoft.com/office/powerpoint/2010/main" val="3844788300"/>
      </p:ext>
    </p:extLst>
  </p:cSld>
  <p:clrMapOvr>
    <a:masterClrMapping/>
  </p:clrMapOvr>
  <p:transition spd="med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375AE3-4C12-40F6-BFEC-6A6207CDD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2343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13383"/>
      </p:ext>
    </p:extLst>
  </p:cSld>
  <p:clrMapOvr>
    <a:masterClrMapping/>
  </p:clrMapOvr>
  <p:transition spd="med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246C364-24AE-4F6A-9EF9-5A241B31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52928" cy="55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84436"/>
      </p:ext>
    </p:extLst>
  </p:cSld>
  <p:clrMapOvr>
    <a:masterClrMapping/>
  </p:clrMapOvr>
  <p:transition spd="med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69C7482-45F1-4C3B-BA0F-CC5F2961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656692"/>
            <a:ext cx="8316924" cy="5544616"/>
          </a:xfrm>
        </p:spPr>
      </p:pic>
    </p:spTree>
    <p:extLst>
      <p:ext uri="{BB962C8B-B14F-4D97-AF65-F5344CB8AC3E}">
        <p14:creationId xmlns:p14="http://schemas.microsoft.com/office/powerpoint/2010/main" val="2623433642"/>
      </p:ext>
    </p:extLst>
  </p:cSld>
  <p:clrMapOvr>
    <a:masterClrMapping/>
  </p:clrMapOvr>
  <p:transition spd="med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6554899-78A6-418D-A952-C1FA1882B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404664"/>
            <a:ext cx="8568952" cy="5712635"/>
          </a:xfrm>
        </p:spPr>
      </p:pic>
    </p:spTree>
    <p:extLst>
      <p:ext uri="{BB962C8B-B14F-4D97-AF65-F5344CB8AC3E}">
        <p14:creationId xmlns:p14="http://schemas.microsoft.com/office/powerpoint/2010/main" val="3182810480"/>
      </p:ext>
    </p:extLst>
  </p:cSld>
  <p:clrMapOvr>
    <a:masterClrMapping/>
  </p:clrMapOvr>
  <p:transition spd="med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id="{9640D282-4A3A-4548-B2B7-6DC4FF6B1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3" y="568743"/>
            <a:ext cx="8580773" cy="57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1194"/>
      </p:ext>
    </p:extLst>
  </p:cSld>
  <p:clrMapOvr>
    <a:masterClrMapping/>
  </p:clrMapOvr>
  <p:transition spd="med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5EAD44-E122-44FF-93BE-889BA6C2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03" y="0"/>
            <a:ext cx="4847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6610"/>
      </p:ext>
    </p:extLst>
  </p:cSld>
  <p:clrMapOvr>
    <a:masterClrMapping/>
  </p:clrMapOvr>
  <p:transition spd="med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E617A7-F252-4544-9C23-377947E05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03" y="0"/>
            <a:ext cx="4847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95985"/>
      </p:ext>
    </p:extLst>
  </p:cSld>
  <p:clrMapOvr>
    <a:masterClrMapping/>
  </p:clrMapOvr>
  <p:transition spd="med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	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>
                <a:latin typeface="Garamond" pitchFamily="18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998701028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536325" cy="5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835696" y="47667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Garamond" pitchFamily="18" charset="0"/>
              </a:rPr>
              <a:t>ZADŁUŻENIE BUDŻETU ORAZ INDYWIDUALNY WSKAŹNIK OBSŁUGI ZADŁUŻENIA</a:t>
            </a:r>
          </a:p>
          <a:p>
            <a:r>
              <a:rPr lang="pl-PL" dirty="0"/>
              <a:t>	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827584" y="1120677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sz="1400" dirty="0">
                <a:latin typeface="Garamond" pitchFamily="18" charset="0"/>
              </a:rPr>
              <a:t>Wskaźnik K = dochody bieżące +dochody ze sprzedaży majątku- wydatki bieżące/dochody ogółem</a:t>
            </a: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959486"/>
              </p:ext>
            </p:extLst>
          </p:nvPr>
        </p:nvGraphicFramePr>
        <p:xfrm>
          <a:off x="179387" y="1689318"/>
          <a:ext cx="8785225" cy="4836025"/>
        </p:xfrm>
        <a:graphic>
          <a:graphicData uri="http://schemas.openxmlformats.org/drawingml/2006/table">
            <a:tbl>
              <a:tblPr/>
              <a:tblGrid>
                <a:gridCol w="2808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5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0465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Wyszczególnienie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LATA BAZOWE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wykonanie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682625" algn="l"/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</a:endParaRPr>
                    </a:p>
                  </a:txBody>
                  <a:tcPr marL="16200" marR="162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Rok budżetowy 2017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53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2014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2015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2016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plan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wykonanie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13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6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66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Dochody bieżące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50 290 963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48 543 751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49 777 640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51 062 827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51 150 232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808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Dochody ze sprzedaży majątku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177 612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37 391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52 270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110 946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128 405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437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Wydatki bieżące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47 967 482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47 058 547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47 479 607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48 769 932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48 029 034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08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Dochody ogółem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52 685 964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53 445 215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57 457 945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52 471 691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52 367 416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903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Wskaźnik K- roczny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4,75%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2,85%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4,09%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     4,58%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6,21%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808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Średnia z 3 lat (dopuszczalny wskaźnik obsługi długu)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3,90%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X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X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808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Spłata rat i odsetek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1 893 081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2 051 029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1 898 090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1 723 750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1 721 520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903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Wskaźnik obsługi długu        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</a:endParaRP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</a:endParaRP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</a:endParaRP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3,29%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3,29%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903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Nadwyżka operacyjna (Db-WB)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2 323 481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1 485 204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2 298 033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2 292 895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3 121 198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707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Zadłużenie budżetu powiatu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8 319 900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9 281 300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10 910 500 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10 464 350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10 464 350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819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</a:endParaRP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424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Obowiązująca zasada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Wsk</a:t>
                      </a: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. K (Średni z 3 lat)  &gt; lub =</a:t>
                      </a:r>
                      <a:r>
                        <a:rPr kumimoji="0" lang="pl-PL" altLang="pl-PL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Wsk</a:t>
                      </a: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. Ob. Długu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 </a:t>
                      </a:r>
                    </a:p>
                  </a:txBody>
                  <a:tcPr marL="16200" marR="162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AutoShape 258"/>
          <p:cNvSpPr>
            <a:spLocks/>
          </p:cNvSpPr>
          <p:nvPr/>
        </p:nvSpPr>
        <p:spPr bwMode="auto">
          <a:xfrm rot="5400000">
            <a:off x="4595415" y="3189561"/>
            <a:ext cx="215900" cy="2566987"/>
          </a:xfrm>
          <a:prstGeom prst="rightBrace">
            <a:avLst>
              <a:gd name="adj1" fmla="val 129631"/>
              <a:gd name="adj2" fmla="val 50000"/>
            </a:avLst>
          </a:prstGeom>
          <a:noFill/>
          <a:ln w="6480">
            <a:solidFill>
              <a:srgbClr val="5B9B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8" name="AutoShape 259"/>
          <p:cNvCxnSpPr>
            <a:cxnSpLocks noChangeShapeType="1"/>
          </p:cNvCxnSpPr>
          <p:nvPr/>
        </p:nvCxnSpPr>
        <p:spPr bwMode="auto">
          <a:xfrm>
            <a:off x="4932040" y="4758460"/>
            <a:ext cx="1704975" cy="665162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AutoShape 260"/>
          <p:cNvCxnSpPr>
            <a:cxnSpLocks noChangeShapeType="1"/>
          </p:cNvCxnSpPr>
          <p:nvPr/>
        </p:nvCxnSpPr>
        <p:spPr bwMode="auto">
          <a:xfrm>
            <a:off x="4932040" y="4779530"/>
            <a:ext cx="3086100" cy="53340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4635097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8251"/>
            <a:ext cx="1536325" cy="56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87824" y="384026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Garamond" pitchFamily="18" charset="0"/>
              </a:rPr>
              <a:t>NALEŻNOŚCI BUDŻETOWE</a:t>
            </a:r>
          </a:p>
        </p:txBody>
      </p:sp>
      <p:sp>
        <p:nvSpPr>
          <p:cNvPr id="6" name="Prostokąt 5"/>
          <p:cNvSpPr/>
          <p:nvPr/>
        </p:nvSpPr>
        <p:spPr>
          <a:xfrm>
            <a:off x="323528" y="1582341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Garamond" pitchFamily="18" charset="0"/>
              </a:rPr>
              <a:t>NALEŻNOŚCI WYMAGALNE </a:t>
            </a:r>
            <a:r>
              <a:rPr lang="pl-PL" b="1" dirty="0">
                <a:latin typeface="Garamond" pitchFamily="18" charset="0"/>
              </a:rPr>
              <a:t>BUDŻETU POWIATU NA KONIEC OKRESU SPRAWOZDAWCZEGO WYNOSZĄ  2.378.869 zł.</a:t>
            </a:r>
          </a:p>
          <a:p>
            <a:endParaRPr lang="pl-PL" dirty="0">
              <a:latin typeface="Garamond" pitchFamily="18" charset="0"/>
            </a:endParaRPr>
          </a:p>
          <a:p>
            <a:r>
              <a:rPr lang="pl-PL" dirty="0">
                <a:latin typeface="Garamond" pitchFamily="18" charset="0"/>
              </a:rPr>
              <a:t>NA NALEŻNOŚCI WYMAGALNE SKŁADAJĄ SIĘ GŁÓWNIE NALEŻNOŚCI </a:t>
            </a:r>
            <a:br>
              <a:rPr lang="pl-PL" dirty="0">
                <a:latin typeface="Garamond" pitchFamily="18" charset="0"/>
              </a:rPr>
            </a:br>
            <a:r>
              <a:rPr lang="pl-PL" dirty="0">
                <a:latin typeface="Garamond" pitchFamily="18" charset="0"/>
              </a:rPr>
              <a:t>Z TYTUŁU CZYNSZU DZIERŻAWY SZPITALA POWIATOWEGO W RYKACH </a:t>
            </a:r>
            <a:br>
              <a:rPr lang="pl-PL" dirty="0">
                <a:latin typeface="Garamond" pitchFamily="18" charset="0"/>
              </a:rPr>
            </a:br>
            <a:r>
              <a:rPr lang="pl-PL" dirty="0">
                <a:latin typeface="Garamond" pitchFamily="18" charset="0"/>
              </a:rPr>
              <a:t>W KWOCIE 1.844.036 zł.</a:t>
            </a:r>
          </a:p>
          <a:p>
            <a:endParaRPr lang="pl-PL" dirty="0">
              <a:latin typeface="Garamond" pitchFamily="18" charset="0"/>
            </a:endParaRPr>
          </a:p>
          <a:p>
            <a:r>
              <a:rPr lang="pl-PL" dirty="0">
                <a:latin typeface="Garamond" pitchFamily="18" charset="0"/>
              </a:rPr>
              <a:t>NALEŻNOŚCI WYMAGALNE OBEJMUJĄ OKRES OD PAŹDZIERNIKA 2011 ROKU DO MAJA 2013 ROKU.</a:t>
            </a:r>
          </a:p>
          <a:p>
            <a:endParaRPr lang="pl-PL" dirty="0">
              <a:latin typeface="Garamond" pitchFamily="18" charset="0"/>
            </a:endParaRPr>
          </a:p>
          <a:p>
            <a:r>
              <a:rPr lang="pl-PL" dirty="0">
                <a:latin typeface="Garamond" pitchFamily="18" charset="0"/>
              </a:rPr>
              <a:t>SĄD OGŁOSIŁ UPADŁOŚĆ PODMIOTU, A WIERZYTELNOŚCI ZOSTAŁY ZGŁOSZONE SYNDYKOWI MASY UPADŁOŚCIOWEJ.</a:t>
            </a:r>
          </a:p>
        </p:txBody>
      </p:sp>
    </p:spTree>
    <p:extLst>
      <p:ext uri="{BB962C8B-B14F-4D97-AF65-F5344CB8AC3E}">
        <p14:creationId xmlns:p14="http://schemas.microsoft.com/office/powerpoint/2010/main" val="1817287378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95736" y="510524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Garamond" pitchFamily="18" charset="0"/>
              </a:rPr>
              <a:t>DOCHODY BIEŻĄCE W UKŁADZIE RODZAJOWYM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5" y="430385"/>
            <a:ext cx="15367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582859"/>
              </p:ext>
            </p:extLst>
          </p:nvPr>
        </p:nvGraphicFramePr>
        <p:xfrm>
          <a:off x="395535" y="1318705"/>
          <a:ext cx="8352931" cy="4814009"/>
        </p:xfrm>
        <a:graphic>
          <a:graphicData uri="http://schemas.openxmlformats.org/drawingml/2006/table">
            <a:tbl>
              <a:tblPr/>
              <a:tblGrid>
                <a:gridCol w="34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9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5455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Lp.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Wyszczególnienie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Plan po zmianach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Wykonanie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wykonania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% Struktura wykonania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5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Subwencja oświatowa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19 354 159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19 354 159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37,84%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Subwencja wyrównawcza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3 408 283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3 408 283</a:t>
                      </a: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6,66%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Subwencja równoważąca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1 483 501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1 483 501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2,90%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Udział w PIT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9 748 442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9 969 703</a:t>
                      </a: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102,27%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19,49%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Udział w CIT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100 000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119 515</a:t>
                      </a: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119,51%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0,23%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87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Dotacje z budżetu państwa na bieżące zadania własne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315 099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314 099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99,68%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0,61%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87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Dotacje z budżetu państwa na zadania rządowe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7 483 565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7 470 752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99,83%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14,61%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4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</a:b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Środki z UE i wkład krajowy na realizację tzw.  "miękkich projektów"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821 703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802 718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97,69%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1,57%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9.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Pozostałe dochody własne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8 348 075</a:t>
                      </a: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8 227 502 </a:t>
                      </a: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98,56%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16,09%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27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RAZEM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51 062 827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51 150 232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100,17%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2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lnSpc>
                          <a:spcPct val="92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lnSpc>
                          <a:spcPct val="92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lnSpc>
                          <a:spcPct val="92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lnSpc>
                          <a:spcPct val="92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2860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7432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2004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657600" indent="-228600" algn="l" defTabSz="914400" rtl="0" eaLnBrk="0" fontAlgn="base" latinLnBrk="0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800" kern="1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100,00%</a:t>
                      </a:r>
                      <a:endParaRPr kumimoji="0" lang="pl-PL" alt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12" marR="377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439052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Garamond" pitchFamily="18" charset="0"/>
              </a:rPr>
              <a:t>STRUKTURA DOCHODÓW BIEŻĄCYCH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0A8DFA6D-71B7-4F84-8789-B722070474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829254"/>
              </p:ext>
            </p:extLst>
          </p:nvPr>
        </p:nvGraphicFramePr>
        <p:xfrm>
          <a:off x="251520" y="692696"/>
          <a:ext cx="871296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0093964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2844</Words>
  <Application>Microsoft Office PowerPoint</Application>
  <PresentationFormat>Pokaz na ekranie (4:3)</PresentationFormat>
  <Paragraphs>1005</Paragraphs>
  <Slides>59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6" baseType="lpstr">
      <vt:lpstr>Microsoft YaHei</vt:lpstr>
      <vt:lpstr>Arial</vt:lpstr>
      <vt:lpstr>Calibri</vt:lpstr>
      <vt:lpstr>Garamond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Przebudowa chodnika w ul. Staromiejskiej w Dęblinie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Przebudowa drogi powiatowej Nr 1421L w m. Kawęczyn</vt:lpstr>
      <vt:lpstr>Prezentacja programu PowerPoint</vt:lpstr>
      <vt:lpstr>Zakup fabrycznie nowego ciągnika z osprzętem dla potrzeb Zarządu Dróg Powiatowych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V POWIATOWE ZAWODY PŁYWACKIE</vt:lpstr>
      <vt:lpstr>Prezentacja programu PowerPoint</vt:lpstr>
      <vt:lpstr>Prezentacja programu PowerPoint</vt:lpstr>
      <vt:lpstr>Prezentacja programu PowerPoint</vt:lpstr>
      <vt:lpstr>IV URODZINY PŁYWALNI POWIATOWEJ W RYKACH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WSL RYKI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JT</dc:creator>
  <cp:lastModifiedBy>Starstwo3</cp:lastModifiedBy>
  <cp:revision>205</cp:revision>
  <dcterms:created xsi:type="dcterms:W3CDTF">2015-06-05T06:15:30Z</dcterms:created>
  <dcterms:modified xsi:type="dcterms:W3CDTF">2018-05-04T11:47:35Z</dcterms:modified>
</cp:coreProperties>
</file>