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68" r:id="rId15"/>
    <p:sldId id="281" r:id="rId16"/>
    <p:sldId id="282" r:id="rId17"/>
    <p:sldId id="269" r:id="rId18"/>
    <p:sldId id="283" r:id="rId19"/>
    <p:sldId id="286" r:id="rId20"/>
    <p:sldId id="287" r:id="rId21"/>
    <p:sldId id="285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7C8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http://www.prosument-oze.eu/media/userfiles/twojeoze.pl/foto/new-york-78835_6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1577" cy="55507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323185" y="3484163"/>
            <a:ext cx="9387485" cy="184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pl-PL" sz="44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/>
              </a:rPr>
              <a:t>Plan  gospodarki  niskoemisyjnej  </a:t>
            </a:r>
            <a:endParaRPr lang="pl-PL" sz="4400" cap="all" dirty="0" smtClean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/>
            </a:endParaRPr>
          </a:p>
          <a:p>
            <a:pPr lvl="0" defTabSz="91440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pl-PL" sz="4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/>
              </a:rPr>
              <a:t>                w </a:t>
            </a:r>
            <a:r>
              <a:rPr lang="pl-PL" sz="44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/>
              </a:rPr>
              <a:t>gminie </a:t>
            </a:r>
            <a:r>
              <a:rPr lang="pl-PL" sz="4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/>
              </a:rPr>
              <a:t>potok górny</a:t>
            </a:r>
            <a:endParaRPr lang="pl-PL" sz="4400" cap="all" dirty="0">
              <a:solidFill>
                <a:schemeClr val="tx1">
                  <a:lumMod val="95000"/>
                  <a:lumOff val="5000"/>
                </a:schemeClr>
              </a:solidFill>
              <a:latin typeface="Impact" panose="020B0806030902050204"/>
            </a:endParaRPr>
          </a:p>
        </p:txBody>
      </p:sp>
      <p:pic>
        <p:nvPicPr>
          <p:cNvPr id="7" name="Picture 2" descr="http://inzynieria.com/uploads/images/orginal/qenkxlfzkmyarfqoomkpezbliwyxwrmwbpcvhswlttszeovzjqrteurqnoo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401577" cy="5550794"/>
          </a:xfrm>
          <a:prstGeom prst="rect">
            <a:avLst/>
          </a:prstGeom>
          <a:noFill/>
          <a:extLst/>
        </p:spPr>
      </p:pic>
      <p:sp>
        <p:nvSpPr>
          <p:cNvPr id="9" name="Prostokąt 8"/>
          <p:cNvSpPr/>
          <p:nvPr/>
        </p:nvSpPr>
        <p:spPr>
          <a:xfrm>
            <a:off x="323184" y="5263436"/>
            <a:ext cx="10057188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solidFill>
                  <a:srgbClr val="00CC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GOSPODARKI NISKOEMISYJNEJ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solidFill>
                  <a:srgbClr val="00CC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 GMINY </a:t>
            </a:r>
            <a:r>
              <a:rPr lang="pl-PL" sz="3600" b="1" dirty="0" smtClean="0">
                <a:solidFill>
                  <a:srgbClr val="00CC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SPICZYN</a:t>
            </a:r>
            <a:endParaRPr lang="pl-PL" sz="3600" b="1" dirty="0">
              <a:solidFill>
                <a:srgbClr val="00CC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2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3030" y="326265"/>
            <a:ext cx="10779617" cy="716924"/>
          </a:xfrm>
        </p:spPr>
        <p:txBody>
          <a:bodyPr>
            <a:normAutofit/>
          </a:bodyPr>
          <a:lstStyle/>
          <a:p>
            <a:r>
              <a:rPr lang="pl-PL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Mikroinstalacje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OZE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az 2" descr="http://www.prosument-oze.eu/media/userfiles/twojeoze.pl/foto/Fotolia_53351895_X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68" y="1503653"/>
            <a:ext cx="5725732" cy="36994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ostokąt 3"/>
          <p:cNvSpPr/>
          <p:nvPr/>
        </p:nvSpPr>
        <p:spPr>
          <a:xfrm>
            <a:off x="510862" y="1503654"/>
            <a:ext cx="6096000" cy="42370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0040" lvl="0" indent="-320040" defTabSz="91440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pl-PL" sz="2600" b="1" dirty="0">
                <a:solidFill>
                  <a:prstClr val="black"/>
                </a:solidFill>
                <a:latin typeface="Bookman Old Style" pitchFamily="18" charset="0"/>
              </a:rPr>
              <a:t>1. Kolektory słoneczne</a:t>
            </a:r>
          </a:p>
          <a:p>
            <a:pPr marL="320040" lvl="0" indent="-320040" defTabSz="91440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pl-PL" sz="2600" b="1" dirty="0">
                <a:solidFill>
                  <a:prstClr val="black"/>
                </a:solidFill>
                <a:latin typeface="Bookman Old Style" pitchFamily="18" charset="0"/>
              </a:rPr>
              <a:t>2. Kotły na biomasę</a:t>
            </a:r>
          </a:p>
          <a:p>
            <a:pPr marL="320040" lvl="0" indent="-320040" defTabSz="91440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pl-PL" sz="2600" b="1" dirty="0">
                <a:solidFill>
                  <a:prstClr val="black"/>
                </a:solidFill>
                <a:latin typeface="Bookman Old Style" pitchFamily="18" charset="0"/>
              </a:rPr>
              <a:t>3. Małe elektrownie wiatrowe (</a:t>
            </a:r>
            <a:r>
              <a:rPr lang="pl-PL" sz="2600" b="1" dirty="0" err="1">
                <a:solidFill>
                  <a:prstClr val="black"/>
                </a:solidFill>
                <a:latin typeface="Bookman Old Style" pitchFamily="18" charset="0"/>
              </a:rPr>
              <a:t>mikrowiatraki</a:t>
            </a:r>
            <a:r>
              <a:rPr lang="pl-PL" sz="2600" b="1" dirty="0">
                <a:solidFill>
                  <a:prstClr val="black"/>
                </a:solidFill>
                <a:latin typeface="Bookman Old Style" pitchFamily="18" charset="0"/>
              </a:rPr>
              <a:t>)</a:t>
            </a:r>
          </a:p>
          <a:p>
            <a:pPr marL="320040" lvl="0" indent="-320040" defTabSz="91440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pl-PL" sz="2600" b="1" dirty="0">
                <a:solidFill>
                  <a:prstClr val="black"/>
                </a:solidFill>
                <a:latin typeface="Bookman Old Style" pitchFamily="18" charset="0"/>
              </a:rPr>
              <a:t>4. Baterie fotowoltaiczne</a:t>
            </a:r>
          </a:p>
          <a:p>
            <a:pPr marL="320040" lvl="0" indent="-320040" defTabSz="91440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pl-PL" sz="2600" b="1" dirty="0">
                <a:solidFill>
                  <a:prstClr val="black"/>
                </a:solidFill>
                <a:latin typeface="Bookman Old Style" pitchFamily="18" charset="0"/>
              </a:rPr>
              <a:t>5. Małe </a:t>
            </a:r>
            <a:r>
              <a:rPr lang="pl-PL" sz="2600" b="1" dirty="0" err="1">
                <a:solidFill>
                  <a:prstClr val="black"/>
                </a:solidFill>
                <a:latin typeface="Bookman Old Style" pitchFamily="18" charset="0"/>
              </a:rPr>
              <a:t>biogazownie</a:t>
            </a:r>
            <a:endParaRPr lang="pl-PL" sz="2600" b="1" dirty="0">
              <a:solidFill>
                <a:prstClr val="black"/>
              </a:solidFill>
              <a:latin typeface="Bookman Old Style" pitchFamily="18" charset="0"/>
            </a:endParaRPr>
          </a:p>
          <a:p>
            <a:pPr marL="320040" lvl="0" indent="-320040" defTabSz="91440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pl-PL" sz="2600" b="1" dirty="0">
                <a:solidFill>
                  <a:prstClr val="black"/>
                </a:solidFill>
                <a:latin typeface="Bookman Old Style" pitchFamily="18" charset="0"/>
              </a:rPr>
              <a:t>6. Pompy ciepła</a:t>
            </a:r>
          </a:p>
          <a:p>
            <a:pPr marL="320040" lvl="0" indent="-320040" defTabSz="91440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pl-PL" sz="2600" b="1" dirty="0">
                <a:solidFill>
                  <a:prstClr val="black"/>
                </a:solidFill>
                <a:latin typeface="Bookman Old Style" pitchFamily="18" charset="0"/>
              </a:rPr>
              <a:t>7. Małe elektrownie wodne</a:t>
            </a:r>
          </a:p>
          <a:p>
            <a:pPr marL="342900" lvl="0" indent="-3429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endParaRPr lang="pl-PL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5521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Korzyści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2160589"/>
            <a:ext cx="5705341" cy="3880772"/>
          </a:xfrm>
        </p:spPr>
        <p:txBody>
          <a:bodyPr>
            <a:normAutofit/>
          </a:bodyPr>
          <a:lstStyle/>
          <a:p>
            <a:pPr marL="320040" lvl="0" indent="-320040" defTabSz="914400">
              <a:spcBef>
                <a:spcPts val="700"/>
              </a:spcBef>
              <a:buClr>
                <a:srgbClr val="DD8047"/>
              </a:buClr>
              <a:buSzPct val="60000"/>
              <a:buNone/>
            </a:pPr>
            <a:r>
              <a:rPr lang="pl-PL" sz="3600" b="1" dirty="0" smtClean="0">
                <a:solidFill>
                  <a:srgbClr val="FF0000"/>
                </a:solidFill>
                <a:latin typeface="Tw Cen MT"/>
              </a:rPr>
              <a:t>  </a:t>
            </a:r>
            <a:r>
              <a:rPr lang="pl-PL" sz="3600" b="1" dirty="0" smtClean="0">
                <a:solidFill>
                  <a:schemeClr val="accent3">
                    <a:lumMod val="50000"/>
                  </a:schemeClr>
                </a:solidFill>
                <a:latin typeface="Tw Cen MT"/>
              </a:rPr>
              <a:t>Liczba </a:t>
            </a:r>
            <a:r>
              <a:rPr lang="pl-PL" sz="3600" b="1" dirty="0" err="1" smtClean="0">
                <a:solidFill>
                  <a:schemeClr val="accent3">
                    <a:lumMod val="50000"/>
                  </a:schemeClr>
                </a:solidFill>
                <a:latin typeface="Tw Cen MT"/>
              </a:rPr>
              <a:t>prosumentów</a:t>
            </a:r>
            <a:r>
              <a:rPr lang="pl-PL" sz="3600" b="1" dirty="0" smtClean="0">
                <a:solidFill>
                  <a:schemeClr val="accent3">
                    <a:lumMod val="50000"/>
                  </a:schemeClr>
                </a:solidFill>
                <a:latin typeface="Tw Cen MT"/>
              </a:rPr>
              <a:t> wykorzystujących </a:t>
            </a:r>
            <a:r>
              <a:rPr lang="pl-PL" sz="3600" b="1" dirty="0" err="1">
                <a:solidFill>
                  <a:schemeClr val="accent3">
                    <a:lumMod val="50000"/>
                  </a:schemeClr>
                </a:solidFill>
                <a:latin typeface="Tw Cen MT"/>
              </a:rPr>
              <a:t>mikroinstalacje</a:t>
            </a:r>
            <a:r>
              <a:rPr lang="pl-PL" sz="3600" b="1" dirty="0">
                <a:solidFill>
                  <a:schemeClr val="accent3">
                    <a:lumMod val="50000"/>
                  </a:schemeClr>
                </a:solidFill>
                <a:latin typeface="Tw Cen MT"/>
              </a:rPr>
              <a:t> </a:t>
            </a:r>
            <a:r>
              <a:rPr lang="pl-PL" sz="3600" b="1" dirty="0" smtClean="0">
                <a:solidFill>
                  <a:schemeClr val="accent3">
                    <a:lumMod val="50000"/>
                  </a:schemeClr>
                </a:solidFill>
                <a:latin typeface="Tw Cen MT"/>
              </a:rPr>
              <a:t> OZE </a:t>
            </a:r>
            <a:r>
              <a:rPr lang="pl-PL" sz="3600" b="1" dirty="0">
                <a:solidFill>
                  <a:schemeClr val="accent3">
                    <a:lumMod val="50000"/>
                  </a:schemeClr>
                </a:solidFill>
                <a:latin typeface="Tw Cen MT"/>
              </a:rPr>
              <a:t>wrośnie ponad </a:t>
            </a:r>
            <a:r>
              <a:rPr lang="pl-PL" sz="3600" b="1" dirty="0" smtClean="0">
                <a:solidFill>
                  <a:schemeClr val="accent3">
                    <a:lumMod val="50000"/>
                  </a:schemeClr>
                </a:solidFill>
                <a:latin typeface="Tw Cen MT"/>
              </a:rPr>
              <a:t>10 -</a:t>
            </a:r>
            <a:r>
              <a:rPr lang="pl-PL" sz="3600" b="1" dirty="0">
                <a:solidFill>
                  <a:schemeClr val="accent3">
                    <a:lumMod val="50000"/>
                  </a:schemeClr>
                </a:solidFill>
                <a:latin typeface="Tw Cen MT"/>
              </a:rPr>
              <a:t>krotnie z obecnych 223 tys. </a:t>
            </a:r>
            <a:r>
              <a:rPr lang="pl-PL" sz="3600" b="1" dirty="0" smtClean="0">
                <a:solidFill>
                  <a:schemeClr val="accent3">
                    <a:lumMod val="50000"/>
                  </a:schemeClr>
                </a:solidFill>
                <a:latin typeface="Tw Cen MT"/>
              </a:rPr>
              <a:t> do </a:t>
            </a:r>
            <a:r>
              <a:rPr lang="pl-PL" sz="3600" b="1" dirty="0">
                <a:solidFill>
                  <a:schemeClr val="accent3">
                    <a:lumMod val="50000"/>
                  </a:schemeClr>
                </a:solidFill>
                <a:latin typeface="Tw Cen MT"/>
              </a:rPr>
              <a:t>2 523 tys. w 2020 roku.</a:t>
            </a:r>
          </a:p>
          <a:p>
            <a:endParaRPr lang="pl-PL" dirty="0"/>
          </a:p>
        </p:txBody>
      </p:sp>
      <p:pic>
        <p:nvPicPr>
          <p:cNvPr id="5" name="Symbol zastępczy zawartości 4" descr="http://www.wmae.pl/news/big/1399357571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2" y="2160589"/>
            <a:ext cx="6267718" cy="3544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25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/>
          <a:lstStyle/>
          <a:p>
            <a:r>
              <a:rPr lang="pl-PL" sz="3200" b="1" kern="1800" dirty="0">
                <a:solidFill>
                  <a:srgbClr val="00B05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Wydajność instalacji fotowoltaicznej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17967" y="2404056"/>
            <a:ext cx="9115429" cy="282476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2400" b="1" dirty="0" smtClean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W polskich warunkach klimatycznych optymalnie zlokalizowana usytuowana i wykonana instalacja fotowoltaiczna jest w stanie wyprodukować rocznie nieco ponad 1 000 kWh z zainstalowanego kW mocy. Zazwyczaj ten wskaźnik dla poprawnych instalacji oscyluje wokół 950 – 1100 </a:t>
            </a:r>
            <a:r>
              <a:rPr lang="pl-PL" sz="2400" b="1" dirty="0" err="1" smtClean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Wh</a:t>
            </a:r>
            <a:r>
              <a:rPr lang="pl-PL" sz="2400" b="1" dirty="0" smtClean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/kW w zależności od technologii. </a:t>
            </a:r>
            <a:endParaRPr lang="pl-PL" sz="2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76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Osobisty\Documents\FOTOWOLTAIKA\ANALIZY FINANSOWE PV\Solardipol - fotowoltaika_files\diagram_polis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296093" y="5752129"/>
            <a:ext cx="4623637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Schemat działania PV</a:t>
            </a:r>
            <a:endParaRPr lang="pl-PL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5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9093" y="248992"/>
            <a:ext cx="8990667" cy="768439"/>
          </a:xfrm>
        </p:spPr>
        <p:txBody>
          <a:bodyPr/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/>
              </a:rPr>
              <a:t>Szacunkowe zestawienie cen zestawów PV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656350"/>
              </p:ext>
            </p:extLst>
          </p:nvPr>
        </p:nvGraphicFramePr>
        <p:xfrm>
          <a:off x="858640" y="1453762"/>
          <a:ext cx="8441120" cy="4629001"/>
        </p:xfrm>
        <a:graphic>
          <a:graphicData uri="http://schemas.openxmlformats.org/drawingml/2006/table">
            <a:tbl>
              <a:tblPr firstRow="1" bandRow="1"/>
              <a:tblGrid>
                <a:gridCol w="1669960"/>
                <a:gridCol w="1669960"/>
                <a:gridCol w="1669960"/>
                <a:gridCol w="1669960"/>
                <a:gridCol w="1761280"/>
              </a:tblGrid>
              <a:tr h="3492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    Moc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endParaRPr kumimoji="0" lang="pl-PL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Ilość </a:t>
                      </a:r>
                      <a:r>
                        <a:rPr lang="pl-PL" sz="1800" dirty="0" smtClean="0">
                          <a:solidFill>
                            <a:schemeClr val="bg1"/>
                          </a:solidFill>
                        </a:rPr>
                        <a:t>paneli</a:t>
                      </a:r>
                      <a:endParaRPr lang="pl-PL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Pow. dachu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l-PL" dirty="0" smtClean="0">
                          <a:solidFill>
                            <a:schemeClr val="bg1"/>
                          </a:solidFill>
                        </a:rPr>
                        <a:t>Iloś</a:t>
                      </a:r>
                      <a:r>
                        <a:rPr lang="pl-PL" b="1" dirty="0" smtClean="0">
                          <a:solidFill>
                            <a:schemeClr val="bg1"/>
                          </a:solidFill>
                          <a:latin typeface="Corbel,Bold"/>
                        </a:rPr>
                        <a:t>ć</a:t>
                      </a:r>
                      <a:r>
                        <a:rPr lang="pl-PL" dirty="0" smtClean="0">
                          <a:solidFill>
                            <a:schemeClr val="bg1"/>
                          </a:solidFill>
                        </a:rPr>
                        <a:t> energii</a:t>
                      </a:r>
                    </a:p>
                    <a:p>
                      <a:r>
                        <a:rPr lang="pl-PL" dirty="0" smtClean="0">
                          <a:solidFill>
                            <a:schemeClr val="bg1"/>
                          </a:solidFill>
                        </a:rPr>
                        <a:t>    [kWh]</a:t>
                      </a:r>
                      <a:endParaRPr lang="pl-P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l-PL" dirty="0" err="1" smtClean="0"/>
                        <a:t>Orjęntacyjna</a:t>
                      </a:r>
                      <a:r>
                        <a:rPr lang="pl-PL" dirty="0" smtClean="0"/>
                        <a:t> cena zestawu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4429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l-PL" b="1" dirty="0" smtClean="0"/>
                        <a:t>2,0</a:t>
                      </a:r>
                      <a:r>
                        <a:rPr lang="pl-PL" b="1" baseline="0" dirty="0" smtClean="0"/>
                        <a:t> kW</a:t>
                      </a:r>
                      <a:endParaRPr lang="pl-PL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l-PL" b="1" dirty="0" smtClean="0"/>
                        <a:t>8 szt.</a:t>
                      </a:r>
                      <a:endParaRPr lang="pl-PL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b="1" dirty="0" smtClean="0">
                          <a:latin typeface="+mn-lt"/>
                        </a:rPr>
                        <a:t>19 </a:t>
                      </a:r>
                      <a:r>
                        <a:rPr lang="pl-PL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pl-PL" sz="1800" b="1" baseline="30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l-PL" b="1" dirty="0" smtClean="0"/>
                        <a:t>1 888 kWh</a:t>
                      </a:r>
                      <a:endParaRPr lang="pl-PL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l-PL" b="1" dirty="0" smtClean="0"/>
                        <a:t>14 200 zł</a:t>
                      </a:r>
                      <a:endParaRPr lang="pl-PL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29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3,0 kW</a:t>
                      </a: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12 szt.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24 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pl-PL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l-PL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2 733 kWh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l-PL" b="1" dirty="0" smtClean="0"/>
                        <a:t>18 100 zł</a:t>
                      </a:r>
                      <a:endParaRPr lang="pl-PL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29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4,0 kW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14 szt.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31 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pl-PL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l-PL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4 150 kWh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24 800 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zł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52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5,0 kW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 szt.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39 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pl-PL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l-PL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5 600 kWh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29 000 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zł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29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6,5 kW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l-PL" b="1" dirty="0" smtClean="0"/>
                        <a:t>26 szt.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50 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pl-PL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l-PL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6 850 kWh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39 500 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zł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29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8,5 kW</a:t>
                      </a: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33 szt.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62 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pl-PL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l-PL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8 590 kWh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49 500 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zł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29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10 kW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42 szt.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78 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pl-PL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l-PL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10 660 kWh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60 000 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zł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29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21,0 kW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84 szt.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154 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pl-PL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l-PL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20 320 kWh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116 500 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zł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29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40,0 kW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160 szt.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301 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pl-PL" sz="18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pl-PL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40 800 kWh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225 500 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zł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54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" y="356952"/>
            <a:ext cx="9453091" cy="6192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Szacunkowa ilość zużycia  prądu rocznie 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" y="1842262"/>
            <a:ext cx="9659154" cy="3812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przeliczeniu rocznym zużycie prądu dla poszczególnych grup odbiorców wygląda następująco: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gospodarstwo jednoosobowe około                -   1 900 kWh,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gospodarstwo dwuosobowe około                  -   3 100 kWh,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gospodarstwo trzyosobowe około                   -   3 500 kWh,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gospodarstwo czteroosobowe około               -   4 500 kWh,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gospodarstwo pięcioosobowe około                -   5 700 kWh.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23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1621" y="557304"/>
            <a:ext cx="9962214" cy="467629"/>
          </a:xfrm>
          <a:prstGeom prst="rect">
            <a:avLst/>
          </a:prstGeom>
          <a:solidFill>
            <a:srgbClr val="FF7C80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CENY PRĄDU W POLSCE (średnia cena 1 kWh w latach 2001-2014)</a:t>
            </a:r>
            <a:endParaRPr lang="pl-PL" sz="2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532070"/>
              </p:ext>
            </p:extLst>
          </p:nvPr>
        </p:nvGraphicFramePr>
        <p:xfrm>
          <a:off x="734098" y="2247856"/>
          <a:ext cx="8281115" cy="2609088"/>
        </p:xfrm>
        <a:graphic>
          <a:graphicData uri="http://schemas.openxmlformats.org/drawingml/2006/table">
            <a:tbl>
              <a:tblPr firstRow="1" firstCol="1" bandRow="1"/>
              <a:tblGrid>
                <a:gridCol w="1174403"/>
                <a:gridCol w="1183679"/>
                <a:gridCol w="1314478"/>
                <a:gridCol w="1183679"/>
                <a:gridCol w="1057518"/>
                <a:gridCol w="1183679"/>
                <a:gridCol w="1183679"/>
              </a:tblGrid>
              <a:tr h="241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06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  <a:r>
                        <a:rPr lang="pl-PL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zł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0,38</a:t>
                      </a: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0,42</a:t>
                      </a: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</a:t>
                      </a: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5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6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0,57</a:t>
                      </a: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r>
                        <a:rPr lang="pl-P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zł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042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941" y="107324"/>
            <a:ext cx="9182636" cy="107753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38562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Założenia do biznes planu</a:t>
            </a:r>
            <a:endParaRPr lang="pl-PL" dirty="0"/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347731" y="1184856"/>
            <a:ext cx="11526590" cy="5467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algn="just" defTabSz="457200" rtl="0" eaLnBrk="1" fontAlgn="base" latinLnBrk="0" hangingPunct="1">
              <a:spcBef>
                <a:spcPts val="0"/>
              </a:spcBef>
              <a:buClr>
                <a:srgbClr val="3535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algn="just" defTabSz="457200" rtl="0" eaLnBrk="1" fontAlgn="base" latinLnBrk="0" hangingPunct="1">
              <a:spcBef>
                <a:spcPts val="0"/>
              </a:spcBef>
              <a:buClr>
                <a:srgbClr val="3535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Wielkość instalacji PV  - 4 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kWp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algn="just" defTabSz="457200" rtl="0" eaLnBrk="1" fontAlgn="base" latinLnBrk="0" hangingPunct="1">
              <a:spcBef>
                <a:spcPts val="0"/>
              </a:spcBef>
              <a:buClr>
                <a:srgbClr val="3535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Koszt 29 000 zł   ( koszt można zoptymalizować )</a:t>
            </a:r>
            <a:endParaRPr lang="pl-PL" sz="2400" b="1" dirty="0">
              <a:solidFill>
                <a:schemeClr val="tx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 fontAlgn="base">
              <a:spcBef>
                <a:spcPts val="0"/>
              </a:spcBef>
              <a:buClr>
                <a:srgbClr val="353535"/>
              </a:buClr>
              <a:buFont typeface="Wingdings" panose="05000000000000000000" pitchFamily="2" charset="2"/>
              <a:buChar char="ü"/>
              <a:defRPr/>
            </a:pP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ilość paneli  - 20 szt.</a:t>
            </a:r>
          </a:p>
          <a:p>
            <a:pPr lvl="1" algn="just" fontAlgn="base">
              <a:spcBef>
                <a:spcPts val="0"/>
              </a:spcBef>
              <a:buClr>
                <a:srgbClr val="353535"/>
              </a:buClr>
              <a:buFont typeface="Wingdings" panose="05000000000000000000" pitchFamily="2" charset="2"/>
              <a:buChar char="ü"/>
              <a:defRPr/>
            </a:pPr>
            <a:r>
              <a:rPr lang="pl-PL" sz="2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dachu ok. 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</a:rPr>
              <a:t>39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pl-PL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l-PL" sz="2400" b="1" dirty="0">
              <a:solidFill>
                <a:schemeClr val="tx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342900" algn="just" defTabSz="457200" rtl="0" eaLnBrk="1" fontAlgn="base" latinLnBrk="0" hangingPunct="1">
              <a:spcBef>
                <a:spcPts val="0"/>
              </a:spcBef>
              <a:buClr>
                <a:srgbClr val="353535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Roczny</a:t>
            </a:r>
            <a:r>
              <a:rPr kumimoji="0" lang="pl-PL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uzysk energii – 4 000 kWh</a:t>
            </a:r>
          </a:p>
          <a:p>
            <a:pPr marL="0" marR="0" lvl="0" indent="-342900" algn="just" defTabSz="457200" rtl="0" eaLnBrk="1" fontAlgn="base" latinLnBrk="0" hangingPunct="1">
              <a:spcBef>
                <a:spcPts val="0"/>
              </a:spcBef>
              <a:buClr>
                <a:srgbClr val="353535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pl-PL" sz="2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Roczny spadek wydajności – 0,6%</a:t>
            </a:r>
          </a:p>
          <a:p>
            <a:pPr marL="0" marR="0" lvl="0" indent="-342900" algn="just" defTabSz="457200" rtl="0" eaLnBrk="1" fontAlgn="base" latinLnBrk="0" hangingPunct="1">
              <a:spcBef>
                <a:spcPts val="0"/>
              </a:spcBef>
              <a:buClr>
                <a:srgbClr val="353535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pl-PL" sz="2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Cena zakupu energii – 0,56 zł/kWh</a:t>
            </a:r>
          </a:p>
          <a:p>
            <a:pPr marL="0" marR="0" lvl="0" indent="-342900" algn="just" defTabSz="457200" rtl="0" eaLnBrk="1" fontAlgn="base" latinLnBrk="0" hangingPunct="1">
              <a:spcBef>
                <a:spcPts val="0"/>
              </a:spcBef>
              <a:buClr>
                <a:srgbClr val="353535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pl-PL" sz="2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Cena odsprzedaży energii – 0,65 zł/kWh</a:t>
            </a:r>
          </a:p>
          <a:p>
            <a:pPr marL="0" marR="0" lvl="0" indent="-342900" algn="just" defTabSz="457200" rtl="0" eaLnBrk="1" fontAlgn="base" latinLnBrk="0" hangingPunct="1">
              <a:spcBef>
                <a:spcPts val="0"/>
              </a:spcBef>
              <a:buClr>
                <a:srgbClr val="353535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pl-PL" sz="2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Koszt obsługi instalacji – 200 zł/rok</a:t>
            </a:r>
          </a:p>
          <a:p>
            <a:pPr marL="0" marR="0" lvl="0" indent="-342900" algn="just" defTabSz="457200" rtl="0" eaLnBrk="1" fontAlgn="base" latinLnBrk="0" hangingPunct="1">
              <a:spcBef>
                <a:spcPts val="0"/>
              </a:spcBef>
              <a:buClr>
                <a:srgbClr val="353535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pl-PL" sz="2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Finansowanie: NFOŚ „</a:t>
            </a:r>
            <a:r>
              <a:rPr lang="pl-PL" sz="2400" b="1" dirty="0" err="1" smtClean="0">
                <a:solidFill>
                  <a:schemeClr val="tx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Prosument</a:t>
            </a:r>
            <a:r>
              <a:rPr lang="pl-PL" sz="24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 algn="just" fontAlgn="base">
              <a:spcBef>
                <a:spcPts val="0"/>
              </a:spcBef>
              <a:buClr>
                <a:srgbClr val="353535"/>
              </a:buClr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  <a:defRPr/>
            </a:pPr>
            <a:r>
              <a:rPr lang="pl-PL" sz="2200" b="1" dirty="0">
                <a:solidFill>
                  <a:schemeClr val="tx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2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otacja – 40 %</a:t>
            </a:r>
          </a:p>
          <a:p>
            <a:pPr lvl="1" algn="just" fontAlgn="base">
              <a:spcBef>
                <a:spcPts val="0"/>
              </a:spcBef>
              <a:buClr>
                <a:srgbClr val="353535"/>
              </a:buClr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  <a:defRPr/>
            </a:pPr>
            <a:r>
              <a:rPr lang="pl-PL" sz="2200" b="1" dirty="0">
                <a:solidFill>
                  <a:schemeClr val="tx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2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redyt – oprocentowanie 1% na 15 lat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pl-PL" sz="1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47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6443" y="489310"/>
            <a:ext cx="9178165" cy="5959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Bilans przychodów</a:t>
            </a:r>
            <a:endParaRPr lang="pl-PL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389078"/>
              </p:ext>
            </p:extLst>
          </p:nvPr>
        </p:nvGraphicFramePr>
        <p:xfrm>
          <a:off x="326444" y="1983346"/>
          <a:ext cx="9358469" cy="4121234"/>
        </p:xfrm>
        <a:graphic>
          <a:graphicData uri="http://schemas.openxmlformats.org/drawingml/2006/table">
            <a:tbl>
              <a:tblPr firstRow="1" firstCol="1" bandRow="1"/>
              <a:tblGrid>
                <a:gridCol w="1336187"/>
                <a:gridCol w="1336187"/>
                <a:gridCol w="1337219"/>
                <a:gridCol w="1337219"/>
                <a:gridCol w="1337219"/>
                <a:gridCol w="1337219"/>
                <a:gridCol w="1337219"/>
              </a:tblGrid>
              <a:tr h="31701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Koszty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Przychody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Koszty </a:t>
                      </a: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Zysk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701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obsługa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odsetki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kapitał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17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rok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974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1 626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7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 rok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2584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1568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1 016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7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 rok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2569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1556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1  013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7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 rok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2553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1544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1 009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7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rok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2538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1532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1 006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7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 rok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2523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1 003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7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VII rok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2508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1508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7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VIII rok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2493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1496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997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7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 rok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2478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1484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994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7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rok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2463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1472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991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7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 rok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2448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1460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988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326443" y="1373311"/>
            <a:ext cx="2641364" cy="34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Karencja spłaty – 6 miesięcy. 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08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80509" y="298891"/>
            <a:ext cx="742408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Bilans </a:t>
            </a:r>
            <a:r>
              <a:rPr lang="pl-PL" sz="3200" b="1" dirty="0" smtClean="0">
                <a:solidFill>
                  <a:srgbClr val="3856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przychodów ( ciąg dalszy)</a:t>
            </a:r>
            <a:endParaRPr lang="pl-PL" sz="3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717426"/>
              </p:ext>
            </p:extLst>
          </p:nvPr>
        </p:nvGraphicFramePr>
        <p:xfrm>
          <a:off x="380510" y="1326517"/>
          <a:ext cx="9780920" cy="4991290"/>
        </p:xfrm>
        <a:graphic>
          <a:graphicData uri="http://schemas.openxmlformats.org/drawingml/2006/table">
            <a:tbl>
              <a:tblPr firstRow="1" firstCol="1" bandRow="1"/>
              <a:tblGrid>
                <a:gridCol w="1396505"/>
                <a:gridCol w="1396505"/>
                <a:gridCol w="1397582"/>
                <a:gridCol w="1397582"/>
                <a:gridCol w="1397582"/>
                <a:gridCol w="1397582"/>
                <a:gridCol w="1397582"/>
              </a:tblGrid>
              <a:tr h="27071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Koszty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Przychody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Koszty </a:t>
                      </a: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Zysk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071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obsługa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odsetki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kapitał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25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XII rok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2 433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1 448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985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XIII rok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2 419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1 436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983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XIV rok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2 404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1 424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 rok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2 390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1 412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978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5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 rok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2375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2 175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XVII rok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2361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2 161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XVIII rok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2347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2 147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XIX rok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2333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2 133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 rok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2319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2 119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XXI rok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2305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2 105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XXII </a:t>
                      </a:r>
                      <a:r>
                        <a:rPr lang="pl-PL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rok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2291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2 091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XXIII rok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2277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2 077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XXIV rok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2274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2 074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XXV rok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2 050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21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788" y="248992"/>
            <a:ext cx="8596668" cy="742682"/>
          </a:xfrm>
        </p:spPr>
        <p:txBody>
          <a:bodyPr>
            <a:noAutofit/>
          </a:bodyPr>
          <a:lstStyle/>
          <a:p>
            <a:r>
              <a:rPr lang="pl-PL" sz="40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 wykonania PGN</a:t>
            </a:r>
            <a:r>
              <a:rPr lang="pl-P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4000" dirty="0"/>
          </a:p>
        </p:txBody>
      </p:sp>
      <p:sp>
        <p:nvSpPr>
          <p:cNvPr id="3" name="Prostokąt 2"/>
          <p:cNvSpPr/>
          <p:nvPr/>
        </p:nvSpPr>
        <p:spPr>
          <a:xfrm>
            <a:off x="0" y="1934268"/>
            <a:ext cx="6864439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000"/>
              </a:spcBef>
              <a:buClr>
                <a:srgbClr val="A53010"/>
              </a:buClr>
            </a:pPr>
            <a:r>
              <a:rPr lang="pl-PL" sz="2200" dirty="0">
                <a:solidFill>
                  <a:prstClr val="black"/>
                </a:solidFill>
                <a:latin typeface="Bookman Old Style" panose="02050604050505020204" pitchFamily="18" charset="0"/>
                <a:ea typeface="Calibri,Bold"/>
                <a:cs typeface="Calibri" panose="020F0502020204030204" pitchFamily="34" charset="0"/>
              </a:rPr>
              <a:t>Plan gospodarki niskoemisyjnej to dokument o znaczeniu strategicznym. Wskazuje się w nim działania prowadzące do transformacji wszystkich miejskich sektorów gospodarki, której efektami będą:</a:t>
            </a:r>
          </a:p>
          <a:p>
            <a:pPr marL="342900" lvl="0" indent="-342900" algn="just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  <a:latin typeface="Bookman Old Style" panose="02050604050505020204" pitchFamily="18" charset="0"/>
                <a:ea typeface="Calibri,Bold"/>
                <a:cs typeface="Calibri" panose="020F0502020204030204" pitchFamily="34" charset="0"/>
              </a:rPr>
              <a:t>redukcja emisji gazów cieplarnianych,</a:t>
            </a:r>
          </a:p>
          <a:p>
            <a:pPr marL="342900" lvl="0" indent="-342900" algn="just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  <a:latin typeface="Bookman Old Style" panose="02050604050505020204" pitchFamily="18" charset="0"/>
                <a:ea typeface="Calibri,Bold"/>
                <a:cs typeface="Calibri" panose="020F0502020204030204" pitchFamily="34" charset="0"/>
              </a:rPr>
              <a:t>zwiększenie udziału energii pochodzącej ze źródeł odnawialnych </a:t>
            </a:r>
          </a:p>
          <a:p>
            <a:pPr marL="342900" lvl="0" indent="-342900" algn="just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  <a:latin typeface="Bookman Old Style" panose="02050604050505020204" pitchFamily="18" charset="0"/>
                <a:ea typeface="Calibri,Bold"/>
                <a:cs typeface="Calibri" panose="020F0502020204030204" pitchFamily="34" charset="0"/>
              </a:rPr>
              <a:t>redukcja zużycia energii finalnej poprzez podniesienie efektywności energetycznej. </a:t>
            </a:r>
            <a:endParaRPr lang="pl-PL" sz="22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4" name="Symbol zastępczy zawartości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662" y="1934268"/>
            <a:ext cx="2900362" cy="394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46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6062" y="609600"/>
            <a:ext cx="9067940" cy="67828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Emisja</a:t>
            </a:r>
            <a:br>
              <a:rPr lang="pl-PL" b="1" dirty="0" smtClean="0">
                <a:solidFill>
                  <a:schemeClr val="tx1"/>
                </a:solidFill>
              </a:rPr>
            </a:b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1695284"/>
            <a:ext cx="9839459" cy="40555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Redukcja emisji CO</a:t>
            </a:r>
            <a:r>
              <a:rPr lang="pl-PL" sz="5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pl-PL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tytułu </a:t>
            </a:r>
            <a:endParaRPr lang="pl-PL" sz="5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eksploatacji elektrowni PV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mocy 4 kW </a:t>
            </a:r>
            <a:r>
              <a:rPr lang="pl-PL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wynosi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pl-PL" sz="6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4,74 </a:t>
            </a:r>
            <a:r>
              <a:rPr lang="pl-PL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tony/rok</a:t>
            </a:r>
            <a:endParaRPr lang="pl-PL" sz="6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74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3721995" cy="3400023"/>
          </a:xfrm>
          <a:prstGeom prst="rect">
            <a:avLst/>
          </a:prstGeom>
          <a:noFill/>
        </p:spPr>
      </p:pic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34873"/>
            <a:ext cx="3721993" cy="3123127"/>
          </a:xfrm>
          <a:prstGeom prst="rect">
            <a:avLst/>
          </a:prstGeom>
          <a:noFill/>
        </p:spPr>
      </p:pic>
      <p:pic>
        <p:nvPicPr>
          <p:cNvPr id="6" name="Obraz 5" descr="MIKROINSTALACJ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538" y="0"/>
            <a:ext cx="4821462" cy="3541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538" y="3734873"/>
            <a:ext cx="4821462" cy="3123127"/>
          </a:xfrm>
          <a:prstGeom prst="rect">
            <a:avLst/>
          </a:prstGeom>
          <a:noFill/>
        </p:spPr>
      </p:pic>
      <p:pic>
        <p:nvPicPr>
          <p:cNvPr id="8" name="Obraz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04" y="3734873"/>
            <a:ext cx="3400023" cy="3123127"/>
          </a:xfrm>
          <a:prstGeom prst="rect">
            <a:avLst/>
          </a:prstGeom>
          <a:noFill/>
        </p:spPr>
      </p:pic>
      <p:pic>
        <p:nvPicPr>
          <p:cNvPr id="9" name="Obraz 8" descr="Shaoxing-40kW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04" y="0"/>
            <a:ext cx="3400023" cy="3400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291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099646"/>
              </p:ext>
            </p:extLst>
          </p:nvPr>
        </p:nvGraphicFramePr>
        <p:xfrm>
          <a:off x="3630723" y="1384900"/>
          <a:ext cx="8561277" cy="5473094"/>
        </p:xfrm>
        <a:graphic>
          <a:graphicData uri="http://schemas.openxmlformats.org/drawingml/2006/table">
            <a:tbl>
              <a:tblPr firstRow="1" firstCol="1" bandRow="1"/>
              <a:tblGrid>
                <a:gridCol w="3477468"/>
                <a:gridCol w="1747559"/>
                <a:gridCol w="3336250"/>
              </a:tblGrid>
              <a:tr h="183853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</a:pPr>
                      <a:endParaRPr lang="pl-PL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7162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Moc pobierana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71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W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 W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97162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Energia zużyta w ciągu roku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71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20 075 W (20,1 kWh)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109 500 W (109,5 kWh)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97162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Koszt energii zużytej w ciągu roku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71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11,04 zł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60,23 zł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09157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zysk: 49,19 zł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7162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Przybliżony koszt zakupu za szt. [brutto]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71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36,00 zł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1,60 zł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97162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9919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92D05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ZWROT INWESTYCJI JUŻ PO 8 MIESIĄCACH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7162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7162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OCHRONA ŚRODOWISKA NATURALNEGO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93430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Ilość CO2 wyemitowanego przy produkcji energii zużywanej w ciągu roku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71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20,1 kg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109,5 kg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20791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B0502020202020204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rgbClr val="FFFFFF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redukcja CO2 = 89,4kg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10" marR="61810" marT="85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0" y="301738"/>
            <a:ext cx="121920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entury Gothic" panose="020B0502020202020204"/>
              </a:rPr>
              <a:t>Kalkulacja eksploatacji żarówek </a:t>
            </a: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" name="Symbol zastępczy zawartości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3363" y="2369713"/>
            <a:ext cx="1524835" cy="2351615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24" y="2279560"/>
            <a:ext cx="1415558" cy="2351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3829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0580" y="184597"/>
            <a:ext cx="8596668" cy="832834"/>
          </a:xfrm>
        </p:spPr>
        <p:txBody>
          <a:bodyPr/>
          <a:lstStyle/>
          <a:p>
            <a:r>
              <a:rPr lang="pl-P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Wybrane programy priorytetowe NFOŚ i GW 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nyctalus.pl/upload/newspicture/251pOZ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248" y="2099256"/>
            <a:ext cx="3424752" cy="376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70580" y="1796603"/>
            <a:ext cx="9933389" cy="5061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8712"/>
              </a:buClr>
              <a:buSz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</a:rPr>
              <a:t>Wsparcie finansowe dla projektów do 31 grudnia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" panose="02040604050505020304" pitchFamily="18" charset="0"/>
              </a:rPr>
              <a:t>Budowa domów energooszczędnych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None/>
              <a:tabLst/>
              <a:defRPr/>
            </a:pPr>
            <a:endParaRPr lang="pl-PL" dirty="0">
              <a:solidFill>
                <a:prstClr val="black">
                  <a:lumMod val="75000"/>
                  <a:lumOff val="25000"/>
                </a:prstClr>
              </a:solidFill>
              <a:latin typeface="Century" panose="020406040505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Rozproszone OZE -BOCIAN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PROSUMENT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Likwidacja niskiej emisji wspierająca wzrost efektywności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       energetycznej i rozwój rozproszonych OZE-KAWKA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Edukacja ekologiczna.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Wsparcie finansowe dla projektów do 31 grudnia 2015 </a:t>
            </a: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Energooszczędne oświetlenie uliczne - SOWA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Niskoemisyjny transport miejski - GAZELA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</a:rPr>
              <a:t>Zarządzanie energią w budynkach użyteczności publicznej -GIS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945" y="1796603"/>
            <a:ext cx="2114538" cy="74350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001" y="2523341"/>
            <a:ext cx="2020998" cy="51491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856" y="3200839"/>
            <a:ext cx="2114538" cy="67114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057" y="3975918"/>
            <a:ext cx="1859191" cy="75845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8057" y="4928734"/>
            <a:ext cx="1957589" cy="64527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4183" y="5744617"/>
            <a:ext cx="1160326" cy="4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41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1972" y="386006"/>
            <a:ext cx="11870028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/>
              </a:rPr>
              <a:t>Spółdzielnia energetyczna</a:t>
            </a:r>
            <a:endParaRPr kumimoji="0" lang="pl-PL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17448" y="1359395"/>
            <a:ext cx="111773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sz="2400" b="1" dirty="0" smtClean="0">
                <a:solidFill>
                  <a:prstClr val="black"/>
                </a:solidFill>
                <a:latin typeface="Century Gothic" panose="020B0502020202020204"/>
              </a:rPr>
              <a:t>Przedsięwzięcie - </a:t>
            </a:r>
            <a:r>
              <a:rPr lang="pl-PL" sz="2400" b="1" dirty="0" smtClean="0">
                <a:solidFill>
                  <a:srgbClr val="000000"/>
                </a:solidFill>
                <a:latin typeface="Century Gothic" panose="020B0502020202020204"/>
              </a:rPr>
              <a:t>Spółdzielnia Energetyczna </a:t>
            </a:r>
            <a:r>
              <a:rPr lang="pl-PL" sz="2400" b="1" dirty="0" smtClean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pl-PL" sz="2400" b="1" dirty="0">
                <a:solidFill>
                  <a:prstClr val="black"/>
                </a:solidFill>
                <a:latin typeface="Century Gothic" panose="020B0502020202020204"/>
              </a:rPr>
              <a:t>jest traktowane przede wszystkim jako biznesowe. </a:t>
            </a:r>
          </a:p>
          <a:p>
            <a:pPr algn="just"/>
            <a:endParaRPr lang="pl-PL" sz="2400" b="1" dirty="0">
              <a:solidFill>
                <a:prstClr val="black"/>
              </a:solidFill>
              <a:latin typeface="Century Gothic" panose="020B0502020202020204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sz="2400" b="1" dirty="0" smtClean="0">
                <a:solidFill>
                  <a:prstClr val="black"/>
                </a:solidFill>
                <a:latin typeface="Century Gothic" panose="020B0502020202020204"/>
              </a:rPr>
              <a:t>Przebudowa </a:t>
            </a:r>
            <a:r>
              <a:rPr lang="pl-PL" sz="2400" b="1" dirty="0">
                <a:solidFill>
                  <a:prstClr val="black"/>
                </a:solidFill>
                <a:latin typeface="Century Gothic" panose="020B0502020202020204"/>
              </a:rPr>
              <a:t>energetyki za pomocą koncepcji </a:t>
            </a:r>
            <a:r>
              <a:rPr lang="pl-PL" sz="2400" b="1" dirty="0" smtClean="0">
                <a:solidFill>
                  <a:prstClr val="black"/>
                </a:solidFill>
                <a:latin typeface="Century Gothic" panose="020B0502020202020204"/>
              </a:rPr>
              <a:t> Spółdzielni Energetycznej jest  </a:t>
            </a:r>
            <a:r>
              <a:rPr lang="pl-PL" sz="2400" b="1" dirty="0">
                <a:solidFill>
                  <a:prstClr val="black"/>
                </a:solidFill>
                <a:latin typeface="Century Gothic" panose="020B0502020202020204"/>
              </a:rPr>
              <a:t>możliwa dzięki systemom wspomagania, które obecnie są już dostępne w dużej mierze w obszarze energetyki OZE, a w perspektywie budżetowej </a:t>
            </a:r>
            <a:r>
              <a:rPr lang="pl-PL" sz="2400" b="1" dirty="0" smtClean="0">
                <a:solidFill>
                  <a:prstClr val="black"/>
                </a:solidFill>
                <a:latin typeface="Century Gothic" panose="020B0502020202020204"/>
              </a:rPr>
              <a:t>2014-2020 w szczególności. </a:t>
            </a:r>
          </a:p>
          <a:p>
            <a:pPr algn="just"/>
            <a:endParaRPr lang="pl-PL" sz="2400" b="1" dirty="0" smtClean="0">
              <a:solidFill>
                <a:prstClr val="black"/>
              </a:solidFill>
              <a:latin typeface="Century Gothic" panose="020B0502020202020204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sz="2400" b="1" dirty="0" smtClean="0">
                <a:solidFill>
                  <a:prstClr val="black"/>
                </a:solidFill>
                <a:latin typeface="Century Gothic" panose="020B0502020202020204"/>
              </a:rPr>
              <a:t>Gminy w których zostaną utworzone</a:t>
            </a:r>
            <a:r>
              <a:rPr lang="pl-PL" sz="240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pl-PL" sz="2400" b="1" dirty="0" smtClean="0">
                <a:solidFill>
                  <a:prstClr val="black"/>
                </a:solidFill>
                <a:latin typeface="Century Gothic" panose="020B0502020202020204"/>
              </a:rPr>
              <a:t>Spółdzielnie Energetyczne powinny </a:t>
            </a:r>
            <a:r>
              <a:rPr lang="pl-PL" sz="2400" b="1" dirty="0">
                <a:solidFill>
                  <a:prstClr val="black"/>
                </a:solidFill>
                <a:latin typeface="Century Gothic" panose="020B0502020202020204"/>
              </a:rPr>
              <a:t>się stać ważnymi beneficjentami tych środków, </a:t>
            </a:r>
            <a:r>
              <a:rPr lang="pl-PL" sz="2400" b="1" dirty="0" smtClean="0">
                <a:solidFill>
                  <a:prstClr val="black"/>
                </a:solidFill>
                <a:latin typeface="Century Gothic" panose="020B0502020202020204"/>
              </a:rPr>
              <a:t>a</a:t>
            </a:r>
            <a:r>
              <a:rPr lang="pl-PL" sz="2400" b="1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pl-PL" sz="2400" b="1" dirty="0" smtClean="0">
                <a:solidFill>
                  <a:prstClr val="black"/>
                </a:solidFill>
                <a:latin typeface="Century Gothic" panose="020B0502020202020204"/>
              </a:rPr>
              <a:t>Spółdzielnia Energetyczna powinna </a:t>
            </a:r>
            <a:r>
              <a:rPr lang="pl-PL" sz="2400" b="1" dirty="0">
                <a:solidFill>
                  <a:prstClr val="black"/>
                </a:solidFill>
                <a:latin typeface="Century Gothic" panose="020B0502020202020204"/>
              </a:rPr>
              <a:t>zapewnić zdolność gmin do ich absorpcji. </a:t>
            </a:r>
          </a:p>
        </p:txBody>
      </p:sp>
    </p:spTree>
    <p:extLst>
      <p:ext uri="{BB962C8B-B14F-4D97-AF65-F5344CB8AC3E}">
        <p14:creationId xmlns:p14="http://schemas.microsoft.com/office/powerpoint/2010/main" val="1595874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3693" y="210355"/>
            <a:ext cx="9213641" cy="71692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Zasada generalna 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3"/>
          <p:cNvSpPr txBox="1">
            <a:spLocks/>
          </p:cNvSpPr>
          <p:nvPr/>
        </p:nvSpPr>
        <p:spPr>
          <a:xfrm>
            <a:off x="96496" y="1425262"/>
            <a:ext cx="9446749" cy="2957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</a:rPr>
              <a:t>Żadna kampania promocyjna nie przyniesie pożądanych rezultatów, jeżeli kompleksowy system wsparcia spółdzielni energetycznych nie zapewni stopy zwrotu zainwestowanego kapitału w rozsądnym czasie umożliwiającym odniesienie przez członków spółdzielni realnych korzyści finansowych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4" name="Obraz 3" descr="http://powietrze.krakow.pl/wp-content/uploads/2014/05/shutterstock_41403553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94" y="4256708"/>
            <a:ext cx="5470302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312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23544" y="302138"/>
            <a:ext cx="12068456" cy="64513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Funkcjonowanie spółdzielni energetycznych w Niemczech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23544" y="1669960"/>
            <a:ext cx="10440538" cy="4640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</a:rPr>
              <a:t>Według danych na koniec 2014 r. było ich w sumie 1067, przy czym najwięcej spółdzielni energetycznych działa w sektorze fotowoltaicznym, nieco mniej w zakresie wytwarzania energii elektrycznej lub cieplnej z biomasy i najmniej w zakresie wytwarzania energii elektrycznej z wiatru,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</a:rPr>
              <a:t>W ostatnich 5 latach powstało ponad 560 nowych spółdzielni z wyraźną tendencją wzrostową.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</a:rPr>
              <a:t>Tylko w samym 2013 r. przybyły 142 nowe spółdzielnie energetyczne.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05816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153" y="506569"/>
            <a:ext cx="9646276" cy="639651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</a:rPr>
              <a:t>Niemieckie regulacje w zakresie działalno</a:t>
            </a:r>
            <a:r>
              <a:rPr lang="pl-PL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NewRoman"/>
              </a:rPr>
              <a:t>ś</a:t>
            </a:r>
            <a:r>
              <a:rPr lang="pl-PL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</a:rPr>
              <a:t>ci energetycznej</a:t>
            </a:r>
            <a:endParaRPr lang="pl-PL" b="1" dirty="0"/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>
          <a:xfrm>
            <a:off x="0" y="2058891"/>
            <a:ext cx="10259080" cy="43417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Niemieckie regulacje prawne odnoszące się do działalności energetycznej nie przyznają spółdzielniom energetycznym specjalnego statusu.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Spółdzielnie energetyczne są traktowane taka samo jak każde inne przedsiębiorstwo energetyczne.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l-PL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</a:rPr>
              <a:t> W konsekwencji, jeżeli dany rodzaj działalności wymaga uzyskania koncesji, wymóg ten odnosi się także do spółdzielni energetycznych.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42536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86367" y="324657"/>
            <a:ext cx="833263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panose="02020603050405020304" pitchFamily="18" charset="0"/>
              </a:rPr>
              <a:t>Cel i przedmiot działalności Spółdzielni </a:t>
            </a: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86368" y="1496315"/>
            <a:ext cx="9775064" cy="53490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pl-PL" sz="22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Przedmiotem gospodarczej działalności </a:t>
            </a:r>
            <a:r>
              <a:rPr lang="pl-PL" sz="2200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Spółdzielni jest </a:t>
            </a:r>
            <a:r>
              <a:rPr lang="pl-PL" sz="22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wytwarzanie na potrzeby własne spółdzielni energetycznej i jej członków:</a:t>
            </a:r>
            <a:endParaRPr lang="pl-PL" sz="2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+mj-lt"/>
              <a:buAutoNum type="alphaLcParenR"/>
              <a:tabLst>
                <a:tab pos="228600" algn="l"/>
              </a:tabLst>
            </a:pPr>
            <a:r>
              <a:rPr lang="pl-PL" sz="22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energii elektrycznej w instalacjach odnawialnego źródła energii o łącznej mocy zainstalowanej elektrycznej nie większej niż 5 MW lub</a:t>
            </a:r>
            <a:endParaRPr lang="pl-PL" sz="2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+mj-lt"/>
              <a:buAutoNum type="alphaLcParenR"/>
              <a:tabLst>
                <a:tab pos="228600" algn="l"/>
              </a:tabLst>
            </a:pPr>
            <a:r>
              <a:rPr lang="pl-PL" sz="22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biogazu rolniczego w instalacjach odnawialnego źródła energii o rocznej wydajności nie większej niż 20 mln m3 lub</a:t>
            </a:r>
            <a:endParaRPr lang="pl-PL" sz="2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+mj-lt"/>
              <a:buAutoNum type="alphaLcParenR"/>
              <a:tabLst>
                <a:tab pos="228600" algn="l"/>
              </a:tabLst>
            </a:pPr>
            <a:r>
              <a:rPr lang="pl-PL" sz="22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ciepła w instalacjach odnawialnego źródła energii o łącznej mocy osiągalnej w skojarzeniu nie większej niż  5 MW</a:t>
            </a:r>
            <a:r>
              <a:rPr lang="pl-PL" sz="2200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tabLst>
                <a:tab pos="228600" algn="l"/>
              </a:tabLst>
            </a:pPr>
            <a:r>
              <a:rPr lang="pl-PL" sz="2200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2. Spółdzielnia może </a:t>
            </a:r>
            <a:r>
              <a:rPr lang="pl-PL" sz="22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także prowadzić działalność w </a:t>
            </a:r>
            <a:r>
              <a:rPr lang="pl-PL" sz="2200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zakresie odsprzedaży </a:t>
            </a:r>
            <a:r>
              <a:rPr lang="pl-PL" sz="22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jej członkom, na ich własne potrzeby, energii elektrycznej nabytej przez spółdzielnię. </a:t>
            </a:r>
            <a:endParaRPr lang="pl-PL" sz="2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LcParenR"/>
              <a:tabLst>
                <a:tab pos="228600" algn="l"/>
              </a:tabLst>
            </a:pPr>
            <a:endParaRPr lang="pl-PL" sz="1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74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91921" y="427688"/>
            <a:ext cx="918693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panose="02020603050405020304" pitchFamily="18" charset="0"/>
              </a:rPr>
              <a:t>Cel i przedmiot działalności Spółdzielni</a:t>
            </a: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91921" y="1810464"/>
            <a:ext cx="9315718" cy="50475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pl-PL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Spółdzielnia zaopatrywać będzie w energię elektryczną wyłącznie swoich członków i to z ominięciem sieci dystrybucyjnej. Spółdzielnia energetyczna nie będzie tym samym  konkurentem na rynku energii elektrycznej w jego klasycznym ujęciu.</a:t>
            </a:r>
            <a:endParaRPr lang="pl-PL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pl-PL" sz="20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Celem Spółdzielni będzie budowa sieci dystrybucyjnej  Smart </a:t>
            </a:r>
            <a:r>
              <a:rPr lang="pl-PL" sz="2000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Grid</a:t>
            </a:r>
            <a:r>
              <a:rPr lang="pl-PL" sz="2000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pozwalającej na łączenie, wzajemną komunikację i optymalne sterowanie rozproszonymi elementami sieci energetycznej  – po stronie producentów jak i odbiorców energii - a służące ograniczeniu zapotrzebowania na energię. Siec ta wyposażone będzie  w nowoczesną infrastrukturę (liczniki, wyłączniki, przełączniki, rejestratory), która umożliwia wzajemną wymianę i analizę informacji a w efekcie - optymalizowanie zużycia energii elektrycznej. </a:t>
            </a:r>
            <a:endParaRPr lang="pl-PL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228600" algn="l"/>
              </a:tabLst>
            </a:pPr>
            <a:r>
              <a:rPr lang="pl-PL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Wdrożenie inteligentnej sieci dystrybucyjnej  Smart </a:t>
            </a:r>
            <a:r>
              <a:rPr lang="pl-PL" sz="2000" dirty="0" err="1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Grid</a:t>
            </a:r>
            <a:r>
              <a:rPr lang="pl-PL" sz="20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ma na celu budowę autonomicznej infrastruktury sieci domowej ISD. </a:t>
            </a:r>
            <a:endParaRPr lang="pl-PL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0967" y="184597"/>
            <a:ext cx="9097731" cy="1051775"/>
          </a:xfrm>
        </p:spPr>
        <p:txBody>
          <a:bodyPr>
            <a:noAutofit/>
          </a:bodyPr>
          <a:lstStyle/>
          <a:p>
            <a:r>
              <a:rPr lang="pl-PL" sz="3200" b="1" cap="all" dirty="0">
                <a:ln w="3175" cmpd="sng">
                  <a:noFill/>
                </a:ln>
                <a:solidFill>
                  <a:schemeClr val="tx1"/>
                </a:solidFill>
                <a:latin typeface="Bookman Old Style" pitchFamily="18" charset="0"/>
              </a:rPr>
              <a:t>Trzy główne powody, dla których gminy przystępują do </a:t>
            </a: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41668" y="1764406"/>
            <a:ext cx="8242478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2400" dirty="0" smtClean="0">
                <a:latin typeface="Corbel" panose="020B0503020204020204" pitchFamily="34" charset="0"/>
              </a:rPr>
              <a:t>1. </a:t>
            </a:r>
            <a:r>
              <a:rPr lang="pl-PL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Energia </a:t>
            </a: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jednym z nielicznych obszarów znajdujących się w kompetencji  gminy, w których można uzyskać znaczące oszczędności finansowe… </a:t>
            </a:r>
            <a:endParaRPr lang="pl-PL" sz="24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Niższe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rachunki za energię dla mieszkańców, komfortowe warunki życia, czystsze środowisko, nowe miejsca pracy… </a:t>
            </a:r>
          </a:p>
          <a:p>
            <a:pPr marL="285750" lvl="0" indent="-285750"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Walkę </a:t>
            </a:r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zmianami klimatu należy toczyć na szczeblu lokalnym… </a:t>
            </a:r>
          </a:p>
        </p:txBody>
      </p:sp>
      <p:pic>
        <p:nvPicPr>
          <p:cNvPr id="6" name="Obraz 5" descr="http://www.globenergia.pl/files/Image/PATRONAT/2012/2012_08_27_forum_pl-d/oz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146" y="2032803"/>
            <a:ext cx="3807854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89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04714"/>
            <a:ext cx="10393251" cy="923330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panose="02020603050405020304" pitchFamily="18" charset="0"/>
              </a:rPr>
              <a:t>Spółdzielnia realizuje założone cele poprzez:</a:t>
            </a:r>
            <a:r>
              <a:rPr kumimoji="0" lang="pl-PL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kumimoji="0" lang="pl-PL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2009038"/>
            <a:ext cx="10135673" cy="38838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+mj-lt"/>
              <a:buAutoNum type="alphaLcParenR"/>
              <a:tabLst>
                <a:tab pos="457200" algn="l"/>
              </a:tabLst>
            </a:pPr>
            <a:r>
              <a:rPr lang="pl-PL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przekształcenia właścicieli budynków w </a:t>
            </a:r>
            <a:r>
              <a:rPr lang="pl-PL" sz="2400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prosumentów</a:t>
            </a:r>
            <a:r>
              <a:rPr lang="pl-PL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, a budynków w </a:t>
            </a:r>
            <a:r>
              <a:rPr lang="pl-PL" sz="2400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mikroelektrownie</a:t>
            </a:r>
            <a:r>
              <a:rPr lang="pl-PL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z </a:t>
            </a:r>
            <a:r>
              <a:rPr lang="pl-PL" sz="2400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mikroinstalacjami</a:t>
            </a:r>
            <a:r>
              <a:rPr lang="pl-PL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;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LcParenR"/>
              <a:tabLst>
                <a:tab pos="457200" algn="l"/>
              </a:tabLst>
            </a:pPr>
            <a:r>
              <a:rPr lang="pl-PL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inwestowanie i  ubieganie się o środki finansowe z funduszy krajowych i zagranicznych;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LcParenR"/>
              <a:tabLst>
                <a:tab pos="457200" algn="l"/>
              </a:tabLst>
            </a:pPr>
            <a:r>
              <a:rPr lang="pl-PL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budowę większego i tym samym bardziej opłacalnego źródła niż indywidualne instalacje pojedynczych </a:t>
            </a:r>
            <a:r>
              <a:rPr lang="pl-PL" sz="2400" dirty="0" err="1">
                <a:latin typeface="Bookman Old Style" panose="02050604050505020204" pitchFamily="18" charset="0"/>
                <a:ea typeface="Times New Roman" panose="02020603050405020304" pitchFamily="18" charset="0"/>
              </a:rPr>
              <a:t>prosumentów</a:t>
            </a:r>
            <a:r>
              <a:rPr lang="pl-PL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;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LcParenR"/>
              <a:tabLst>
                <a:tab pos="457200" algn="l"/>
              </a:tabLst>
            </a:pPr>
            <a:r>
              <a:rPr lang="pl-PL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wytwarzanie taniej energii na własne potrzeby członków spółdzielni z możliwością sprzedaży nadwyżki tej energii po gwarantowanej sztywnej cenie;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01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0456" y="533557"/>
            <a:ext cx="9118242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 panose="02020603050405020304" pitchFamily="18" charset="0"/>
              </a:rPr>
              <a:t>Spółdzielnia realizuje założone cele poprzez:</a:t>
            </a: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31599" y="2077593"/>
            <a:ext cx="9785134" cy="39149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+mj-lt"/>
              <a:buAutoNum type="alphaLcParenR"/>
              <a:tabLst>
                <a:tab pos="457200" algn="l"/>
              </a:tabLst>
            </a:pPr>
            <a:r>
              <a:rPr lang="pl-PL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uczynienie terytorium gminy pionierem w zakresie gminnej gospodarki niskoemisyjnej;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LcParenR"/>
              <a:tabLst>
                <a:tab pos="457200" algn="l"/>
              </a:tabLst>
            </a:pPr>
            <a:r>
              <a:rPr lang="pl-PL" sz="2400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budowę </a:t>
            </a:r>
            <a:r>
              <a:rPr lang="pl-PL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niezależności energetycznej umożliwiającej uniezależnienie od cen energii wytwarzanej ze źródeł konwencjonalnych;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LcParenR"/>
              <a:tabLst>
                <a:tab pos="457200" algn="l"/>
              </a:tabLst>
            </a:pPr>
            <a:r>
              <a:rPr lang="pl-PL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wyszukiwanie odpowiednich lokalizacji dla realizacji inwestycji;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lphaLcParenR"/>
              <a:tabLst>
                <a:tab pos="457200" algn="l"/>
              </a:tabLst>
            </a:pPr>
            <a:r>
              <a:rPr lang="pl-PL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zlecanie stronom trzecim prac projektowych i wykonawczych związanych z realizacją przedsięwzięć inwestycyjnych;</a:t>
            </a:r>
            <a:endParaRPr lang="pl-P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37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alecertyfikaty.com.pl/images/news/OZE_biale_certyfika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81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285716" y="1893508"/>
            <a:ext cx="9620568" cy="1602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Dziękuję za uwagę</a:t>
            </a:r>
            <a:r>
              <a:rPr lang="pl-PL" sz="1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521260" y="5116037"/>
            <a:ext cx="4443212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Tadeusz Zakrzewski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Bioenergetics</a:t>
            </a:r>
            <a:r>
              <a:rPr lang="pl-P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Consulting</a:t>
            </a:r>
            <a:endParaRPr lang="pl-PL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503 480 622</a:t>
            </a:r>
            <a:endParaRPr lang="pl-PL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40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426" y="300507"/>
            <a:ext cx="9736428" cy="729803"/>
          </a:xfrm>
        </p:spPr>
        <p:txBody>
          <a:bodyPr/>
          <a:lstStyle/>
          <a:p>
            <a:r>
              <a:rPr lang="pl-PL" b="1" cap="all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szanse </a:t>
            </a:r>
            <a:r>
              <a:rPr lang="pl-PL" b="1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dla gminy wynikające z PGN 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86095" y="1557578"/>
            <a:ext cx="11443062" cy="1200329"/>
          </a:xfrm>
          <a:prstGeom prst="rect">
            <a:avLst/>
          </a:prstGeom>
          <a:solidFill>
            <a:srgbClr val="CCCC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endParaRPr lang="pl-PL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l-PL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Możliwość przyjęcia realnych do wykonania celów w zakresie ograniczenia emisji gazów cieplarnianych, udziału OZE i ograniczenia zużycia energii w </a:t>
            </a:r>
            <a:r>
              <a:rPr lang="pl-PL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gminie </a:t>
            </a:r>
            <a:r>
              <a:rPr lang="pl-PL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(włączenie się gminy w cele klimatyczne Polski i UE) </a:t>
            </a:r>
            <a:endParaRPr lang="pl-PL" b="1" dirty="0">
              <a:solidFill>
                <a:prstClr val="black"/>
              </a:solidFill>
              <a:latin typeface="Impact" panose="020B0806030902050204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86095" y="2997070"/>
            <a:ext cx="11443062" cy="150810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endParaRPr lang="pl-PL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l-PL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Zebranie w jednym dokumencie realnych pod względem ekonomicznym oraz społecznym przedsięwzięć z zakresu środowiska i energetyki poprzez uwzględnienie ich w Wieloletnich Planach Finansowych (optymalizacja wykorzystania środków z perspektywy UE na lata 2014 – 2020) </a:t>
            </a:r>
            <a:endParaRPr lang="pl-PL" b="1" dirty="0">
              <a:solidFill>
                <a:prstClr val="black"/>
              </a:solidFill>
              <a:latin typeface="Impact" panose="020B0806030902050204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86095" y="4748203"/>
            <a:ext cx="11443062" cy="892552"/>
          </a:xfrm>
          <a:prstGeom prst="rect">
            <a:avLst/>
          </a:prstGeom>
          <a:solidFill>
            <a:srgbClr val="9999FF"/>
          </a:solidFill>
          <a:ln>
            <a:solidFill>
              <a:srgbClr val="8F80A0"/>
            </a:solidFill>
          </a:ln>
        </p:spPr>
        <p:txBody>
          <a:bodyPr wrap="square">
            <a:spAutoFit/>
          </a:bodyPr>
          <a:lstStyle/>
          <a:p>
            <a:endParaRPr lang="pl-PL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l-PL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PGN jako program wyznaczający i „spinający” politykę gminy w zakresie środowiska i energetyki </a:t>
            </a:r>
            <a:endParaRPr lang="pl-PL" b="1" dirty="0">
              <a:solidFill>
                <a:prstClr val="black"/>
              </a:solidFill>
              <a:latin typeface="Impact" panose="020B0806030902050204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86095" y="5840379"/>
            <a:ext cx="11443062" cy="584775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endParaRPr lang="pl-PL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21830"/>
            <a:r>
              <a:rPr lang="pl-PL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Zbudowanie modelu finansowania przedsięwzięć w oparciu o gminne PGN</a:t>
            </a:r>
            <a:endParaRPr lang="pl-PL" b="1" dirty="0">
              <a:solidFill>
                <a:prstClr val="black"/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17055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452" y="467932"/>
            <a:ext cx="10978047" cy="742682"/>
          </a:xfrm>
        </p:spPr>
        <p:txBody>
          <a:bodyPr>
            <a:noAutofit/>
          </a:bodyPr>
          <a:lstStyle/>
          <a:p>
            <a:r>
              <a:rPr lang="pl-PL" sz="2400" b="1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Podział grup odbiorców Programu Gospodarki Niskoemisyjnej</a:t>
            </a:r>
            <a:endParaRPr lang="pl-P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39452" y="1492541"/>
            <a:ext cx="109728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pl-PL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pl-PL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Infrastruktura publiczna (budynki użyteczności publicznej i oświetlenie zewnętrzne) </a:t>
            </a:r>
            <a:endParaRPr lang="pl-PL" b="1" dirty="0">
              <a:solidFill>
                <a:prstClr val="black"/>
              </a:solidFill>
              <a:latin typeface="Impact" panose="020B0806030902050204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39452" y="2270450"/>
            <a:ext cx="10972800" cy="584775"/>
          </a:xfrm>
          <a:prstGeom prst="rect">
            <a:avLst/>
          </a:prstGeom>
          <a:solidFill>
            <a:srgbClr val="CCCC00"/>
          </a:solidFill>
        </p:spPr>
        <p:txBody>
          <a:bodyPr wrap="square">
            <a:spAutoFit/>
          </a:bodyPr>
          <a:lstStyle/>
          <a:p>
            <a:endParaRPr lang="pl-PL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105580"/>
            <a:r>
              <a:rPr lang="pl-PL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Handel, usługi </a:t>
            </a:r>
            <a:endParaRPr lang="pl-PL" b="1" dirty="0">
              <a:solidFill>
                <a:prstClr val="black"/>
              </a:solidFill>
              <a:latin typeface="Impact" panose="020B0806030902050204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39452" y="3091536"/>
            <a:ext cx="10972800" cy="584775"/>
          </a:xfrm>
          <a:prstGeom prst="rect">
            <a:avLst/>
          </a:prstGeom>
          <a:solidFill>
            <a:srgbClr val="9999FF"/>
          </a:solidFill>
        </p:spPr>
        <p:txBody>
          <a:bodyPr wrap="square">
            <a:spAutoFit/>
          </a:bodyPr>
          <a:lstStyle/>
          <a:p>
            <a:endParaRPr lang="pl-PL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pl-PL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Mieszkalnictwo (w podziale na jednorodzinne i wielorodzinne) </a:t>
            </a:r>
            <a:endParaRPr lang="pl-PL" b="1" dirty="0">
              <a:solidFill>
                <a:prstClr val="black"/>
              </a:solidFill>
              <a:latin typeface="Impact" panose="020B0806030902050204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39452" y="3940484"/>
            <a:ext cx="10972800" cy="584775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endParaRPr lang="pl-PL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pl-PL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Transport </a:t>
            </a:r>
            <a:endParaRPr lang="pl-PL" b="1" dirty="0">
              <a:solidFill>
                <a:prstClr val="black"/>
              </a:solidFill>
              <a:latin typeface="Impact" panose="020B0806030902050204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39452" y="4761570"/>
            <a:ext cx="10972800" cy="89255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endParaRPr lang="pl-PL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pl-PL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Przedsiębiorstwa zajmujące się odpadami (w zakresie określenia potencjału energetycznego)</a:t>
            </a:r>
            <a:endParaRPr lang="pl-PL" b="1" dirty="0">
              <a:solidFill>
                <a:prstClr val="black"/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373526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22478"/>
            <a:ext cx="10006885" cy="678288"/>
          </a:xfrm>
        </p:spPr>
        <p:txBody>
          <a:bodyPr>
            <a:noAutofit/>
          </a:bodyPr>
          <a:lstStyle/>
          <a:p>
            <a:r>
              <a:rPr lang="pl-PL" sz="2800" b="1" cap="all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Na co zwracamy uwagę w trakcie realizacji PGN? </a:t>
            </a:r>
            <a:endParaRPr lang="pl-P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1595088"/>
            <a:ext cx="11247120" cy="1015663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endParaRPr lang="pl-PL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pl-PL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Perspektywa z Polityki Energetycznej Polski – obecnie 2030 (horyzont długoterminowy) </a:t>
            </a:r>
            <a:endParaRPr lang="pl-PL" b="1" dirty="0">
              <a:solidFill>
                <a:prstClr val="black"/>
              </a:solidFill>
              <a:latin typeface="Impact" panose="020B0806030902050204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2749496"/>
            <a:ext cx="11247120" cy="646331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endParaRPr lang="pl-PL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pl-PL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Perspektywa do 2020 (horyzont średnioterminowy) </a:t>
            </a:r>
            <a:endParaRPr lang="pl-PL" b="1" dirty="0">
              <a:solidFill>
                <a:prstClr val="black"/>
              </a:solidFill>
              <a:latin typeface="Impact" panose="020B0806030902050204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3566090"/>
            <a:ext cx="11247120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endParaRPr lang="pl-PL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pl-PL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Perspektywa </a:t>
            </a:r>
            <a:r>
              <a:rPr lang="pl-PL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4 </a:t>
            </a:r>
            <a:r>
              <a:rPr lang="pl-PL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letnia (horyzont krótkoterminowy) </a:t>
            </a:r>
            <a:endParaRPr lang="pl-PL" b="1" dirty="0">
              <a:solidFill>
                <a:prstClr val="black"/>
              </a:solidFill>
              <a:latin typeface="Impact" panose="020B0806030902050204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4487073"/>
            <a:ext cx="11247120" cy="1015663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endParaRPr lang="pl-PL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11520"/>
            <a:r>
              <a:rPr lang="pl-PL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Rok bazowy – najwcześniejszy z możliwych do udokumentowania – </a:t>
            </a:r>
            <a:r>
              <a:rPr lang="pl-PL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 przypadku gminy </a:t>
            </a:r>
            <a:r>
              <a:rPr lang="pl-PL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Spiczyn</a:t>
            </a:r>
            <a:r>
              <a:rPr lang="pl-PL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pl-PL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 </a:t>
            </a:r>
            <a:r>
              <a:rPr lang="pl-PL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2014</a:t>
            </a:r>
            <a:endParaRPr lang="pl-PL" b="1" dirty="0">
              <a:solidFill>
                <a:prstClr val="black"/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124989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" y="339143"/>
            <a:ext cx="9749308" cy="613893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/>
              </a:rPr>
              <a:t>Jak określiliśmy wielkość emisji w gminie ?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-1" y="1476711"/>
            <a:ext cx="10453424" cy="3886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Zebrano dane dla obiektów gminnych i oświetlenia ulicznego</a:t>
            </a:r>
          </a:p>
        </p:txBody>
      </p:sp>
      <p:sp>
        <p:nvSpPr>
          <p:cNvPr id="4" name="Prostokąt 3"/>
          <p:cNvSpPr/>
          <p:nvPr/>
        </p:nvSpPr>
        <p:spPr>
          <a:xfrm>
            <a:off x="-1" y="2066787"/>
            <a:ext cx="10453424" cy="388696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Zebrano dane o dostarczonej energii od dystrybutorów energii elektrycznej i gazowej dla obszaru gminy</a:t>
            </a:r>
          </a:p>
        </p:txBody>
      </p:sp>
      <p:sp>
        <p:nvSpPr>
          <p:cNvPr id="5" name="Prostokąt 4"/>
          <p:cNvSpPr/>
          <p:nvPr/>
        </p:nvSpPr>
        <p:spPr>
          <a:xfrm>
            <a:off x="-1" y="2656863"/>
            <a:ext cx="10453424" cy="388696"/>
          </a:xfrm>
          <a:prstGeom prst="rect">
            <a:avLst/>
          </a:prstGeom>
          <a:solidFill>
            <a:srgbClr val="CCCC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Oszacowano zapotrzebowania na ciepło z pozostałych paliw w poszczególnych grupach odbiorców;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3218283"/>
            <a:ext cx="10453424" cy="388696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Oszacowano zużycie paliw transportowych</a:t>
            </a:r>
            <a:r>
              <a:rPr lang="pl-PL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3808359"/>
            <a:ext cx="10453424" cy="38869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Pozyskane wartości przeliczono za pomocą wskaźników na emisję CO</a:t>
            </a:r>
            <a:r>
              <a:rPr lang="pl-PL" b="1" baseline="-25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pl-PL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1" y="4436180"/>
            <a:ext cx="10453424" cy="388696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Określono wielkość produkcji ze źródeł odnawialnych</a:t>
            </a:r>
            <a:r>
              <a:rPr lang="pl-PL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9" name="Prostokąt 8"/>
          <p:cNvSpPr/>
          <p:nvPr/>
        </p:nvSpPr>
        <p:spPr>
          <a:xfrm>
            <a:off x="-1" y="5154203"/>
            <a:ext cx="10453424" cy="388696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Wyznaczono cel redukcji do 2020 roku zużycia energii finalnej;</a:t>
            </a:r>
          </a:p>
        </p:txBody>
      </p:sp>
    </p:spTree>
    <p:extLst>
      <p:ext uri="{BB962C8B-B14F-4D97-AF65-F5344CB8AC3E}">
        <p14:creationId xmlns:p14="http://schemas.microsoft.com/office/powerpoint/2010/main" val="2925519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8088" y="274750"/>
            <a:ext cx="8596668" cy="716924"/>
          </a:xfrm>
        </p:spPr>
        <p:txBody>
          <a:bodyPr/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/>
              </a:rPr>
              <a:t>Planowanie zadań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78088" y="1766216"/>
            <a:ext cx="11162211" cy="707886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353535"/>
              </a:buClr>
            </a:pPr>
            <a:r>
              <a:rPr lang="pl-PL" sz="2000" b="1" dirty="0">
                <a:solidFill>
                  <a:srgbClr val="002060"/>
                </a:solidFill>
                <a:latin typeface="PT Sans Narrow"/>
              </a:rPr>
              <a:t>Na podstawie zidentyfikowanych możliwości będą  zaplanowane działania realizujące wyznaczone cele.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278087" y="2721041"/>
            <a:ext cx="11162211" cy="707886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l-PL" sz="2000" b="1" kern="0" dirty="0" smtClean="0">
                <a:solidFill>
                  <a:srgbClr val="002060"/>
                </a:solidFill>
                <a:latin typeface="PT Sans Narrow"/>
              </a:rPr>
              <a:t>Będą się one opierać na już istniejących planach i strategiach. Dla planowanych działań będą  wskazane mierniki osiągnięcia celów</a:t>
            </a:r>
            <a:endParaRPr lang="pl-PL" kern="0" dirty="0" smtClean="0">
              <a:solidFill>
                <a:sysClr val="windowText" lastClr="000000"/>
              </a:solidFill>
              <a:latin typeface="Impact" panose="020B0806030902050204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78087" y="3803359"/>
            <a:ext cx="11162210" cy="40011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353535"/>
              </a:buClr>
            </a:pPr>
            <a:r>
              <a:rPr lang="pl-PL" sz="2000" b="1" dirty="0">
                <a:solidFill>
                  <a:srgbClr val="002060"/>
                </a:solidFill>
                <a:latin typeface="PT Sans Narrow"/>
              </a:rPr>
              <a:t>źródła finansowania </a:t>
            </a:r>
          </a:p>
        </p:txBody>
      </p:sp>
      <p:sp>
        <p:nvSpPr>
          <p:cNvPr id="7" name="Prostokąt 6"/>
          <p:cNvSpPr/>
          <p:nvPr/>
        </p:nvSpPr>
        <p:spPr>
          <a:xfrm>
            <a:off x="278086" y="4634373"/>
            <a:ext cx="11162211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353535"/>
              </a:buClr>
            </a:pPr>
            <a:r>
              <a:rPr lang="pl-PL" sz="2000" b="1" dirty="0">
                <a:solidFill>
                  <a:srgbClr val="002060"/>
                </a:solidFill>
                <a:latin typeface="PT Sans Narrow"/>
              </a:rPr>
              <a:t>oraz plan wdrażania, monitorowania i weryfikacji. </a:t>
            </a:r>
            <a:r>
              <a:rPr lang="pl-PL" sz="2000" b="1" dirty="0" smtClean="0">
                <a:solidFill>
                  <a:srgbClr val="002060"/>
                </a:solidFill>
                <a:latin typeface="PT Sans Narrow"/>
              </a:rPr>
              <a:t>Dokument </a:t>
            </a:r>
            <a:r>
              <a:rPr lang="pl-PL" sz="2000" b="1" dirty="0">
                <a:solidFill>
                  <a:srgbClr val="002060"/>
                </a:solidFill>
                <a:latin typeface="PT Sans Narrow"/>
              </a:rPr>
              <a:t>będzie  poddany procedurze strategicznej oceny oddziaływania na środowisko.</a:t>
            </a:r>
            <a:endParaRPr lang="pl-PL" sz="2000" b="1" dirty="0">
              <a:solidFill>
                <a:srgbClr val="00206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4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340"/>
            <a:ext cx="11640599" cy="211696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8119"/>
            <a:ext cx="11784589" cy="2139881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664604" y="2990882"/>
            <a:ext cx="44553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0" i="0" u="none" strike="noStrike" kern="0" cap="all" spc="0" normalizeH="0" baseline="0" noProof="0" dirty="0" smtClean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Impact" panose="020B0806030902050204"/>
              </a:rPr>
              <a:t>Z a d a n i a</a:t>
            </a: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487897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357</TotalTime>
  <Words>1661</Words>
  <Application>Microsoft Office PowerPoint</Application>
  <PresentationFormat>Panoramiczny</PresentationFormat>
  <Paragraphs>493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50" baseType="lpstr">
      <vt:lpstr>Arial</vt:lpstr>
      <vt:lpstr>Bookman Old Style</vt:lpstr>
      <vt:lpstr>Calibri</vt:lpstr>
      <vt:lpstr>Calibri,Bold</vt:lpstr>
      <vt:lpstr>Century</vt:lpstr>
      <vt:lpstr>Century Gothic</vt:lpstr>
      <vt:lpstr>Corbel</vt:lpstr>
      <vt:lpstr>Corbel,Bold</vt:lpstr>
      <vt:lpstr>Impact</vt:lpstr>
      <vt:lpstr>PT Sans Narrow</vt:lpstr>
      <vt:lpstr>Symbol</vt:lpstr>
      <vt:lpstr>Times New Roman</vt:lpstr>
      <vt:lpstr>TimesNewRoman</vt:lpstr>
      <vt:lpstr>Trebuchet MS</vt:lpstr>
      <vt:lpstr>Tw Cen MT</vt:lpstr>
      <vt:lpstr>Wingdings</vt:lpstr>
      <vt:lpstr>Wingdings 3</vt:lpstr>
      <vt:lpstr>Faseta</vt:lpstr>
      <vt:lpstr>Prezentacja programu PowerPoint</vt:lpstr>
      <vt:lpstr>Cel wykonania PGN </vt:lpstr>
      <vt:lpstr>Trzy główne powody, dla których gminy przystępują do </vt:lpstr>
      <vt:lpstr>szanse dla gminy wynikające z PGN </vt:lpstr>
      <vt:lpstr>Podział grup odbiorców Programu Gospodarki Niskoemisyjnej</vt:lpstr>
      <vt:lpstr>Na co zwracamy uwagę w trakcie realizacji PGN? </vt:lpstr>
      <vt:lpstr>Jak określiliśmy wielkość emisji w gminie ?</vt:lpstr>
      <vt:lpstr>Planowanie zadań</vt:lpstr>
      <vt:lpstr>Prezentacja programu PowerPoint</vt:lpstr>
      <vt:lpstr>Mikroinstalacje OZE</vt:lpstr>
      <vt:lpstr>Korzyści</vt:lpstr>
      <vt:lpstr>Wydajność instalacji fotowoltaicznej</vt:lpstr>
      <vt:lpstr>Prezentacja programu PowerPoint</vt:lpstr>
      <vt:lpstr>Szacunkowe zestawienie cen zestawów PV</vt:lpstr>
      <vt:lpstr>Prezentacja programu PowerPoint</vt:lpstr>
      <vt:lpstr>Prezentacja programu PowerPoint</vt:lpstr>
      <vt:lpstr>Założenia do biznes planu</vt:lpstr>
      <vt:lpstr>Prezentacja programu PowerPoint</vt:lpstr>
      <vt:lpstr>Prezentacja programu PowerPoint</vt:lpstr>
      <vt:lpstr>Emisja </vt:lpstr>
      <vt:lpstr>Prezentacja programu PowerPoint</vt:lpstr>
      <vt:lpstr>Prezentacja programu PowerPoint</vt:lpstr>
      <vt:lpstr>Wybrane programy priorytetowe NFOŚ i GW </vt:lpstr>
      <vt:lpstr>Prezentacja programu PowerPoint</vt:lpstr>
      <vt:lpstr>Zasada generalna </vt:lpstr>
      <vt:lpstr>Prezentacja programu PowerPoint</vt:lpstr>
      <vt:lpstr>Niemieckie regulacje w zakresie działalności energetycznej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Tadeusz Zakrzewski</dc:creator>
  <cp:lastModifiedBy>Tadeusz Zakrzewski</cp:lastModifiedBy>
  <cp:revision>38</cp:revision>
  <dcterms:created xsi:type="dcterms:W3CDTF">2015-05-25T19:23:38Z</dcterms:created>
  <dcterms:modified xsi:type="dcterms:W3CDTF">2016-04-12T10:35:44Z</dcterms:modified>
</cp:coreProperties>
</file>