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8" r:id="rId3"/>
    <p:sldId id="256" r:id="rId4"/>
    <p:sldId id="257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58" r:id="rId17"/>
    <p:sldId id="260" r:id="rId18"/>
    <p:sldId id="262" r:id="rId19"/>
    <p:sldId id="263" r:id="rId20"/>
    <p:sldId id="264" r:id="rId21"/>
    <p:sldId id="265" r:id="rId22"/>
    <p:sldId id="276" r:id="rId23"/>
    <p:sldId id="2059" r:id="rId24"/>
    <p:sldId id="305" r:id="rId25"/>
    <p:sldId id="2060" r:id="rId26"/>
    <p:sldId id="308" r:id="rId27"/>
    <p:sldId id="2061" r:id="rId28"/>
    <p:sldId id="307" r:id="rId29"/>
    <p:sldId id="288" r:id="rId30"/>
    <p:sldId id="2058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owska, Alina" initials="BA" lastIdx="1" clrIdx="0">
    <p:extLst>
      <p:ext uri="{19B8F6BF-5375-455C-9EA6-DF929625EA0E}">
        <p15:presenceInfo xmlns:p15="http://schemas.microsoft.com/office/powerpoint/2012/main" userId="S::alina.borowska@arcadis.com::6f88e8ad-9f05-4ab1-8cde-f36a9290c5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6CF"/>
    <a:srgbClr val="8D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21.png"/><Relationship Id="rId6" Type="http://schemas.openxmlformats.org/officeDocument/2006/relationships/image" Target="../media/image14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C2C30-F504-432D-B934-AD02054DF917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B5F5D97-AEAF-454B-9F86-F5EE43F1534F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Podsumowanie oceny podatności</a:t>
          </a:r>
        </a:p>
      </dgm:t>
    </dgm:pt>
    <dgm:pt modelId="{86F24F28-762B-43F7-BF35-8BB7B21DB738}" type="parTrans" cxnId="{33E98142-5850-4C3B-B78C-89F28C94D60F}">
      <dgm:prSet/>
      <dgm:spPr/>
      <dgm:t>
        <a:bodyPr/>
        <a:lstStyle/>
        <a:p>
          <a:endParaRPr lang="pl-PL"/>
        </a:p>
      </dgm:t>
    </dgm:pt>
    <dgm:pt modelId="{3D682A3A-D1F7-4CD2-AAA6-7FF073034B5D}" type="sibTrans" cxnId="{33E98142-5850-4C3B-B78C-89F28C94D60F}">
      <dgm:prSet/>
      <dgm:spPr/>
      <dgm:t>
        <a:bodyPr/>
        <a:lstStyle/>
        <a:p>
          <a:endParaRPr lang="pl-PL"/>
        </a:p>
      </dgm:t>
    </dgm:pt>
    <dgm:pt modelId="{F9F0A5B6-9A45-46AD-A2D4-43CC672ADE1A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Analiza ryzyka</a:t>
          </a:r>
        </a:p>
      </dgm:t>
    </dgm:pt>
    <dgm:pt modelId="{8BC0CD82-E430-4641-BAD3-C5BD304D6C01}" type="parTrans" cxnId="{D198CB39-09D9-43EB-9E3F-A12F9BEBB470}">
      <dgm:prSet/>
      <dgm:spPr/>
      <dgm:t>
        <a:bodyPr/>
        <a:lstStyle/>
        <a:p>
          <a:endParaRPr lang="pl-PL"/>
        </a:p>
      </dgm:t>
    </dgm:pt>
    <dgm:pt modelId="{9DFDBACD-EE8F-448A-8F78-5069C570E953}" type="sibTrans" cxnId="{D198CB39-09D9-43EB-9E3F-A12F9BEBB470}">
      <dgm:prSet/>
      <dgm:spPr/>
      <dgm:t>
        <a:bodyPr/>
        <a:lstStyle/>
        <a:p>
          <a:endParaRPr lang="pl-PL"/>
        </a:p>
      </dgm:t>
    </dgm:pt>
    <dgm:pt modelId="{0C46990C-B0BA-40DD-88DD-28E0382C80B6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Prawdopodobieństwo, konsekwencje i ekspozycja</a:t>
          </a:r>
        </a:p>
      </dgm:t>
    </dgm:pt>
    <dgm:pt modelId="{C0354A22-D1B9-42A9-AEAC-B58FD5EF754F}" type="parTrans" cxnId="{F8B92366-75A8-4F47-BE75-581783C70662}">
      <dgm:prSet/>
      <dgm:spPr/>
      <dgm:t>
        <a:bodyPr/>
        <a:lstStyle/>
        <a:p>
          <a:endParaRPr lang="pl-PL"/>
        </a:p>
      </dgm:t>
    </dgm:pt>
    <dgm:pt modelId="{67A353C5-FFD7-4A03-9180-0377FC80433A}" type="sibTrans" cxnId="{F8B92366-75A8-4F47-BE75-581783C70662}">
      <dgm:prSet/>
      <dgm:spPr/>
      <dgm:t>
        <a:bodyPr/>
        <a:lstStyle/>
        <a:p>
          <a:endParaRPr lang="pl-PL"/>
        </a:p>
      </dgm:t>
    </dgm:pt>
    <dgm:pt modelId="{8850C137-2104-4C6C-9089-67DA92E08DB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Priorytety działań </a:t>
          </a:r>
        </a:p>
      </dgm:t>
    </dgm:pt>
    <dgm:pt modelId="{C565BB73-CEB8-49C8-A672-14BE7D7AB4DD}" type="parTrans" cxnId="{32563361-9AAC-40BE-A653-7B4F5FB5A4D3}">
      <dgm:prSet/>
      <dgm:spPr/>
      <dgm:t>
        <a:bodyPr/>
        <a:lstStyle/>
        <a:p>
          <a:endParaRPr lang="pl-PL"/>
        </a:p>
      </dgm:t>
    </dgm:pt>
    <dgm:pt modelId="{7F467B81-247A-4D10-B705-7F6C4D63BEE8}" type="sibTrans" cxnId="{32563361-9AAC-40BE-A653-7B4F5FB5A4D3}">
      <dgm:prSet/>
      <dgm:spPr/>
      <dgm:t>
        <a:bodyPr/>
        <a:lstStyle/>
        <a:p>
          <a:endParaRPr lang="pl-PL"/>
        </a:p>
      </dgm:t>
    </dgm:pt>
    <dgm:pt modelId="{BAD04CA0-54B0-4410-A7F7-DEE4D51AF5B0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Zmiany klimatu – szanse</a:t>
          </a:r>
        </a:p>
      </dgm:t>
    </dgm:pt>
    <dgm:pt modelId="{EADBF233-5C68-4FF4-BDA3-90504A342674}" type="parTrans" cxnId="{D300A2EA-5A89-45DB-83A8-440DF9AFBCF1}">
      <dgm:prSet/>
      <dgm:spPr/>
      <dgm:t>
        <a:bodyPr/>
        <a:lstStyle/>
        <a:p>
          <a:endParaRPr lang="pl-PL"/>
        </a:p>
      </dgm:t>
    </dgm:pt>
    <dgm:pt modelId="{1CFABA49-1C37-48C1-A7F4-ABF202925D41}" type="sibTrans" cxnId="{D300A2EA-5A89-45DB-83A8-440DF9AFBCF1}">
      <dgm:prSet/>
      <dgm:spPr/>
      <dgm:t>
        <a:bodyPr/>
        <a:lstStyle/>
        <a:p>
          <a:endParaRPr lang="pl-PL"/>
        </a:p>
      </dgm:t>
    </dgm:pt>
    <dgm:pt modelId="{4CD589A5-0218-465D-AF05-A85407DA68BD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/>
            <a:t>Zmiany klimatu - luki wiedzy</a:t>
          </a:r>
        </a:p>
      </dgm:t>
    </dgm:pt>
    <dgm:pt modelId="{C2117D46-A033-49B6-9B36-4878C86DEADB}" type="parTrans" cxnId="{9EC7B91F-C6B8-4BDA-B54F-84C133BB1C2F}">
      <dgm:prSet/>
      <dgm:spPr/>
      <dgm:t>
        <a:bodyPr/>
        <a:lstStyle/>
        <a:p>
          <a:endParaRPr lang="pl-PL"/>
        </a:p>
      </dgm:t>
    </dgm:pt>
    <dgm:pt modelId="{D7BA79A1-0A56-4C88-9CB9-1C83DF95D0E5}" type="sibTrans" cxnId="{9EC7B91F-C6B8-4BDA-B54F-84C133BB1C2F}">
      <dgm:prSet/>
      <dgm:spPr/>
      <dgm:t>
        <a:bodyPr/>
        <a:lstStyle/>
        <a:p>
          <a:endParaRPr lang="pl-PL"/>
        </a:p>
      </dgm:t>
    </dgm:pt>
    <dgm:pt modelId="{FA2760A5-EFBA-49B0-B6DF-C42D2CE58EB6}" type="pres">
      <dgm:prSet presAssocID="{E45C2C30-F504-432D-B934-AD02054DF917}" presName="root" presStyleCnt="0">
        <dgm:presLayoutVars>
          <dgm:dir/>
          <dgm:resizeHandles val="exact"/>
        </dgm:presLayoutVars>
      </dgm:prSet>
      <dgm:spPr/>
    </dgm:pt>
    <dgm:pt modelId="{86AE47DA-1373-4544-BFE9-A8F1923C0E03}" type="pres">
      <dgm:prSet presAssocID="{DB5F5D97-AEAF-454B-9F86-F5EE43F1534F}" presName="compNode" presStyleCnt="0"/>
      <dgm:spPr/>
    </dgm:pt>
    <dgm:pt modelId="{AD7D7A32-07A6-44CF-B05E-084C9C48EC22}" type="pres">
      <dgm:prSet presAssocID="{DB5F5D97-AEAF-454B-9F86-F5EE43F1534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EF39E0-97BB-467F-B786-7AE5DD9F8DF9}" type="pres">
      <dgm:prSet presAssocID="{DB5F5D97-AEAF-454B-9F86-F5EE43F1534F}" presName="spaceRect" presStyleCnt="0"/>
      <dgm:spPr/>
    </dgm:pt>
    <dgm:pt modelId="{0FA1FF94-DE77-4D2F-A459-43A1C707FC8B}" type="pres">
      <dgm:prSet presAssocID="{DB5F5D97-AEAF-454B-9F86-F5EE43F1534F}" presName="textRect" presStyleLbl="revTx" presStyleIdx="0" presStyleCnt="6">
        <dgm:presLayoutVars>
          <dgm:chMax val="1"/>
          <dgm:chPref val="1"/>
        </dgm:presLayoutVars>
      </dgm:prSet>
      <dgm:spPr/>
    </dgm:pt>
    <dgm:pt modelId="{86CAF638-1A0D-4BFB-8DE7-4121BCC357E5}" type="pres">
      <dgm:prSet presAssocID="{3D682A3A-D1F7-4CD2-AAA6-7FF073034B5D}" presName="sibTrans" presStyleCnt="0"/>
      <dgm:spPr/>
    </dgm:pt>
    <dgm:pt modelId="{1A7865D1-88DE-41AD-A19A-B44651AE770C}" type="pres">
      <dgm:prSet presAssocID="{F9F0A5B6-9A45-46AD-A2D4-43CC672ADE1A}" presName="compNode" presStyleCnt="0"/>
      <dgm:spPr/>
    </dgm:pt>
    <dgm:pt modelId="{35D41761-A17D-4190-ADFE-73F5E4C8E02A}" type="pres">
      <dgm:prSet presAssocID="{F9F0A5B6-9A45-46AD-A2D4-43CC672ADE1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F8242DF-6973-43A9-902D-C50AE0AAB72C}" type="pres">
      <dgm:prSet presAssocID="{F9F0A5B6-9A45-46AD-A2D4-43CC672ADE1A}" presName="spaceRect" presStyleCnt="0"/>
      <dgm:spPr/>
    </dgm:pt>
    <dgm:pt modelId="{69B12855-9827-4BDA-AA8A-51149B74419D}" type="pres">
      <dgm:prSet presAssocID="{F9F0A5B6-9A45-46AD-A2D4-43CC672ADE1A}" presName="textRect" presStyleLbl="revTx" presStyleIdx="1" presStyleCnt="6">
        <dgm:presLayoutVars>
          <dgm:chMax val="1"/>
          <dgm:chPref val="1"/>
        </dgm:presLayoutVars>
      </dgm:prSet>
      <dgm:spPr/>
    </dgm:pt>
    <dgm:pt modelId="{74842631-9668-43B3-9446-B207C2AE743B}" type="pres">
      <dgm:prSet presAssocID="{9DFDBACD-EE8F-448A-8F78-5069C570E953}" presName="sibTrans" presStyleCnt="0"/>
      <dgm:spPr/>
    </dgm:pt>
    <dgm:pt modelId="{B3529E64-5D48-46EC-94D4-87E689BA2F8F}" type="pres">
      <dgm:prSet presAssocID="{0C46990C-B0BA-40DD-88DD-28E0382C80B6}" presName="compNode" presStyleCnt="0"/>
      <dgm:spPr/>
    </dgm:pt>
    <dgm:pt modelId="{FBCB974D-3DC2-4734-98C2-CE0237B5431F}" type="pres">
      <dgm:prSet presAssocID="{0C46990C-B0BA-40DD-88DD-28E0382C80B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614D294-024B-46AD-8DD1-368F45B62818}" type="pres">
      <dgm:prSet presAssocID="{0C46990C-B0BA-40DD-88DD-28E0382C80B6}" presName="spaceRect" presStyleCnt="0"/>
      <dgm:spPr/>
    </dgm:pt>
    <dgm:pt modelId="{43758E25-B73C-43A8-8DD5-FAE1DD238B52}" type="pres">
      <dgm:prSet presAssocID="{0C46990C-B0BA-40DD-88DD-28E0382C80B6}" presName="textRect" presStyleLbl="revTx" presStyleIdx="2" presStyleCnt="6">
        <dgm:presLayoutVars>
          <dgm:chMax val="1"/>
          <dgm:chPref val="1"/>
        </dgm:presLayoutVars>
      </dgm:prSet>
      <dgm:spPr/>
    </dgm:pt>
    <dgm:pt modelId="{B7933644-2F26-48BA-9AF7-60F6EE71ED51}" type="pres">
      <dgm:prSet presAssocID="{67A353C5-FFD7-4A03-9180-0377FC80433A}" presName="sibTrans" presStyleCnt="0"/>
      <dgm:spPr/>
    </dgm:pt>
    <dgm:pt modelId="{2122B8C6-89AA-4730-A094-4A021631B5A7}" type="pres">
      <dgm:prSet presAssocID="{8850C137-2104-4C6C-9089-67DA92E08DBB}" presName="compNode" presStyleCnt="0"/>
      <dgm:spPr/>
    </dgm:pt>
    <dgm:pt modelId="{D2E3C75A-9C19-4DD2-A6CC-0DC67EBFCBC6}" type="pres">
      <dgm:prSet presAssocID="{8850C137-2104-4C6C-9089-67DA92E08DB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orities"/>
        </a:ext>
      </dgm:extLst>
    </dgm:pt>
    <dgm:pt modelId="{FB8D1260-0D13-4ECC-935E-459DCA047565}" type="pres">
      <dgm:prSet presAssocID="{8850C137-2104-4C6C-9089-67DA92E08DBB}" presName="spaceRect" presStyleCnt="0"/>
      <dgm:spPr/>
    </dgm:pt>
    <dgm:pt modelId="{B4434CD2-F05B-45B7-8FE6-CC791361BF6A}" type="pres">
      <dgm:prSet presAssocID="{8850C137-2104-4C6C-9089-67DA92E08DBB}" presName="textRect" presStyleLbl="revTx" presStyleIdx="3" presStyleCnt="6">
        <dgm:presLayoutVars>
          <dgm:chMax val="1"/>
          <dgm:chPref val="1"/>
        </dgm:presLayoutVars>
      </dgm:prSet>
      <dgm:spPr/>
    </dgm:pt>
    <dgm:pt modelId="{EAECB593-BFB8-4A6D-9F59-41757871CA51}" type="pres">
      <dgm:prSet presAssocID="{7F467B81-247A-4D10-B705-7F6C4D63BEE8}" presName="sibTrans" presStyleCnt="0"/>
      <dgm:spPr/>
    </dgm:pt>
    <dgm:pt modelId="{CB8EE737-BEF7-4321-8997-A2446D8032DC}" type="pres">
      <dgm:prSet presAssocID="{BAD04CA0-54B0-4410-A7F7-DEE4D51AF5B0}" presName="compNode" presStyleCnt="0"/>
      <dgm:spPr/>
    </dgm:pt>
    <dgm:pt modelId="{1BE5DBA2-B4A0-4BB5-9299-C61D2CDB7CE6}" type="pres">
      <dgm:prSet presAssocID="{BAD04CA0-54B0-4410-A7F7-DEE4D51AF5B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816B870-31FE-4258-B2CB-025D775D3DD5}" type="pres">
      <dgm:prSet presAssocID="{BAD04CA0-54B0-4410-A7F7-DEE4D51AF5B0}" presName="spaceRect" presStyleCnt="0"/>
      <dgm:spPr/>
    </dgm:pt>
    <dgm:pt modelId="{A376EBB3-9B9E-4A18-9AD0-A1B346B06E98}" type="pres">
      <dgm:prSet presAssocID="{BAD04CA0-54B0-4410-A7F7-DEE4D51AF5B0}" presName="textRect" presStyleLbl="revTx" presStyleIdx="4" presStyleCnt="6">
        <dgm:presLayoutVars>
          <dgm:chMax val="1"/>
          <dgm:chPref val="1"/>
        </dgm:presLayoutVars>
      </dgm:prSet>
      <dgm:spPr/>
    </dgm:pt>
    <dgm:pt modelId="{3CD91BC4-E996-4B0C-BCAD-295ED187A601}" type="pres">
      <dgm:prSet presAssocID="{1CFABA49-1C37-48C1-A7F4-ABF202925D41}" presName="sibTrans" presStyleCnt="0"/>
      <dgm:spPr/>
    </dgm:pt>
    <dgm:pt modelId="{130A0B40-A097-4846-8BC8-CF080E6DAF2F}" type="pres">
      <dgm:prSet presAssocID="{4CD589A5-0218-465D-AF05-A85407DA68BD}" presName="compNode" presStyleCnt="0"/>
      <dgm:spPr/>
    </dgm:pt>
    <dgm:pt modelId="{3358896B-75B7-435A-AD09-56D7B09C4355}" type="pres">
      <dgm:prSet presAssocID="{4CD589A5-0218-465D-AF05-A85407DA68B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3DAAB41-F8C1-4FE4-8761-BC275029856E}" type="pres">
      <dgm:prSet presAssocID="{4CD589A5-0218-465D-AF05-A85407DA68BD}" presName="spaceRect" presStyleCnt="0"/>
      <dgm:spPr/>
    </dgm:pt>
    <dgm:pt modelId="{96071763-A06D-4556-8059-061F39910532}" type="pres">
      <dgm:prSet presAssocID="{4CD589A5-0218-465D-AF05-A85407DA68B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6814610-33F4-49DB-A738-0E42F1D5F7DD}" type="presOf" srcId="{E45C2C30-F504-432D-B934-AD02054DF917}" destId="{FA2760A5-EFBA-49B0-B6DF-C42D2CE58EB6}" srcOrd="0" destOrd="0" presId="urn:microsoft.com/office/officeart/2018/2/layout/IconLabelList"/>
    <dgm:cxn modelId="{A7AD4F11-1CB1-4BFB-9BAB-0147D75993B6}" type="presOf" srcId="{4CD589A5-0218-465D-AF05-A85407DA68BD}" destId="{96071763-A06D-4556-8059-061F39910532}" srcOrd="0" destOrd="0" presId="urn:microsoft.com/office/officeart/2018/2/layout/IconLabelList"/>
    <dgm:cxn modelId="{9EC7B91F-C6B8-4BDA-B54F-84C133BB1C2F}" srcId="{E45C2C30-F504-432D-B934-AD02054DF917}" destId="{4CD589A5-0218-465D-AF05-A85407DA68BD}" srcOrd="5" destOrd="0" parTransId="{C2117D46-A033-49B6-9B36-4878C86DEADB}" sibTransId="{D7BA79A1-0A56-4C88-9CB9-1C83DF95D0E5}"/>
    <dgm:cxn modelId="{D198CB39-09D9-43EB-9E3F-A12F9BEBB470}" srcId="{E45C2C30-F504-432D-B934-AD02054DF917}" destId="{F9F0A5B6-9A45-46AD-A2D4-43CC672ADE1A}" srcOrd="1" destOrd="0" parTransId="{8BC0CD82-E430-4641-BAD3-C5BD304D6C01}" sibTransId="{9DFDBACD-EE8F-448A-8F78-5069C570E953}"/>
    <dgm:cxn modelId="{32563361-9AAC-40BE-A653-7B4F5FB5A4D3}" srcId="{E45C2C30-F504-432D-B934-AD02054DF917}" destId="{8850C137-2104-4C6C-9089-67DA92E08DBB}" srcOrd="3" destOrd="0" parTransId="{C565BB73-CEB8-49C8-A672-14BE7D7AB4DD}" sibTransId="{7F467B81-247A-4D10-B705-7F6C4D63BEE8}"/>
    <dgm:cxn modelId="{33E98142-5850-4C3B-B78C-89F28C94D60F}" srcId="{E45C2C30-F504-432D-B934-AD02054DF917}" destId="{DB5F5D97-AEAF-454B-9F86-F5EE43F1534F}" srcOrd="0" destOrd="0" parTransId="{86F24F28-762B-43F7-BF35-8BB7B21DB738}" sibTransId="{3D682A3A-D1F7-4CD2-AAA6-7FF073034B5D}"/>
    <dgm:cxn modelId="{F8B92366-75A8-4F47-BE75-581783C70662}" srcId="{E45C2C30-F504-432D-B934-AD02054DF917}" destId="{0C46990C-B0BA-40DD-88DD-28E0382C80B6}" srcOrd="2" destOrd="0" parTransId="{C0354A22-D1B9-42A9-AEAC-B58FD5EF754F}" sibTransId="{67A353C5-FFD7-4A03-9180-0377FC80433A}"/>
    <dgm:cxn modelId="{999F9572-BBCB-4209-B00E-0125AD41F0DD}" type="presOf" srcId="{0C46990C-B0BA-40DD-88DD-28E0382C80B6}" destId="{43758E25-B73C-43A8-8DD5-FAE1DD238B52}" srcOrd="0" destOrd="0" presId="urn:microsoft.com/office/officeart/2018/2/layout/IconLabelList"/>
    <dgm:cxn modelId="{826AE489-CBB1-4494-B1BF-CAD13033504A}" type="presOf" srcId="{DB5F5D97-AEAF-454B-9F86-F5EE43F1534F}" destId="{0FA1FF94-DE77-4D2F-A459-43A1C707FC8B}" srcOrd="0" destOrd="0" presId="urn:microsoft.com/office/officeart/2018/2/layout/IconLabelList"/>
    <dgm:cxn modelId="{7FB99696-1EE7-41E2-96AB-2A55588E31F4}" type="presOf" srcId="{BAD04CA0-54B0-4410-A7F7-DEE4D51AF5B0}" destId="{A376EBB3-9B9E-4A18-9AD0-A1B346B06E98}" srcOrd="0" destOrd="0" presId="urn:microsoft.com/office/officeart/2018/2/layout/IconLabelList"/>
    <dgm:cxn modelId="{3BEDE2AF-77CB-443A-B367-7AE68C786A6B}" type="presOf" srcId="{F9F0A5B6-9A45-46AD-A2D4-43CC672ADE1A}" destId="{69B12855-9827-4BDA-AA8A-51149B74419D}" srcOrd="0" destOrd="0" presId="urn:microsoft.com/office/officeart/2018/2/layout/IconLabelList"/>
    <dgm:cxn modelId="{D96240E7-63F8-4151-997D-E84F56501B45}" type="presOf" srcId="{8850C137-2104-4C6C-9089-67DA92E08DBB}" destId="{B4434CD2-F05B-45B7-8FE6-CC791361BF6A}" srcOrd="0" destOrd="0" presId="urn:microsoft.com/office/officeart/2018/2/layout/IconLabelList"/>
    <dgm:cxn modelId="{D300A2EA-5A89-45DB-83A8-440DF9AFBCF1}" srcId="{E45C2C30-F504-432D-B934-AD02054DF917}" destId="{BAD04CA0-54B0-4410-A7F7-DEE4D51AF5B0}" srcOrd="4" destOrd="0" parTransId="{EADBF233-5C68-4FF4-BDA3-90504A342674}" sibTransId="{1CFABA49-1C37-48C1-A7F4-ABF202925D41}"/>
    <dgm:cxn modelId="{C6B98ABF-0BA7-4102-A7A4-3022BC5446FA}" type="presParOf" srcId="{FA2760A5-EFBA-49B0-B6DF-C42D2CE58EB6}" destId="{86AE47DA-1373-4544-BFE9-A8F1923C0E03}" srcOrd="0" destOrd="0" presId="urn:microsoft.com/office/officeart/2018/2/layout/IconLabelList"/>
    <dgm:cxn modelId="{5EA88177-F411-43F1-812F-6A61BD4B88B8}" type="presParOf" srcId="{86AE47DA-1373-4544-BFE9-A8F1923C0E03}" destId="{AD7D7A32-07A6-44CF-B05E-084C9C48EC22}" srcOrd="0" destOrd="0" presId="urn:microsoft.com/office/officeart/2018/2/layout/IconLabelList"/>
    <dgm:cxn modelId="{767E9242-1352-45D2-A282-FB3DD36E79AA}" type="presParOf" srcId="{86AE47DA-1373-4544-BFE9-A8F1923C0E03}" destId="{E6EF39E0-97BB-467F-B786-7AE5DD9F8DF9}" srcOrd="1" destOrd="0" presId="urn:microsoft.com/office/officeart/2018/2/layout/IconLabelList"/>
    <dgm:cxn modelId="{9AD3A634-19BB-4951-974D-6FE7E997621F}" type="presParOf" srcId="{86AE47DA-1373-4544-BFE9-A8F1923C0E03}" destId="{0FA1FF94-DE77-4D2F-A459-43A1C707FC8B}" srcOrd="2" destOrd="0" presId="urn:microsoft.com/office/officeart/2018/2/layout/IconLabelList"/>
    <dgm:cxn modelId="{060AA415-FDE2-4CD5-B99A-B1845B06B13D}" type="presParOf" srcId="{FA2760A5-EFBA-49B0-B6DF-C42D2CE58EB6}" destId="{86CAF638-1A0D-4BFB-8DE7-4121BCC357E5}" srcOrd="1" destOrd="0" presId="urn:microsoft.com/office/officeart/2018/2/layout/IconLabelList"/>
    <dgm:cxn modelId="{25D86EFC-78B4-4C4C-920D-335CC53F010F}" type="presParOf" srcId="{FA2760A5-EFBA-49B0-B6DF-C42D2CE58EB6}" destId="{1A7865D1-88DE-41AD-A19A-B44651AE770C}" srcOrd="2" destOrd="0" presId="urn:microsoft.com/office/officeart/2018/2/layout/IconLabelList"/>
    <dgm:cxn modelId="{39E57D37-FC15-4B17-96DE-D1F446B3F10B}" type="presParOf" srcId="{1A7865D1-88DE-41AD-A19A-B44651AE770C}" destId="{35D41761-A17D-4190-ADFE-73F5E4C8E02A}" srcOrd="0" destOrd="0" presId="urn:microsoft.com/office/officeart/2018/2/layout/IconLabelList"/>
    <dgm:cxn modelId="{EF614F85-D78F-4AE7-981E-928F9650D034}" type="presParOf" srcId="{1A7865D1-88DE-41AD-A19A-B44651AE770C}" destId="{8F8242DF-6973-43A9-902D-C50AE0AAB72C}" srcOrd="1" destOrd="0" presId="urn:microsoft.com/office/officeart/2018/2/layout/IconLabelList"/>
    <dgm:cxn modelId="{78FB9454-FC5F-4119-88EB-67F962840A66}" type="presParOf" srcId="{1A7865D1-88DE-41AD-A19A-B44651AE770C}" destId="{69B12855-9827-4BDA-AA8A-51149B74419D}" srcOrd="2" destOrd="0" presId="urn:microsoft.com/office/officeart/2018/2/layout/IconLabelList"/>
    <dgm:cxn modelId="{3F5B3713-B2E5-450D-99A2-AAAB8BA5A758}" type="presParOf" srcId="{FA2760A5-EFBA-49B0-B6DF-C42D2CE58EB6}" destId="{74842631-9668-43B3-9446-B207C2AE743B}" srcOrd="3" destOrd="0" presId="urn:microsoft.com/office/officeart/2018/2/layout/IconLabelList"/>
    <dgm:cxn modelId="{976DD422-6140-45EF-8602-0BD46E552B3F}" type="presParOf" srcId="{FA2760A5-EFBA-49B0-B6DF-C42D2CE58EB6}" destId="{B3529E64-5D48-46EC-94D4-87E689BA2F8F}" srcOrd="4" destOrd="0" presId="urn:microsoft.com/office/officeart/2018/2/layout/IconLabelList"/>
    <dgm:cxn modelId="{9DC805DB-1401-4E95-B660-02A02C3FDF31}" type="presParOf" srcId="{B3529E64-5D48-46EC-94D4-87E689BA2F8F}" destId="{FBCB974D-3DC2-4734-98C2-CE0237B5431F}" srcOrd="0" destOrd="0" presId="urn:microsoft.com/office/officeart/2018/2/layout/IconLabelList"/>
    <dgm:cxn modelId="{32272097-2316-405B-90AE-3E6C6F1191F9}" type="presParOf" srcId="{B3529E64-5D48-46EC-94D4-87E689BA2F8F}" destId="{A614D294-024B-46AD-8DD1-368F45B62818}" srcOrd="1" destOrd="0" presId="urn:microsoft.com/office/officeart/2018/2/layout/IconLabelList"/>
    <dgm:cxn modelId="{BD2A3B11-DDE6-4E11-957D-4B9D56B07D5A}" type="presParOf" srcId="{B3529E64-5D48-46EC-94D4-87E689BA2F8F}" destId="{43758E25-B73C-43A8-8DD5-FAE1DD238B52}" srcOrd="2" destOrd="0" presId="urn:microsoft.com/office/officeart/2018/2/layout/IconLabelList"/>
    <dgm:cxn modelId="{A13D48DB-DFFF-415F-B17C-FE3D07BCF208}" type="presParOf" srcId="{FA2760A5-EFBA-49B0-B6DF-C42D2CE58EB6}" destId="{B7933644-2F26-48BA-9AF7-60F6EE71ED51}" srcOrd="5" destOrd="0" presId="urn:microsoft.com/office/officeart/2018/2/layout/IconLabelList"/>
    <dgm:cxn modelId="{B1573C16-26DF-4E8E-A362-2CEA69B678F1}" type="presParOf" srcId="{FA2760A5-EFBA-49B0-B6DF-C42D2CE58EB6}" destId="{2122B8C6-89AA-4730-A094-4A021631B5A7}" srcOrd="6" destOrd="0" presId="urn:microsoft.com/office/officeart/2018/2/layout/IconLabelList"/>
    <dgm:cxn modelId="{E1D7179D-C216-47EF-B61A-A17A0571D805}" type="presParOf" srcId="{2122B8C6-89AA-4730-A094-4A021631B5A7}" destId="{D2E3C75A-9C19-4DD2-A6CC-0DC67EBFCBC6}" srcOrd="0" destOrd="0" presId="urn:microsoft.com/office/officeart/2018/2/layout/IconLabelList"/>
    <dgm:cxn modelId="{FBA888B2-A7B6-4321-AAC4-0ECC4E30E0B9}" type="presParOf" srcId="{2122B8C6-89AA-4730-A094-4A021631B5A7}" destId="{FB8D1260-0D13-4ECC-935E-459DCA047565}" srcOrd="1" destOrd="0" presId="urn:microsoft.com/office/officeart/2018/2/layout/IconLabelList"/>
    <dgm:cxn modelId="{FACAC0B0-5895-4927-B1AF-1126B395A93C}" type="presParOf" srcId="{2122B8C6-89AA-4730-A094-4A021631B5A7}" destId="{B4434CD2-F05B-45B7-8FE6-CC791361BF6A}" srcOrd="2" destOrd="0" presId="urn:microsoft.com/office/officeart/2018/2/layout/IconLabelList"/>
    <dgm:cxn modelId="{63529281-B4AE-421B-A5AA-9F526F67745C}" type="presParOf" srcId="{FA2760A5-EFBA-49B0-B6DF-C42D2CE58EB6}" destId="{EAECB593-BFB8-4A6D-9F59-41757871CA51}" srcOrd="7" destOrd="0" presId="urn:microsoft.com/office/officeart/2018/2/layout/IconLabelList"/>
    <dgm:cxn modelId="{D650CA14-0EE0-4A36-ACE4-929FDE526DB5}" type="presParOf" srcId="{FA2760A5-EFBA-49B0-B6DF-C42D2CE58EB6}" destId="{CB8EE737-BEF7-4321-8997-A2446D8032DC}" srcOrd="8" destOrd="0" presId="urn:microsoft.com/office/officeart/2018/2/layout/IconLabelList"/>
    <dgm:cxn modelId="{1B1CD1B2-11E8-455C-8632-6D0B41364979}" type="presParOf" srcId="{CB8EE737-BEF7-4321-8997-A2446D8032DC}" destId="{1BE5DBA2-B4A0-4BB5-9299-C61D2CDB7CE6}" srcOrd="0" destOrd="0" presId="urn:microsoft.com/office/officeart/2018/2/layout/IconLabelList"/>
    <dgm:cxn modelId="{2481B754-DF69-4014-AAC8-DB99B2013D06}" type="presParOf" srcId="{CB8EE737-BEF7-4321-8997-A2446D8032DC}" destId="{2816B870-31FE-4258-B2CB-025D775D3DD5}" srcOrd="1" destOrd="0" presId="urn:microsoft.com/office/officeart/2018/2/layout/IconLabelList"/>
    <dgm:cxn modelId="{63EABAC1-E77D-4374-B8C5-CA9E050454BF}" type="presParOf" srcId="{CB8EE737-BEF7-4321-8997-A2446D8032DC}" destId="{A376EBB3-9B9E-4A18-9AD0-A1B346B06E98}" srcOrd="2" destOrd="0" presId="urn:microsoft.com/office/officeart/2018/2/layout/IconLabelList"/>
    <dgm:cxn modelId="{D043038D-1866-4B56-BAA9-20787CE00965}" type="presParOf" srcId="{FA2760A5-EFBA-49B0-B6DF-C42D2CE58EB6}" destId="{3CD91BC4-E996-4B0C-BCAD-295ED187A601}" srcOrd="9" destOrd="0" presId="urn:microsoft.com/office/officeart/2018/2/layout/IconLabelList"/>
    <dgm:cxn modelId="{2AB66C35-8A83-4A52-9138-018DC7F36298}" type="presParOf" srcId="{FA2760A5-EFBA-49B0-B6DF-C42D2CE58EB6}" destId="{130A0B40-A097-4846-8BC8-CF080E6DAF2F}" srcOrd="10" destOrd="0" presId="urn:microsoft.com/office/officeart/2018/2/layout/IconLabelList"/>
    <dgm:cxn modelId="{057BD20E-37FF-41A6-B13F-47F305459BED}" type="presParOf" srcId="{130A0B40-A097-4846-8BC8-CF080E6DAF2F}" destId="{3358896B-75B7-435A-AD09-56D7B09C4355}" srcOrd="0" destOrd="0" presId="urn:microsoft.com/office/officeart/2018/2/layout/IconLabelList"/>
    <dgm:cxn modelId="{F87CE735-B330-4B02-B6B4-CDD478D85AF7}" type="presParOf" srcId="{130A0B40-A097-4846-8BC8-CF080E6DAF2F}" destId="{33DAAB41-F8C1-4FE4-8761-BC275029856E}" srcOrd="1" destOrd="0" presId="urn:microsoft.com/office/officeart/2018/2/layout/IconLabelList"/>
    <dgm:cxn modelId="{8C8CE2E1-8F61-472A-813B-7CF9956A262F}" type="presParOf" srcId="{130A0B40-A097-4846-8BC8-CF080E6DAF2F}" destId="{96071763-A06D-4556-8059-061F3991053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7312E-121F-40DE-B8CF-57E29187B01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44D32A-7D89-4B4C-BF40-FA78136599CF}">
      <dgm:prSet phldrT="[Teks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Korzyści przestrzenne</a:t>
          </a:r>
        </a:p>
      </dgm:t>
    </dgm:pt>
    <dgm:pt modelId="{9DAB19BF-DD16-47D8-845E-99E2B85C36F8}" type="parTrans" cxnId="{89234A72-1399-45DE-A87F-E8313CD0FC8F}">
      <dgm:prSet/>
      <dgm:spPr/>
      <dgm:t>
        <a:bodyPr/>
        <a:lstStyle/>
        <a:p>
          <a:endParaRPr lang="pl-PL"/>
        </a:p>
      </dgm:t>
    </dgm:pt>
    <dgm:pt modelId="{52BA4DD4-C8B4-4E88-B447-182FEFAD5D91}" type="sibTrans" cxnId="{89234A72-1399-45DE-A87F-E8313CD0FC8F}">
      <dgm:prSet/>
      <dgm:spPr/>
      <dgm:t>
        <a:bodyPr/>
        <a:lstStyle/>
        <a:p>
          <a:endParaRPr lang="pl-PL"/>
        </a:p>
      </dgm:t>
    </dgm:pt>
    <dgm:pt modelId="{C16142AB-6058-4D31-B2F7-AC143CA52301}">
      <dgm:prSet phldrT="[Teks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Korzyści przyrodnicze, środowiskowe</a:t>
          </a:r>
        </a:p>
      </dgm:t>
    </dgm:pt>
    <dgm:pt modelId="{8BEE7A6F-44FD-4DF7-80BA-7B8CA7DBC2A2}" type="parTrans" cxnId="{DD3587F1-DA5F-4D86-9B51-712A66C4D032}">
      <dgm:prSet/>
      <dgm:spPr/>
      <dgm:t>
        <a:bodyPr/>
        <a:lstStyle/>
        <a:p>
          <a:endParaRPr lang="pl-PL"/>
        </a:p>
      </dgm:t>
    </dgm:pt>
    <dgm:pt modelId="{8ACC1A67-C514-47EA-BDBD-0BFDC1CCA441}" type="sibTrans" cxnId="{DD3587F1-DA5F-4D86-9B51-712A66C4D032}">
      <dgm:prSet/>
      <dgm:spPr/>
      <dgm:t>
        <a:bodyPr/>
        <a:lstStyle/>
        <a:p>
          <a:endParaRPr lang="pl-PL"/>
        </a:p>
      </dgm:t>
    </dgm:pt>
    <dgm:pt modelId="{1F02CEBB-0D2D-40F3-BC4D-7DDEAE980E5E}">
      <dgm:prSet phldrT="[Teks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Korzyści ekonomiczne</a:t>
          </a:r>
        </a:p>
      </dgm:t>
    </dgm:pt>
    <dgm:pt modelId="{2B1970F8-CED0-4962-AC46-06935789E571}" type="parTrans" cxnId="{ADBD505A-3FA6-4EFB-BEED-8B258A139C8E}">
      <dgm:prSet/>
      <dgm:spPr/>
      <dgm:t>
        <a:bodyPr/>
        <a:lstStyle/>
        <a:p>
          <a:endParaRPr lang="pl-PL"/>
        </a:p>
      </dgm:t>
    </dgm:pt>
    <dgm:pt modelId="{DF943332-7144-4276-A32C-4797DB9AE048}" type="sibTrans" cxnId="{ADBD505A-3FA6-4EFB-BEED-8B258A139C8E}">
      <dgm:prSet/>
      <dgm:spPr/>
      <dgm:t>
        <a:bodyPr/>
        <a:lstStyle/>
        <a:p>
          <a:endParaRPr lang="pl-PL"/>
        </a:p>
      </dgm:t>
    </dgm:pt>
    <dgm:pt modelId="{7FBDB5E9-B19D-449E-8681-AB6656FBB7E8}">
      <dgm:prSet phldrT="[Teks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Korzyści społeczne</a:t>
          </a:r>
        </a:p>
      </dgm:t>
    </dgm:pt>
    <dgm:pt modelId="{8E32D392-C549-44FD-91FF-44BF7CEAAA5C}" type="parTrans" cxnId="{0D3FA9FA-60F3-4EFD-B807-49C082C3C3C1}">
      <dgm:prSet/>
      <dgm:spPr/>
      <dgm:t>
        <a:bodyPr/>
        <a:lstStyle/>
        <a:p>
          <a:endParaRPr lang="pl-PL"/>
        </a:p>
      </dgm:t>
    </dgm:pt>
    <dgm:pt modelId="{2F6436B7-0C2F-4C34-AAFB-26E099758E4E}" type="sibTrans" cxnId="{0D3FA9FA-60F3-4EFD-B807-49C082C3C3C1}">
      <dgm:prSet/>
      <dgm:spPr/>
      <dgm:t>
        <a:bodyPr/>
        <a:lstStyle/>
        <a:p>
          <a:endParaRPr lang="pl-PL"/>
        </a:p>
      </dgm:t>
    </dgm:pt>
    <dgm:pt modelId="{59310D64-D63E-4DD9-9267-6F88A1A7919C}" type="pres">
      <dgm:prSet presAssocID="{75D7312E-121F-40DE-B8CF-57E29187B011}" presName="matrix" presStyleCnt="0">
        <dgm:presLayoutVars>
          <dgm:chMax val="1"/>
          <dgm:dir/>
          <dgm:resizeHandles val="exact"/>
        </dgm:presLayoutVars>
      </dgm:prSet>
      <dgm:spPr/>
    </dgm:pt>
    <dgm:pt modelId="{EC082CF2-49C9-4BA9-B117-2B2B237ED6E9}" type="pres">
      <dgm:prSet presAssocID="{75D7312E-121F-40DE-B8CF-57E29187B011}" presName="diamond" presStyleLbl="bgShp" presStyleIdx="0" presStyleCnt="1" custLinFactNeighborX="20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EB3EBFE7-0C6D-40B5-80E5-48E1D2C39FC3}" type="pres">
      <dgm:prSet presAssocID="{75D7312E-121F-40DE-B8CF-57E29187B01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A3F5A9-1936-456E-8BFE-C78D6EB49E8E}" type="pres">
      <dgm:prSet presAssocID="{75D7312E-121F-40DE-B8CF-57E29187B01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F48C12B-A9F7-4C07-B46C-3E6A2DCE7B3D}" type="pres">
      <dgm:prSet presAssocID="{75D7312E-121F-40DE-B8CF-57E29187B01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DC554B-E7AD-44EF-B9AE-8509022A32CF}" type="pres">
      <dgm:prSet presAssocID="{75D7312E-121F-40DE-B8CF-57E29187B01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D1DE71-1DBF-4E08-94C1-CFD234FDFFC6}" type="presOf" srcId="{75D7312E-121F-40DE-B8CF-57E29187B011}" destId="{59310D64-D63E-4DD9-9267-6F88A1A7919C}" srcOrd="0" destOrd="0" presId="urn:microsoft.com/office/officeart/2005/8/layout/matrix3"/>
    <dgm:cxn modelId="{89234A72-1399-45DE-A87F-E8313CD0FC8F}" srcId="{75D7312E-121F-40DE-B8CF-57E29187B011}" destId="{1644D32A-7D89-4B4C-BF40-FA78136599CF}" srcOrd="0" destOrd="0" parTransId="{9DAB19BF-DD16-47D8-845E-99E2B85C36F8}" sibTransId="{52BA4DD4-C8B4-4E88-B447-182FEFAD5D91}"/>
    <dgm:cxn modelId="{ADBD505A-3FA6-4EFB-BEED-8B258A139C8E}" srcId="{75D7312E-121F-40DE-B8CF-57E29187B011}" destId="{1F02CEBB-0D2D-40F3-BC4D-7DDEAE980E5E}" srcOrd="2" destOrd="0" parTransId="{2B1970F8-CED0-4962-AC46-06935789E571}" sibTransId="{DF943332-7144-4276-A32C-4797DB9AE048}"/>
    <dgm:cxn modelId="{004C717D-3289-4D1B-A2D5-5DE6843A00FE}" type="presOf" srcId="{C16142AB-6058-4D31-B2F7-AC143CA52301}" destId="{68A3F5A9-1936-456E-8BFE-C78D6EB49E8E}" srcOrd="0" destOrd="0" presId="urn:microsoft.com/office/officeart/2005/8/layout/matrix3"/>
    <dgm:cxn modelId="{B5DF4EA7-ED1D-432A-96EF-C0729971E657}" type="presOf" srcId="{1644D32A-7D89-4B4C-BF40-FA78136599CF}" destId="{EB3EBFE7-0C6D-40B5-80E5-48E1D2C39FC3}" srcOrd="0" destOrd="0" presId="urn:microsoft.com/office/officeart/2005/8/layout/matrix3"/>
    <dgm:cxn modelId="{691F7CD7-4AC7-4855-A4C6-22F21429C3FD}" type="presOf" srcId="{1F02CEBB-0D2D-40F3-BC4D-7DDEAE980E5E}" destId="{BF48C12B-A9F7-4C07-B46C-3E6A2DCE7B3D}" srcOrd="0" destOrd="0" presId="urn:microsoft.com/office/officeart/2005/8/layout/matrix3"/>
    <dgm:cxn modelId="{DD3587F1-DA5F-4D86-9B51-712A66C4D032}" srcId="{75D7312E-121F-40DE-B8CF-57E29187B011}" destId="{C16142AB-6058-4D31-B2F7-AC143CA52301}" srcOrd="1" destOrd="0" parTransId="{8BEE7A6F-44FD-4DF7-80BA-7B8CA7DBC2A2}" sibTransId="{8ACC1A67-C514-47EA-BDBD-0BFDC1CCA441}"/>
    <dgm:cxn modelId="{0D3FA9FA-60F3-4EFD-B807-49C082C3C3C1}" srcId="{75D7312E-121F-40DE-B8CF-57E29187B011}" destId="{7FBDB5E9-B19D-449E-8681-AB6656FBB7E8}" srcOrd="3" destOrd="0" parTransId="{8E32D392-C549-44FD-91FF-44BF7CEAAA5C}" sibTransId="{2F6436B7-0C2F-4C34-AAFB-26E099758E4E}"/>
    <dgm:cxn modelId="{76D5EAFC-5AA5-43F6-8C2C-479E0AC62E69}" type="presOf" srcId="{7FBDB5E9-B19D-449E-8681-AB6656FBB7E8}" destId="{E1DC554B-E7AD-44EF-B9AE-8509022A32CF}" srcOrd="0" destOrd="0" presId="urn:microsoft.com/office/officeart/2005/8/layout/matrix3"/>
    <dgm:cxn modelId="{4EA6B5EB-9538-4B7C-9D52-494C963DC1DE}" type="presParOf" srcId="{59310D64-D63E-4DD9-9267-6F88A1A7919C}" destId="{EC082CF2-49C9-4BA9-B117-2B2B237ED6E9}" srcOrd="0" destOrd="0" presId="urn:microsoft.com/office/officeart/2005/8/layout/matrix3"/>
    <dgm:cxn modelId="{76410A65-C261-4628-A356-230C78BD3175}" type="presParOf" srcId="{59310D64-D63E-4DD9-9267-6F88A1A7919C}" destId="{EB3EBFE7-0C6D-40B5-80E5-48E1D2C39FC3}" srcOrd="1" destOrd="0" presId="urn:microsoft.com/office/officeart/2005/8/layout/matrix3"/>
    <dgm:cxn modelId="{51094601-74E3-47F8-9125-951705A2F8CC}" type="presParOf" srcId="{59310D64-D63E-4DD9-9267-6F88A1A7919C}" destId="{68A3F5A9-1936-456E-8BFE-C78D6EB49E8E}" srcOrd="2" destOrd="0" presId="urn:microsoft.com/office/officeart/2005/8/layout/matrix3"/>
    <dgm:cxn modelId="{7C30DFA3-6305-4240-8EA4-140832076BE7}" type="presParOf" srcId="{59310D64-D63E-4DD9-9267-6F88A1A7919C}" destId="{BF48C12B-A9F7-4C07-B46C-3E6A2DCE7B3D}" srcOrd="3" destOrd="0" presId="urn:microsoft.com/office/officeart/2005/8/layout/matrix3"/>
    <dgm:cxn modelId="{C20450B5-393B-405E-90D7-1749CC38D28E}" type="presParOf" srcId="{59310D64-D63E-4DD9-9267-6F88A1A7919C}" destId="{E1DC554B-E7AD-44EF-B9AE-8509022A32C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D7A32-07A6-44CF-B05E-084C9C48EC22}">
      <dsp:nvSpPr>
        <dsp:cNvPr id="0" name=""/>
        <dsp:cNvSpPr/>
      </dsp:nvSpPr>
      <dsp:spPr>
        <a:xfrm>
          <a:off x="383582" y="249045"/>
          <a:ext cx="624111" cy="624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1FF94-DE77-4D2F-A459-43A1C707FC8B}">
      <dsp:nvSpPr>
        <dsp:cNvPr id="0" name=""/>
        <dsp:cNvSpPr/>
      </dsp:nvSpPr>
      <dsp:spPr>
        <a:xfrm>
          <a:off x="2180" y="109151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Podsumowanie oceny podatności</a:t>
          </a:r>
        </a:p>
      </dsp:txBody>
      <dsp:txXfrm>
        <a:off x="2180" y="1091514"/>
        <a:ext cx="1386914" cy="554765"/>
      </dsp:txXfrm>
    </dsp:sp>
    <dsp:sp modelId="{35D41761-A17D-4190-ADFE-73F5E4C8E02A}">
      <dsp:nvSpPr>
        <dsp:cNvPr id="0" name=""/>
        <dsp:cNvSpPr/>
      </dsp:nvSpPr>
      <dsp:spPr>
        <a:xfrm>
          <a:off x="2013206" y="249045"/>
          <a:ext cx="624111" cy="624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12855-9827-4BDA-AA8A-51149B74419D}">
      <dsp:nvSpPr>
        <dsp:cNvPr id="0" name=""/>
        <dsp:cNvSpPr/>
      </dsp:nvSpPr>
      <dsp:spPr>
        <a:xfrm>
          <a:off x="1631804" y="109151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Analiza ryzyka</a:t>
          </a:r>
        </a:p>
      </dsp:txBody>
      <dsp:txXfrm>
        <a:off x="1631804" y="1091514"/>
        <a:ext cx="1386914" cy="554765"/>
      </dsp:txXfrm>
    </dsp:sp>
    <dsp:sp modelId="{FBCB974D-3DC2-4734-98C2-CE0237B5431F}">
      <dsp:nvSpPr>
        <dsp:cNvPr id="0" name=""/>
        <dsp:cNvSpPr/>
      </dsp:nvSpPr>
      <dsp:spPr>
        <a:xfrm>
          <a:off x="3642830" y="249045"/>
          <a:ext cx="624111" cy="624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58E25-B73C-43A8-8DD5-FAE1DD238B52}">
      <dsp:nvSpPr>
        <dsp:cNvPr id="0" name=""/>
        <dsp:cNvSpPr/>
      </dsp:nvSpPr>
      <dsp:spPr>
        <a:xfrm>
          <a:off x="3261428" y="1091514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Prawdopodobieństwo, konsekwencje i ekspozycja</a:t>
          </a:r>
        </a:p>
      </dsp:txBody>
      <dsp:txXfrm>
        <a:off x="3261428" y="1091514"/>
        <a:ext cx="1386914" cy="554765"/>
      </dsp:txXfrm>
    </dsp:sp>
    <dsp:sp modelId="{D2E3C75A-9C19-4DD2-A6CC-0DC67EBFCBC6}">
      <dsp:nvSpPr>
        <dsp:cNvPr id="0" name=""/>
        <dsp:cNvSpPr/>
      </dsp:nvSpPr>
      <dsp:spPr>
        <a:xfrm>
          <a:off x="383582" y="1993008"/>
          <a:ext cx="624111" cy="624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34CD2-F05B-45B7-8FE6-CC791361BF6A}">
      <dsp:nvSpPr>
        <dsp:cNvPr id="0" name=""/>
        <dsp:cNvSpPr/>
      </dsp:nvSpPr>
      <dsp:spPr>
        <a:xfrm>
          <a:off x="2180" y="2835477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Priorytety działań </a:t>
          </a:r>
        </a:p>
      </dsp:txBody>
      <dsp:txXfrm>
        <a:off x="2180" y="2835477"/>
        <a:ext cx="1386914" cy="554765"/>
      </dsp:txXfrm>
    </dsp:sp>
    <dsp:sp modelId="{1BE5DBA2-B4A0-4BB5-9299-C61D2CDB7CE6}">
      <dsp:nvSpPr>
        <dsp:cNvPr id="0" name=""/>
        <dsp:cNvSpPr/>
      </dsp:nvSpPr>
      <dsp:spPr>
        <a:xfrm>
          <a:off x="2013206" y="1993008"/>
          <a:ext cx="624111" cy="624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6EBB3-9B9E-4A18-9AD0-A1B346B06E98}">
      <dsp:nvSpPr>
        <dsp:cNvPr id="0" name=""/>
        <dsp:cNvSpPr/>
      </dsp:nvSpPr>
      <dsp:spPr>
        <a:xfrm>
          <a:off x="1631804" y="2835477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Zmiany klimatu – szanse</a:t>
          </a:r>
        </a:p>
      </dsp:txBody>
      <dsp:txXfrm>
        <a:off x="1631804" y="2835477"/>
        <a:ext cx="1386914" cy="554765"/>
      </dsp:txXfrm>
    </dsp:sp>
    <dsp:sp modelId="{3358896B-75B7-435A-AD09-56D7B09C4355}">
      <dsp:nvSpPr>
        <dsp:cNvPr id="0" name=""/>
        <dsp:cNvSpPr/>
      </dsp:nvSpPr>
      <dsp:spPr>
        <a:xfrm>
          <a:off x="3642830" y="1993008"/>
          <a:ext cx="624111" cy="6241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1763-A06D-4556-8059-061F39910532}">
      <dsp:nvSpPr>
        <dsp:cNvPr id="0" name=""/>
        <dsp:cNvSpPr/>
      </dsp:nvSpPr>
      <dsp:spPr>
        <a:xfrm>
          <a:off x="3261428" y="2835477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Zmiany klimatu - luki wiedzy</a:t>
          </a:r>
        </a:p>
      </dsp:txBody>
      <dsp:txXfrm>
        <a:off x="3261428" y="2835477"/>
        <a:ext cx="1386914" cy="554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82CF2-49C9-4BA9-B117-2B2B237ED6E9}">
      <dsp:nvSpPr>
        <dsp:cNvPr id="0" name=""/>
        <dsp:cNvSpPr/>
      </dsp:nvSpPr>
      <dsp:spPr>
        <a:xfrm>
          <a:off x="1491483" y="0"/>
          <a:ext cx="4670888" cy="4670888"/>
        </a:xfrm>
        <a:prstGeom prst="diamond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B3EBFE7-0C6D-40B5-80E5-48E1D2C39FC3}">
      <dsp:nvSpPr>
        <dsp:cNvPr id="0" name=""/>
        <dsp:cNvSpPr/>
      </dsp:nvSpPr>
      <dsp:spPr>
        <a:xfrm>
          <a:off x="1925689" y="443734"/>
          <a:ext cx="1821646" cy="1821646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Korzyści przestrzenne</a:t>
          </a:r>
        </a:p>
      </dsp:txBody>
      <dsp:txXfrm>
        <a:off x="2014614" y="532659"/>
        <a:ext cx="1643796" cy="1643796"/>
      </dsp:txXfrm>
    </dsp:sp>
    <dsp:sp modelId="{68A3F5A9-1936-456E-8BFE-C78D6EB49E8E}">
      <dsp:nvSpPr>
        <dsp:cNvPr id="0" name=""/>
        <dsp:cNvSpPr/>
      </dsp:nvSpPr>
      <dsp:spPr>
        <a:xfrm>
          <a:off x="3887462" y="443734"/>
          <a:ext cx="1821646" cy="1821646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Korzyści przyrodnicze, środowiskowe</a:t>
          </a:r>
        </a:p>
      </dsp:txBody>
      <dsp:txXfrm>
        <a:off x="3976387" y="532659"/>
        <a:ext cx="1643796" cy="1643796"/>
      </dsp:txXfrm>
    </dsp:sp>
    <dsp:sp modelId="{BF48C12B-A9F7-4C07-B46C-3E6A2DCE7B3D}">
      <dsp:nvSpPr>
        <dsp:cNvPr id="0" name=""/>
        <dsp:cNvSpPr/>
      </dsp:nvSpPr>
      <dsp:spPr>
        <a:xfrm>
          <a:off x="1925689" y="2405507"/>
          <a:ext cx="1821646" cy="1821646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Korzyści ekonomiczne</a:t>
          </a:r>
        </a:p>
      </dsp:txBody>
      <dsp:txXfrm>
        <a:off x="2014614" y="2494432"/>
        <a:ext cx="1643796" cy="1643796"/>
      </dsp:txXfrm>
    </dsp:sp>
    <dsp:sp modelId="{E1DC554B-E7AD-44EF-B9AE-8509022A32CF}">
      <dsp:nvSpPr>
        <dsp:cNvPr id="0" name=""/>
        <dsp:cNvSpPr/>
      </dsp:nvSpPr>
      <dsp:spPr>
        <a:xfrm>
          <a:off x="3887462" y="2405507"/>
          <a:ext cx="1821646" cy="1821646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Korzyści społeczne</a:t>
          </a:r>
        </a:p>
      </dsp:txBody>
      <dsp:txXfrm>
        <a:off x="3976387" y="2494432"/>
        <a:ext cx="1643796" cy="164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009B6-1EEC-4437-802F-2F31AC36AD7F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4F6C-85BF-4BE0-B7BC-D156A5E09C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7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>
            <a:extLst>
              <a:ext uri="{FF2B5EF4-FFF2-40B4-BE49-F238E27FC236}">
                <a16:creationId xmlns:a16="http://schemas.microsoft.com/office/drawing/2014/main" id="{137873DB-BDC6-46C2-9E62-DB8A96522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>
            <a:extLst>
              <a:ext uri="{FF2B5EF4-FFF2-40B4-BE49-F238E27FC236}">
                <a16:creationId xmlns:a16="http://schemas.microsoft.com/office/drawing/2014/main" id="{E143FB96-03E9-4E7B-BB80-2C370D5A5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1748" name="Symbol zastępczy numeru slajdu 3">
            <a:extLst>
              <a:ext uri="{FF2B5EF4-FFF2-40B4-BE49-F238E27FC236}">
                <a16:creationId xmlns:a16="http://schemas.microsoft.com/office/drawing/2014/main" id="{1FB4F340-E465-4683-82A7-12B850D75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 Light"/>
                <a:cs typeface="Open Sans Light"/>
              </a:defRPr>
            </a:lvl9pPr>
          </a:lstStyle>
          <a:p>
            <a:pPr eaLnBrk="1" hangingPunct="1"/>
            <a:fld id="{DD29B494-7B9D-40AE-A0DD-1AC38540729D}" type="slidenum">
              <a:rPr lang="pl-PL" altLang="pl-PL">
                <a:solidFill>
                  <a:schemeClr val="tx1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pl-PL" altLang="pl-PL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818E5112-5429-462B-B9CE-B5D67AE8C2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29B8205-65FB-40C2-BAA7-0958A0C88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https://www.google.pl/search?q=Inowroc%C5%82aw+stra%C5%BC+miejska&amp;source=lnms&amp;tbm=isch&amp;sa=X&amp;ved=0ahUKEwjUvpjw2qzlAhXIMMAKHZVUANkQ_AUIEygD&amp;biw=1493&amp;bih=673&amp;dpr=1.05#imgrc=xcyIfWeLKcUC_M:&amp;spf=1571638834948</a:t>
            </a:r>
            <a:endParaRPr lang="pl-PL" altLang="en-US"/>
          </a:p>
          <a:p>
            <a:endParaRPr lang="pl-PL" alt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>
                <a:solidFill>
                  <a:srgbClr val="92D050"/>
                </a:solidFill>
                <a:latin typeface="+mn-lt"/>
              </a:rPr>
              <a:t>Wrażliwość - </a:t>
            </a:r>
            <a:r>
              <a:rPr lang="pl-PL">
                <a:latin typeface="+mn-lt"/>
              </a:rPr>
              <a:t>stopień, w jakim układ miejski reaguje na zmiany klimatu, które mogą być korzystne lub niekorzystne. Wpływ ten może być bezpośredni lub pośredni.</a:t>
            </a:r>
            <a:endParaRPr lang="en-US">
              <a:latin typeface="+mn-lt"/>
            </a:endParaRPr>
          </a:p>
          <a:p>
            <a:endParaRPr lang="pl-PL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AA8571E-01A0-412F-A76A-51D5404B4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75304-7443-4EC9-BCFE-C8824435797D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82CB0-7481-44DA-8315-BD8D4DC75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41BD67-616F-4AF0-8B23-A4343E692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34EAF9-7BF7-4895-A3A3-45A5E7FB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9E502E-C27B-4CEF-9EF5-E2A24FCE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966A3D-72BF-4883-BCCC-24D3BF0C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42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7DF8E-B2B9-4EB1-AEB2-57F155C5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D34C23-70DF-4848-8126-4D273723D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820C36-16ED-47DA-ACC1-25227E24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C4A447-E7EE-4B1D-94FA-E4F5597A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DAE1A1-8C7D-4466-9E2D-1F72453F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9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916453-B024-4FCD-BAE2-D291650D4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17EDCCD-C454-4B44-A421-139135686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7229FB-FB87-47A1-918C-199B4946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A86ADB-93DD-4090-B06D-ECFE322F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0E51ED-870F-4CB1-9A22-DDCEFE98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83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3">
            <a:extLst>
              <a:ext uri="{FF2B5EF4-FFF2-40B4-BE49-F238E27FC236}">
                <a16:creationId xmlns:a16="http://schemas.microsoft.com/office/drawing/2014/main" id="{F4967749-3756-4C1B-81EF-CB330F8A1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66675"/>
            <a:ext cx="247014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19"/>
          <p:cNvSpPr>
            <a:spLocks noGrp="1"/>
          </p:cNvSpPr>
          <p:nvPr>
            <p:ph type="body" sz="quarter" idx="11"/>
          </p:nvPr>
        </p:nvSpPr>
        <p:spPr>
          <a:xfrm>
            <a:off x="3929745" y="1375284"/>
            <a:ext cx="8262257" cy="4107428"/>
          </a:xfrm>
          <a:prstGeom prst="rect">
            <a:avLst/>
          </a:prstGeom>
          <a:solidFill>
            <a:srgbClr val="AFD138"/>
          </a:solidFill>
        </p:spPr>
        <p:txBody>
          <a:bodyPr lIns="360000" tIns="360000" rIns="360000" bIns="360000" anchor="ctr"/>
          <a:lstStyle>
            <a:lvl1pPr marL="0" indent="0">
              <a:buNone/>
              <a:defRPr sz="2400" cap="all" baseline="0">
                <a:solidFill>
                  <a:srgbClr val="60616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obrazu 16"/>
          <p:cNvSpPr>
            <a:spLocks noGrp="1"/>
          </p:cNvSpPr>
          <p:nvPr>
            <p:ph type="pic" sz="quarter" idx="12"/>
          </p:nvPr>
        </p:nvSpPr>
        <p:spPr>
          <a:xfrm>
            <a:off x="0" y="1375283"/>
            <a:ext cx="3929744" cy="41074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l-PL" noProof="0" dirty="0"/>
          </a:p>
        </p:txBody>
      </p:sp>
      <p:sp>
        <p:nvSpPr>
          <p:cNvPr id="7" name="Symbol zastępczy tekstu 21"/>
          <p:cNvSpPr>
            <a:spLocks noGrp="1"/>
          </p:cNvSpPr>
          <p:nvPr>
            <p:ph type="body" sz="quarter" idx="13"/>
          </p:nvPr>
        </p:nvSpPr>
        <p:spPr>
          <a:xfrm>
            <a:off x="5901616" y="5482712"/>
            <a:ext cx="6290384" cy="1159232"/>
          </a:xfrm>
          <a:prstGeom prst="rect">
            <a:avLst/>
          </a:prstGeom>
          <a:solidFill>
            <a:srgbClr val="606162"/>
          </a:solidFill>
        </p:spPr>
        <p:txBody>
          <a:bodyPr lIns="360000" tIns="180000" rIns="360000" bIns="180000" anchor="ctr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1800" b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399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 po prawej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>
            <a:extLst>
              <a:ext uri="{FF2B5EF4-FFF2-40B4-BE49-F238E27FC236}">
                <a16:creationId xmlns:a16="http://schemas.microsoft.com/office/drawing/2014/main" id="{B2F279B8-6941-40F2-9C62-EA1D99748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84" y="187326"/>
            <a:ext cx="197273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0" y="190492"/>
            <a:ext cx="9702800" cy="967801"/>
          </a:xfrm>
          <a:prstGeom prst="rect">
            <a:avLst/>
          </a:prstGeom>
          <a:solidFill>
            <a:srgbClr val="AFD138"/>
          </a:solidFill>
        </p:spPr>
        <p:txBody>
          <a:bodyPr lIns="360000" tIns="180000" rIns="360000" bIns="180000" anchor="ctr"/>
          <a:lstStyle>
            <a:lvl1pPr marL="0" indent="0" algn="r">
              <a:buNone/>
              <a:defRPr sz="2400" cap="all" baseline="0">
                <a:solidFill>
                  <a:srgbClr val="60616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obrazu 9"/>
          <p:cNvSpPr>
            <a:spLocks noGrp="1"/>
          </p:cNvSpPr>
          <p:nvPr>
            <p:ph type="pic" sz="quarter" idx="17"/>
          </p:nvPr>
        </p:nvSpPr>
        <p:spPr>
          <a:xfrm>
            <a:off x="6946189" y="1155837"/>
            <a:ext cx="5245811" cy="51710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pl-PL" noProof="0" dirty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sz="quarter" idx="18"/>
          </p:nvPr>
        </p:nvSpPr>
        <p:spPr>
          <a:xfrm>
            <a:off x="0" y="1153381"/>
            <a:ext cx="6946189" cy="5173541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  <a:defRPr sz="2000" baseline="0">
                <a:solidFill>
                  <a:srgbClr val="606162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6946190" y="6329380"/>
            <a:ext cx="5245809" cy="529713"/>
          </a:xfrm>
          <a:prstGeom prst="rect">
            <a:avLst/>
          </a:prstGeom>
          <a:solidFill>
            <a:srgbClr val="3E85C6"/>
          </a:solidFill>
          <a:ln>
            <a:noFill/>
          </a:ln>
        </p:spPr>
        <p:txBody>
          <a:bodyPr lIns="180000" tIns="180000" rIns="180000" bIns="180000" anchor="ctr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stopki 2">
            <a:extLst>
              <a:ext uri="{FF2B5EF4-FFF2-40B4-BE49-F238E27FC236}">
                <a16:creationId xmlns:a16="http://schemas.microsoft.com/office/drawing/2014/main" id="{0A094441-C243-49D5-9DE2-323C1C8D4C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99167" y="6326189"/>
            <a:ext cx="51477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Katowice, dnia, nazwa wydarzenia/tytuł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12165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djęcie po lewej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3">
            <a:extLst>
              <a:ext uri="{FF2B5EF4-FFF2-40B4-BE49-F238E27FC236}">
                <a16:creationId xmlns:a16="http://schemas.microsoft.com/office/drawing/2014/main" id="{234C87B2-EFB7-4B2F-B827-2B718DEA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206376"/>
            <a:ext cx="197273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2587435" y="193226"/>
            <a:ext cx="9604565" cy="967801"/>
          </a:xfrm>
          <a:prstGeom prst="rect">
            <a:avLst/>
          </a:prstGeom>
          <a:solidFill>
            <a:srgbClr val="AFD138"/>
          </a:solidFill>
        </p:spPr>
        <p:txBody>
          <a:bodyPr lIns="360000" tIns="180000" rIns="360000" bIns="180000" anchor="ctr"/>
          <a:lstStyle>
            <a:lvl1pPr marL="0" indent="0">
              <a:buNone/>
              <a:defRPr sz="2400" cap="all" baseline="0">
                <a:solidFill>
                  <a:srgbClr val="60616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obrazu 9"/>
          <p:cNvSpPr>
            <a:spLocks noGrp="1"/>
          </p:cNvSpPr>
          <p:nvPr>
            <p:ph type="pic" sz="quarter" idx="17"/>
          </p:nvPr>
        </p:nvSpPr>
        <p:spPr>
          <a:xfrm>
            <a:off x="1" y="1158289"/>
            <a:ext cx="5245811" cy="51716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pl-PL" noProof="0" dirty="0"/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245811" y="1158290"/>
            <a:ext cx="6946189" cy="5169997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None/>
              <a:defRPr sz="2000" baseline="0">
                <a:solidFill>
                  <a:srgbClr val="606162"/>
                </a:solidFill>
                <a:latin typeface="Open Sans Light" panose="020B03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1" y="6328287"/>
            <a:ext cx="5245809" cy="529713"/>
          </a:xfrm>
          <a:prstGeom prst="rect">
            <a:avLst/>
          </a:prstGeom>
          <a:solidFill>
            <a:srgbClr val="3E85C6"/>
          </a:solidFill>
        </p:spPr>
        <p:txBody>
          <a:bodyPr lIns="180000" tIns="180000" rIns="180000" bIns="180000" anchor="ctr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Open Sans" panose="020B06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0" name="Symbol zastępczy stopki 2">
            <a:extLst>
              <a:ext uri="{FF2B5EF4-FFF2-40B4-BE49-F238E27FC236}">
                <a16:creationId xmlns:a16="http://schemas.microsoft.com/office/drawing/2014/main" id="{937BA24C-521A-453E-9875-903479BA8B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245100" y="6332539"/>
            <a:ext cx="51477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Katowice, dnia, nazwa wydarzenia/tytuł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1713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końc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>
            <a:extLst>
              <a:ext uri="{FF2B5EF4-FFF2-40B4-BE49-F238E27FC236}">
                <a16:creationId xmlns:a16="http://schemas.microsoft.com/office/drawing/2014/main" id="{75C6A71C-50F4-48FB-A770-4B6AF26A9E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4" y="66675"/>
            <a:ext cx="247014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F1295A7-3B2E-4E91-8CE2-19F56862AA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1" y="4519614"/>
            <a:ext cx="10191749" cy="1620837"/>
          </a:xfrm>
          <a:prstGeom prst="rect">
            <a:avLst/>
          </a:prstGeom>
          <a:solidFill>
            <a:srgbClr val="3E85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 anchorCtr="1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</a:rPr>
              <a:t>Instytut Ekologii Terenów Uprzemysłowionych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>
                <a:solidFill>
                  <a:srgbClr val="FFFFFF"/>
                </a:solidFill>
                <a:latin typeface="Open Sans Light"/>
              </a:rPr>
              <a:t>Ul. Kossutha 6, 40-844 Katowice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>
                <a:solidFill>
                  <a:srgbClr val="FFFFFF"/>
                </a:solidFill>
                <a:latin typeface="Open Sans Light"/>
              </a:rPr>
              <a:t>www.ietu.pl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100">
                <a:solidFill>
                  <a:srgbClr val="FFFFFF"/>
                </a:solidFill>
                <a:latin typeface="Open Sans Light"/>
              </a:rPr>
              <a:t>ietu@ietu.pl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0392D833-8EDC-4DA9-8617-FDAD12FB0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4784726"/>
            <a:ext cx="266276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3">
            <a:extLst>
              <a:ext uri="{FF2B5EF4-FFF2-40B4-BE49-F238E27FC236}">
                <a16:creationId xmlns:a16="http://schemas.microsoft.com/office/drawing/2014/main" id="{FB92EFD4-03E0-4CBA-86B5-02EF97F0A0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5351" y="4921251"/>
            <a:ext cx="23283" cy="860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 anchorCtr="1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1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0" name="Symbol zastępczy tekstu 11"/>
          <p:cNvSpPr>
            <a:spLocks noGrp="1"/>
          </p:cNvSpPr>
          <p:nvPr>
            <p:ph type="body" sz="quarter" idx="11"/>
          </p:nvPr>
        </p:nvSpPr>
        <p:spPr>
          <a:xfrm>
            <a:off x="0" y="1392220"/>
            <a:ext cx="12192000" cy="3127529"/>
          </a:xfrm>
          <a:prstGeom prst="rect">
            <a:avLst/>
          </a:prstGeom>
          <a:solidFill>
            <a:srgbClr val="AFD138"/>
          </a:solidFill>
        </p:spPr>
        <p:txBody>
          <a:bodyPr lIns="540000" tIns="360000" rIns="540000" bIns="360000" anchor="ctr"/>
          <a:lstStyle>
            <a:lvl1pPr marL="0" indent="0">
              <a:buNone/>
              <a:defRPr sz="2800" cap="none" baseline="0">
                <a:solidFill>
                  <a:srgbClr val="606162"/>
                </a:solidFill>
                <a:latin typeface="Open Sans" panose="020B06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63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54990-DE93-4C72-87B6-F75A773EB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0B0828-9EAB-4366-9F6C-DC6B8DC0C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B06D75-425A-4733-ACCE-8C6F066F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9DEF2F-7AEB-49C3-9348-A240D4F6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1CD87-20BA-4979-8D9D-AFB2655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23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9B9DA-A819-4AE3-A482-B7486FFB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CE83E1-FF00-436C-8EA4-661BB779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937E96-EBB4-45B4-8FDD-EBA0F492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E1DDB5-AFEB-4D3E-98A4-E50ED8CF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71964B-78FE-4E90-BCEF-D0E17DD9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120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FBAADA-35E3-4A3F-A5E5-78CAD5DD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BBA246-584D-4567-AD62-ABD0C25FC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2DC855-DD51-4921-9859-AB0C661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E87BE1-711E-47B9-920A-7DF8BE72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68087B-FA0B-4A98-8C92-55B188A4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9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4EC158-D64F-401A-AB57-E1B44E04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7ADE09-28F7-461D-A95A-0F3EEB448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EBD366-E8DD-4DA9-B8C7-A0D636C92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263FC0-D603-44E4-AD29-7A12735C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A3B9A2-1AE1-444E-B1A6-94DE0131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D4A1EA-5C03-4074-8540-C1B5866D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9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6886C-2999-4969-A1B1-EBA38655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64910-8C5A-4460-9C66-1C7793AA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39B154-7037-46C4-B5F0-7B97AA46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04D2F9-CB8A-40AE-BBF4-81FDD36B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44A324-0F28-4935-8232-D8D21371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365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504A9A-B518-40F1-95C5-4760B19A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C5EE8A-92A8-4DB3-A9CD-CB46A994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267FB8-8693-495B-96F8-0387D77CF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D940A16-EFBE-4CB2-BA04-7A92DAAEF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6489EA2-D7AA-400A-BED0-E55B25329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71692B9-A348-48B0-B489-0092CDBD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AE64F0C-DB9C-4AC6-B2CB-212D3B03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48D7A5B-90B9-46B2-AC75-C5B3C3F2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12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96552-D0BA-49C5-8BAE-3392CD88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7631B0-FFE4-4E42-B42F-70DAD1B3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8653E5-FFFA-41A6-9E9A-09FBB1B9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43E8B7-D506-4D00-BF50-20D30026C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26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A48372-1E83-4F2F-88C0-AF3B230A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A3E003-11C3-468C-B6B6-64343398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9B0B8B-9F10-46C5-AB17-CE2B6532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388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39CAFC-593A-44A6-964A-672D8113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0ABA7-AB8E-463D-A6F6-0C30FC08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F8A189-4226-47C6-A363-F4B430A8B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5D4487-2A9A-49C3-856B-9B7A3A11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02D0E4-1029-434D-A98B-7155B679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E80C0B-47A0-41DB-8AEB-FDDB815A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092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63DA8-F9D6-430E-A83E-1EB24257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9C661A-949D-4853-BE76-E41C3A6A34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EE83D8-9127-4E3C-842E-0919D259F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81472A-5239-4734-8A37-363D4118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70B10DD-607F-413A-A0F0-BE6B4F5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7D82DC-4B85-4BC3-9280-1D1C31CB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312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C645DE-15F2-4F97-810E-79737003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58B637-E84B-47F8-AAC9-03568568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E2C3CB-EFAA-42E7-8F78-372C6571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663D05-9F30-4FA3-91F6-93D0CDDD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C19B88-9CC5-431C-8687-2C454438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09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8AC2E3B-56E0-416A-BC3E-7CD5AEA9B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7990BE8-D43A-4CFB-9A59-5BD6DC82E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E7CFA8-A62A-40E7-A33D-B1976FE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2DC5C4-47D1-49D4-8DD6-339943FA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745477-29B4-4F88-B576-57FEBF70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9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Add title</a:t>
            </a:r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52B9-D91E-41DB-9BEE-856ED9C57045}" type="datetimeFigureOut">
              <a:rPr lang="pl-PL" smtClean="0"/>
              <a:t>18.12.2019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ACA2-8807-444A-80EF-366DD6953B5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539750" y="5614663"/>
            <a:ext cx="11087099" cy="702000"/>
          </a:xfrm>
          <a:solidFill>
            <a:schemeClr val="tx2"/>
          </a:solidFill>
        </p:spPr>
        <p:txBody>
          <a:bodyPr anchor="ctr" anchorCtr="0"/>
          <a:lstStyle>
            <a:lvl1pPr algn="ctr"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270000" indent="0">
              <a:buNone/>
              <a:defRPr/>
            </a:lvl3pPr>
            <a:lvl4pPr marL="540000" indent="0">
              <a:buNone/>
              <a:defRPr/>
            </a:lvl4pPr>
            <a:lvl5pPr marL="810000" indent="0">
              <a:buNone/>
              <a:defRPr/>
            </a:lvl5pPr>
          </a:lstStyle>
          <a:p>
            <a:pPr lvl="0"/>
            <a:r>
              <a:rPr lang="pl-PL"/>
              <a:t>Click to add kicker or ‘so what’. Delete if not required.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2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2E3869-E3D3-4E5E-99EA-1D77B17F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4DFD4FC-C1AC-4454-9EEE-9B25E1BF7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36B3BE-A3F5-4ACB-B674-B2E17110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590C5A-0212-480E-8388-A98A316B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3FFFC8-A9BB-41F6-9C97-5389CA83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7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FB836-337D-403A-A328-18673E42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65CCF4-BE0B-4040-8492-45359F615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5D434ED-3B28-4B60-91E0-434999EA9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00BF93-272B-46E4-98BD-EA9AE3C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E33828-F2A8-4CC9-99AF-E104888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4E5A19-43DB-49D4-8EAC-6828C6F8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10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A9814-40B6-44A5-A2D2-88E279D8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712C52-354E-400B-BDC4-AC9113A8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C5FF64-7DA0-4365-BE5A-D0B3023F5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316063-C841-4B9A-8A9F-4A05889C6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07C9DC-A940-4A4A-B40C-55307D6F5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612296-B2AF-4D28-BFF6-4016A3C6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86B020A-5565-4158-B7B9-7BAE0524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A7F529-70ED-46C2-B596-4C590B6B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19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B1D5A-D0C9-4F1C-9EE0-01F8A65C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4DD7F8-120F-478C-9CC1-193F5CD0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51544C-24D1-4932-9B7C-DF6CC67C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C5BB47-61E3-4831-9F1D-AC6710F4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6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B44B169-CD75-4A85-ACA8-A0CBEFDC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B9AE17B-4FCD-4E5E-9BA0-629B8FE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ACB7D5-F933-4681-B2FB-AA7CA8FB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409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73476-DB6A-4A28-B0B4-895D6C73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8333B1-0324-4A4B-8844-AC1C46C9B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609C03-7572-4001-839E-78C82F0A3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A4184E-9326-4355-AF5F-23980554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5E35AB-FB69-45FD-823B-35C899F3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294447-75B5-4408-9A36-B4758E32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73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465E8-DC2A-4C11-8AEF-0E1279C9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D0CC82-968D-4D9C-83A7-50AE3A694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338A879-A7E1-4BC6-9E9D-267609270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F7F8B6-B1A2-48AA-8551-1D3931DF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972F0B-06AF-4885-92F4-FE310AED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A1C54E-15E9-4C9B-A30C-3FC2000E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51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88986D-4A77-4DB3-8926-F4657E1E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D8B9A3-A314-4957-9477-D97A50B72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6447A9-45B0-4EF2-97A0-DD34BCBDB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E13F-76D4-4B88-9FCC-0C4A0B8288F4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0B559-23B5-47E8-9291-FEDB69649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42249B-76EA-4343-ACBE-27E5A5C8B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912CF-F49F-40D8-8685-736398D36A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01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0C51C7-CB68-4EC3-AB4D-8BADE99C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3D6B6F-2EC2-4F2C-B0F9-5C86386D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095636-0C8B-4883-85F0-313FC8048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13.11.2019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ADF41C-0DFF-4DA2-A8BB-F2D31C129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D1C0EA-9469-4E36-B5DD-D678BEC4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932E-D52E-4BDF-A786-3BD5D278FA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59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6.png"/><Relationship Id="rId5" Type="http://schemas.openxmlformats.org/officeDocument/2006/relationships/image" Target="../media/image29.jpeg"/><Relationship Id="rId10" Type="http://schemas.openxmlformats.org/officeDocument/2006/relationships/image" Target="../media/image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01E29-1256-4A5E-8255-262B48AF9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Diagnoza do planu adaptacji do zmian klimatu dla LOF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CFF571-BE8F-4607-AB45-373D053F3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5401"/>
          </a:xfrm>
        </p:spPr>
        <p:txBody>
          <a:bodyPr>
            <a:normAutofit/>
          </a:bodyPr>
          <a:lstStyle/>
          <a:p>
            <a:r>
              <a:rPr lang="pl-PL" dirty="0"/>
              <a:t>Raport z analizy </a:t>
            </a:r>
            <a:r>
              <a:rPr lang="pl-PL" dirty="0" err="1"/>
              <a:t>ryzyk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9CFD05-B11E-4907-97AD-969DF439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.11.2019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A215366-59AA-427B-B4CF-C1097E49F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90" y="131860"/>
            <a:ext cx="5761219" cy="6096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7D9D73-C677-4A27-B9F7-18A7CA4F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814" y="6462705"/>
            <a:ext cx="920576" cy="1524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796FA7-5606-4FB2-B127-42C45FB2E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692" y="6356350"/>
            <a:ext cx="957155" cy="335309"/>
          </a:xfrm>
          <a:prstGeom prst="rect">
            <a:avLst/>
          </a:prstGeom>
        </p:spPr>
      </p:pic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66F9C5-4D6A-447E-9023-3D8C9F94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331" y="633511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102331B-4A97-4C9D-8D2F-81AE66E8DF5F}"/>
              </a:ext>
            </a:extLst>
          </p:cNvPr>
          <p:cNvSpPr/>
          <p:nvPr/>
        </p:nvSpPr>
        <p:spPr>
          <a:xfrm>
            <a:off x="1524000" y="53244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Magdalena Golińska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Katarzyna Kobiela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Ewa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Strzelecka-Jastrząb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0DE82B-B6EB-460F-AD26-5296E78D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0696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Wyniki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oceny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konsekwencji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wystąpienia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zjawisk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klimatycznych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ich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pochodnych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odniesieniu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analizowanych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sektorów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gminy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Jastków</a:t>
            </a: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l-PL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WP – podatność, E – ekspozycja, K - konsekwencje</a:t>
            </a: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4207394-07E2-4C7D-9756-8E69259FD1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84460"/>
            <a:ext cx="9780076" cy="40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FEADED-EFA6-4CAE-AA6C-58771CC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59" y="162052"/>
            <a:ext cx="3256478" cy="34460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8C5F5EB-98C3-47DB-845B-D2DC3211B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DF06EA89-D70D-4CD6-BC8A-AEE432BD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A64081D-166F-4A01-B4FC-31A69C8B6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30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AA452-9791-4A93-8178-224A0D6C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107"/>
            <a:ext cx="10515600" cy="64272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>Matryca analizy ryzyka dla najbardziej podatnych sektorów dla gminy Jastków</a:t>
            </a:r>
            <a:br>
              <a:rPr lang="pl-PL" sz="2400" b="1" dirty="0"/>
            </a:br>
            <a:br>
              <a:rPr lang="pl-PL" sz="2400" b="1" dirty="0"/>
            </a:br>
            <a:r>
              <a:rPr lang="pl-PL" sz="1800" b="1" dirty="0"/>
              <a:t>PR – prawdopodobieństwo, K – konsekwencje, R – ryzyko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27EBA1-61B4-43CB-A50C-7B2A613E8D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5" y="1750619"/>
            <a:ext cx="9151289" cy="437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F6E03CB-0548-4CCB-9CC7-B901B4887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61" y="112744"/>
            <a:ext cx="3256478" cy="3446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8B40518-1331-48F8-A5EE-27FD5DC8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DA4FA16B-BAB8-45CA-A1F6-5BD5AC5E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7B2893E-776F-403C-A284-DF73E6DE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30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349B682-FB3E-4300-A9FD-7FA9196DF07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" r="-2" b="-2"/>
          <a:stretch/>
        </p:blipFill>
        <p:spPr bwMode="auto">
          <a:xfrm>
            <a:off x="2810510" y="818984"/>
            <a:ext cx="5954529" cy="5411695"/>
          </a:xfrm>
          <a:prstGeom prst="rect">
            <a:avLst/>
          </a:prstGeom>
          <a:noFill/>
          <a:effectLst/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D42E2519-4D62-451E-B7AF-357E690E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920"/>
            <a:ext cx="10515600" cy="5194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Stopnie ryzyka termicznego na obszarze gminy Jastków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7BCCEE2-9736-4827-A726-EB63EA480E03}"/>
              </a:ext>
            </a:extLst>
          </p:cNvPr>
          <p:cNvSpPr/>
          <p:nvPr/>
        </p:nvSpPr>
        <p:spPr>
          <a:xfrm>
            <a:off x="9253591" y="1096091"/>
            <a:ext cx="3048000" cy="261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Sołectwa: 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Panieńszczyzna,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Tomaszowice,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Tomaszowice Kolonia,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Dąbrowica,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Płouszowice Kolonia,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Snopków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8B0385-0A1B-40E9-B0B6-C5F1F65E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536" y="83324"/>
            <a:ext cx="3256478" cy="34460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A44353F-92A8-4E8E-A2C4-1E4338FFF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9" name="Symbol zastępczy stopki 4">
            <a:extLst>
              <a:ext uri="{FF2B5EF4-FFF2-40B4-BE49-F238E27FC236}">
                <a16:creationId xmlns:a16="http://schemas.microsoft.com/office/drawing/2014/main" id="{99935AB5-735F-4BB6-9416-7A148BB3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389ED26-0E1F-4DC9-975E-E2793E1C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530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478F8-CF75-4498-AF1A-4CD62095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54922"/>
            <a:ext cx="10515600" cy="51943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/>
              <a:t>Podsumowanie analizy ryzyka dla gminy Jastków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4C8CD7D-125C-4D72-B14A-0B08B0D72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77405"/>
              </p:ext>
            </p:extLst>
          </p:nvPr>
        </p:nvGraphicFramePr>
        <p:xfrm>
          <a:off x="9603929" y="2859943"/>
          <a:ext cx="1835596" cy="1017528"/>
        </p:xfrm>
        <a:graphic>
          <a:graphicData uri="http://schemas.openxmlformats.org/drawingml/2006/table">
            <a:tbl>
              <a:tblPr firstRow="1" firstCol="1" bandRow="1"/>
              <a:tblGrid>
                <a:gridCol w="1835596">
                  <a:extLst>
                    <a:ext uri="{9D8B030D-6E8A-4147-A177-3AD203B41FA5}">
                      <a16:colId xmlns:a16="http://schemas.microsoft.com/office/drawing/2014/main" val="478168137"/>
                    </a:ext>
                  </a:extLst>
                </a:gridCol>
              </a:tblGrid>
              <a:tr h="25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Niskie ryzyko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57217"/>
                  </a:ext>
                </a:extLst>
              </a:tr>
              <a:tr h="25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Średnie ryzyko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6021"/>
                  </a:ext>
                </a:extLst>
              </a:tr>
              <a:tr h="25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Wysokie ryzyko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488686"/>
                  </a:ext>
                </a:extLst>
              </a:tr>
              <a:tr h="254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Bardzo wysokie ryzyko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03805"/>
                  </a:ext>
                </a:extLst>
              </a:tr>
            </a:tbl>
          </a:graphicData>
        </a:graphic>
      </p:graphicFrame>
      <p:grpSp>
        <p:nvGrpSpPr>
          <p:cNvPr id="13" name="Group 5">
            <a:extLst>
              <a:ext uri="{FF2B5EF4-FFF2-40B4-BE49-F238E27FC236}">
                <a16:creationId xmlns:a16="http://schemas.microsoft.com/office/drawing/2014/main" id="{92980048-E5B4-434E-8B2C-73FED18516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75" y="1405733"/>
            <a:ext cx="7935913" cy="4943476"/>
            <a:chOff x="458" y="490"/>
            <a:chExt cx="4999" cy="3114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B0F4CB51-C196-43BE-B803-69E95E8EFB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6" y="552"/>
              <a:ext cx="4983" cy="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15" name="Group 206">
              <a:extLst>
                <a:ext uri="{FF2B5EF4-FFF2-40B4-BE49-F238E27FC236}">
                  <a16:creationId xmlns:a16="http://schemas.microsoft.com/office/drawing/2014/main" id="{0B545B68-B5A3-4563-9198-0A94691F8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" y="490"/>
              <a:ext cx="4983" cy="3108"/>
              <a:chOff x="466" y="490"/>
              <a:chExt cx="4983" cy="3108"/>
            </a:xfrm>
          </p:grpSpPr>
          <p:sp>
            <p:nvSpPr>
              <p:cNvPr id="110" name="Rectangle 6">
                <a:extLst>
                  <a:ext uri="{FF2B5EF4-FFF2-40B4-BE49-F238E27FC236}">
                    <a16:creationId xmlns:a16="http://schemas.microsoft.com/office/drawing/2014/main" id="{7123EF3D-0651-4B36-9A9F-5AE6AA1E6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552"/>
                <a:ext cx="4983" cy="963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" name="Rectangle 7">
                <a:extLst>
                  <a:ext uri="{FF2B5EF4-FFF2-40B4-BE49-F238E27FC236}">
                    <a16:creationId xmlns:a16="http://schemas.microsoft.com/office/drawing/2014/main" id="{7FB0D30F-EDCE-40D0-B933-D3E1794C4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1509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" name="Rectangle 8">
                <a:extLst>
                  <a:ext uri="{FF2B5EF4-FFF2-40B4-BE49-F238E27FC236}">
                    <a16:creationId xmlns:a16="http://schemas.microsoft.com/office/drawing/2014/main" id="{858CDDC6-E0F7-4DC8-BC76-F4464207E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1509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3" name="Rectangle 9">
                <a:extLst>
                  <a:ext uri="{FF2B5EF4-FFF2-40B4-BE49-F238E27FC236}">
                    <a16:creationId xmlns:a16="http://schemas.microsoft.com/office/drawing/2014/main" id="{1D2DAAE9-A239-4616-92E0-764F4FBB2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1509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" name="Rectangle 10">
                <a:extLst>
                  <a:ext uri="{FF2B5EF4-FFF2-40B4-BE49-F238E27FC236}">
                    <a16:creationId xmlns:a16="http://schemas.microsoft.com/office/drawing/2014/main" id="{02C3F43E-0EB8-4270-A98E-ABD4CAF91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509"/>
                <a:ext cx="312" cy="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" name="Rectangle 11">
                <a:extLst>
                  <a:ext uri="{FF2B5EF4-FFF2-40B4-BE49-F238E27FC236}">
                    <a16:creationId xmlns:a16="http://schemas.microsoft.com/office/drawing/2014/main" id="{EE614C87-B2A6-4835-B97A-C8A12FAEC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509"/>
                <a:ext cx="618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" name="Rectangle 12">
                <a:extLst>
                  <a:ext uri="{FF2B5EF4-FFF2-40B4-BE49-F238E27FC236}">
                    <a16:creationId xmlns:a16="http://schemas.microsoft.com/office/drawing/2014/main" id="{3A5CE67C-CE69-41D7-8420-5EAA15B3B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1509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" name="Rectangle 13">
                <a:extLst>
                  <a:ext uri="{FF2B5EF4-FFF2-40B4-BE49-F238E27FC236}">
                    <a16:creationId xmlns:a16="http://schemas.microsoft.com/office/drawing/2014/main" id="{E6D16580-4BE7-4032-8D22-6807D47C0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1509"/>
                <a:ext cx="617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" name="Rectangle 14">
                <a:extLst>
                  <a:ext uri="{FF2B5EF4-FFF2-40B4-BE49-F238E27FC236}">
                    <a16:creationId xmlns:a16="http://schemas.microsoft.com/office/drawing/2014/main" id="{A92543AC-F350-43C2-90E3-2A7BDE42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509"/>
                <a:ext cx="313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" name="Rectangle 15">
                <a:extLst>
                  <a:ext uri="{FF2B5EF4-FFF2-40B4-BE49-F238E27FC236}">
                    <a16:creationId xmlns:a16="http://schemas.microsoft.com/office/drawing/2014/main" id="{6A2B6BED-8486-429E-A283-99CB30D1C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1509"/>
                <a:ext cx="312" cy="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" name="Rectangle 16">
                <a:extLst>
                  <a:ext uri="{FF2B5EF4-FFF2-40B4-BE49-F238E27FC236}">
                    <a16:creationId xmlns:a16="http://schemas.microsoft.com/office/drawing/2014/main" id="{E8D150D7-2EB6-4662-9B2F-041B25194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509"/>
                <a:ext cx="617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1" name="Rectangle 17">
                <a:extLst>
                  <a:ext uri="{FF2B5EF4-FFF2-40B4-BE49-F238E27FC236}">
                    <a16:creationId xmlns:a16="http://schemas.microsoft.com/office/drawing/2014/main" id="{4D993408-3CE7-465C-8F1E-B85405F58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1769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2" name="Rectangle 18">
                <a:extLst>
                  <a:ext uri="{FF2B5EF4-FFF2-40B4-BE49-F238E27FC236}">
                    <a16:creationId xmlns:a16="http://schemas.microsoft.com/office/drawing/2014/main" id="{C6878B22-57B0-490B-9911-014273DEE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1769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3" name="Rectangle 19">
                <a:extLst>
                  <a:ext uri="{FF2B5EF4-FFF2-40B4-BE49-F238E27FC236}">
                    <a16:creationId xmlns:a16="http://schemas.microsoft.com/office/drawing/2014/main" id="{66EF6D4B-FE1C-4FD3-81FD-992CB875D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1769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4" name="Rectangle 20">
                <a:extLst>
                  <a:ext uri="{FF2B5EF4-FFF2-40B4-BE49-F238E27FC236}">
                    <a16:creationId xmlns:a16="http://schemas.microsoft.com/office/drawing/2014/main" id="{7652657B-3E21-447B-B44B-11ED15A2A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1769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" name="Rectangle 21">
                <a:extLst>
                  <a:ext uri="{FF2B5EF4-FFF2-40B4-BE49-F238E27FC236}">
                    <a16:creationId xmlns:a16="http://schemas.microsoft.com/office/drawing/2014/main" id="{FE383762-8403-4FAA-A03E-0AB0A8B14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1769"/>
                <a:ext cx="153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" name="Rectangle 22">
                <a:extLst>
                  <a:ext uri="{FF2B5EF4-FFF2-40B4-BE49-F238E27FC236}">
                    <a16:creationId xmlns:a16="http://schemas.microsoft.com/office/drawing/2014/main" id="{A816EFDA-110A-4024-90F2-7E895D33C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769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" name="Rectangle 23">
                <a:extLst>
                  <a:ext uri="{FF2B5EF4-FFF2-40B4-BE49-F238E27FC236}">
                    <a16:creationId xmlns:a16="http://schemas.microsoft.com/office/drawing/2014/main" id="{4281D671-BCCE-44EC-B0E9-3F51D01ED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1769"/>
                <a:ext cx="312" cy="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" name="Rectangle 24">
                <a:extLst>
                  <a:ext uri="{FF2B5EF4-FFF2-40B4-BE49-F238E27FC236}">
                    <a16:creationId xmlns:a16="http://schemas.microsoft.com/office/drawing/2014/main" id="{E396703A-A07C-4AF1-ACFE-1076F2D39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9"/>
                <a:ext cx="617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" name="Rectangle 25">
                <a:extLst>
                  <a:ext uri="{FF2B5EF4-FFF2-40B4-BE49-F238E27FC236}">
                    <a16:creationId xmlns:a16="http://schemas.microsoft.com/office/drawing/2014/main" id="{DEAAD0A7-344A-4082-A134-F5D4F4717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2029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0" name="Rectangle 26">
                <a:extLst>
                  <a:ext uri="{FF2B5EF4-FFF2-40B4-BE49-F238E27FC236}">
                    <a16:creationId xmlns:a16="http://schemas.microsoft.com/office/drawing/2014/main" id="{EBD412E2-E183-45AE-8E4F-EF3B7C196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2029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1" name="Rectangle 27">
                <a:extLst>
                  <a:ext uri="{FF2B5EF4-FFF2-40B4-BE49-F238E27FC236}">
                    <a16:creationId xmlns:a16="http://schemas.microsoft.com/office/drawing/2014/main" id="{500A0230-09DE-412A-B879-976E66D09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2029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2" name="Rectangle 28">
                <a:extLst>
                  <a:ext uri="{FF2B5EF4-FFF2-40B4-BE49-F238E27FC236}">
                    <a16:creationId xmlns:a16="http://schemas.microsoft.com/office/drawing/2014/main" id="{AC619CB3-9A39-4303-8A56-22FDABDF1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029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3" name="Rectangle 29">
                <a:extLst>
                  <a:ext uri="{FF2B5EF4-FFF2-40B4-BE49-F238E27FC236}">
                    <a16:creationId xmlns:a16="http://schemas.microsoft.com/office/drawing/2014/main" id="{C6878CD1-096C-41DB-A486-93A17533C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029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4" name="Rectangle 30">
                <a:extLst>
                  <a:ext uri="{FF2B5EF4-FFF2-40B4-BE49-F238E27FC236}">
                    <a16:creationId xmlns:a16="http://schemas.microsoft.com/office/drawing/2014/main" id="{9AD3EDD2-0C12-4361-ACE5-498015D10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029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5" name="Rectangle 31">
                <a:extLst>
                  <a:ext uri="{FF2B5EF4-FFF2-40B4-BE49-F238E27FC236}">
                    <a16:creationId xmlns:a16="http://schemas.microsoft.com/office/drawing/2014/main" id="{8D82105D-8026-4455-9988-A4C3D8C03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029"/>
                <a:ext cx="617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6" name="Rectangle 32">
                <a:extLst>
                  <a:ext uri="{FF2B5EF4-FFF2-40B4-BE49-F238E27FC236}">
                    <a16:creationId xmlns:a16="http://schemas.microsoft.com/office/drawing/2014/main" id="{D9485988-9020-4142-A044-B0831D6DC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2029"/>
                <a:ext cx="617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7" name="Rectangle 33">
                <a:extLst>
                  <a:ext uri="{FF2B5EF4-FFF2-40B4-BE49-F238E27FC236}">
                    <a16:creationId xmlns:a16="http://schemas.microsoft.com/office/drawing/2014/main" id="{F0A1A521-5C01-4476-9D58-61D3DD46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2029"/>
                <a:ext cx="312" cy="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8" name="Rectangle 34">
                <a:extLst>
                  <a:ext uri="{FF2B5EF4-FFF2-40B4-BE49-F238E27FC236}">
                    <a16:creationId xmlns:a16="http://schemas.microsoft.com/office/drawing/2014/main" id="{FAC4444C-3FCF-40F6-B3CB-EA19283CA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029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9" name="Rectangle 35">
                <a:extLst>
                  <a:ext uri="{FF2B5EF4-FFF2-40B4-BE49-F238E27FC236}">
                    <a16:creationId xmlns:a16="http://schemas.microsoft.com/office/drawing/2014/main" id="{D87FF444-CBBC-4117-8A67-9E6C0F53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7" y="2029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0" name="Rectangle 36">
                <a:extLst>
                  <a:ext uri="{FF2B5EF4-FFF2-40B4-BE49-F238E27FC236}">
                    <a16:creationId xmlns:a16="http://schemas.microsoft.com/office/drawing/2014/main" id="{E83E0FD5-4310-49FD-BD81-261E9872F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2290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1" name="Rectangle 37">
                <a:extLst>
                  <a:ext uri="{FF2B5EF4-FFF2-40B4-BE49-F238E27FC236}">
                    <a16:creationId xmlns:a16="http://schemas.microsoft.com/office/drawing/2014/main" id="{E077F6C6-9AB8-4826-BFCE-79D5B9272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2290"/>
                <a:ext cx="313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2" name="Rectangle 38">
                <a:extLst>
                  <a:ext uri="{FF2B5EF4-FFF2-40B4-BE49-F238E27FC236}">
                    <a16:creationId xmlns:a16="http://schemas.microsoft.com/office/drawing/2014/main" id="{84224693-0195-403A-858A-8ACFEBD6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2290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3" name="Rectangle 39">
                <a:extLst>
                  <a:ext uri="{FF2B5EF4-FFF2-40B4-BE49-F238E27FC236}">
                    <a16:creationId xmlns:a16="http://schemas.microsoft.com/office/drawing/2014/main" id="{5012B599-3D3A-4337-A403-6E2252FFB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29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4" name="Rectangle 40">
                <a:extLst>
                  <a:ext uri="{FF2B5EF4-FFF2-40B4-BE49-F238E27FC236}">
                    <a16:creationId xmlns:a16="http://schemas.microsoft.com/office/drawing/2014/main" id="{596DD2EE-4A8C-4C66-A4A0-B5C55828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290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5" name="Rectangle 41">
                <a:extLst>
                  <a:ext uri="{FF2B5EF4-FFF2-40B4-BE49-F238E27FC236}">
                    <a16:creationId xmlns:a16="http://schemas.microsoft.com/office/drawing/2014/main" id="{E956A993-0AF5-44C8-9EBF-8ED9AAB5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290"/>
                <a:ext cx="313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6" name="Rectangle 42">
                <a:extLst>
                  <a:ext uri="{FF2B5EF4-FFF2-40B4-BE49-F238E27FC236}">
                    <a16:creationId xmlns:a16="http://schemas.microsoft.com/office/drawing/2014/main" id="{E3778D01-3955-428B-900F-2C3B8DE64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29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7" name="Rectangle 43">
                <a:extLst>
                  <a:ext uri="{FF2B5EF4-FFF2-40B4-BE49-F238E27FC236}">
                    <a16:creationId xmlns:a16="http://schemas.microsoft.com/office/drawing/2014/main" id="{E7DED463-9C18-4946-A6D2-81D42A962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290"/>
                <a:ext cx="92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8" name="Rectangle 44">
                <a:extLst>
                  <a:ext uri="{FF2B5EF4-FFF2-40B4-BE49-F238E27FC236}">
                    <a16:creationId xmlns:a16="http://schemas.microsoft.com/office/drawing/2014/main" id="{12CE9628-9F6B-4760-9088-506C0925F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2290"/>
                <a:ext cx="92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49" name="Rectangle 45">
                <a:extLst>
                  <a:ext uri="{FF2B5EF4-FFF2-40B4-BE49-F238E27FC236}">
                    <a16:creationId xmlns:a16="http://schemas.microsoft.com/office/drawing/2014/main" id="{5003A1CE-87C0-43A7-A1B6-A0B84431D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2550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0" name="Rectangle 46">
                <a:extLst>
                  <a:ext uri="{FF2B5EF4-FFF2-40B4-BE49-F238E27FC236}">
                    <a16:creationId xmlns:a16="http://schemas.microsoft.com/office/drawing/2014/main" id="{1EF5D51E-2D03-4E32-9E63-1BB4C30E4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2550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1" name="Rectangle 47">
                <a:extLst>
                  <a:ext uri="{FF2B5EF4-FFF2-40B4-BE49-F238E27FC236}">
                    <a16:creationId xmlns:a16="http://schemas.microsoft.com/office/drawing/2014/main" id="{0C2EBFCE-E724-47A0-9CD0-BEC7C96EC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2550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2" name="Rectangle 48">
                <a:extLst>
                  <a:ext uri="{FF2B5EF4-FFF2-40B4-BE49-F238E27FC236}">
                    <a16:creationId xmlns:a16="http://schemas.microsoft.com/office/drawing/2014/main" id="{477E53BD-2E7C-446A-874E-2F07F76BD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5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3" name="Rectangle 49">
                <a:extLst>
                  <a:ext uri="{FF2B5EF4-FFF2-40B4-BE49-F238E27FC236}">
                    <a16:creationId xmlns:a16="http://schemas.microsoft.com/office/drawing/2014/main" id="{302BE33C-F130-4116-BE56-19963D01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550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4" name="Rectangle 50">
                <a:extLst>
                  <a:ext uri="{FF2B5EF4-FFF2-40B4-BE49-F238E27FC236}">
                    <a16:creationId xmlns:a16="http://schemas.microsoft.com/office/drawing/2014/main" id="{622B3B9B-08DB-485C-B498-2C162EC49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550"/>
                <a:ext cx="313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5" name="Rectangle 51">
                <a:extLst>
                  <a:ext uri="{FF2B5EF4-FFF2-40B4-BE49-F238E27FC236}">
                    <a16:creationId xmlns:a16="http://schemas.microsoft.com/office/drawing/2014/main" id="{88CB9A09-DB93-4843-88DA-B0A07B3DA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550"/>
                <a:ext cx="617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6" name="Rectangle 52">
                <a:extLst>
                  <a:ext uri="{FF2B5EF4-FFF2-40B4-BE49-F238E27FC236}">
                    <a16:creationId xmlns:a16="http://schemas.microsoft.com/office/drawing/2014/main" id="{0E1DFBB4-29BF-4CAB-96EE-21DBC1A24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2550"/>
                <a:ext cx="617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7" name="Rectangle 53">
                <a:extLst>
                  <a:ext uri="{FF2B5EF4-FFF2-40B4-BE49-F238E27FC236}">
                    <a16:creationId xmlns:a16="http://schemas.microsoft.com/office/drawing/2014/main" id="{0E59BD68-C03E-4895-8B7E-6A5380D1D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255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8" name="Rectangle 54">
                <a:extLst>
                  <a:ext uri="{FF2B5EF4-FFF2-40B4-BE49-F238E27FC236}">
                    <a16:creationId xmlns:a16="http://schemas.microsoft.com/office/drawing/2014/main" id="{F193954D-C12C-4602-82E0-D48BE5FF1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550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9" name="Rectangle 55">
                <a:extLst>
                  <a:ext uri="{FF2B5EF4-FFF2-40B4-BE49-F238E27FC236}">
                    <a16:creationId xmlns:a16="http://schemas.microsoft.com/office/drawing/2014/main" id="{51126B3F-B138-42C0-BF70-23FB6B97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7" y="255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0" name="Rectangle 56">
                <a:extLst>
                  <a:ext uri="{FF2B5EF4-FFF2-40B4-BE49-F238E27FC236}">
                    <a16:creationId xmlns:a16="http://schemas.microsoft.com/office/drawing/2014/main" id="{448703CD-4B39-45E9-9AA7-E71AB8C4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2810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1" name="Rectangle 57">
                <a:extLst>
                  <a:ext uri="{FF2B5EF4-FFF2-40B4-BE49-F238E27FC236}">
                    <a16:creationId xmlns:a16="http://schemas.microsoft.com/office/drawing/2014/main" id="{D73ADBAD-86BB-46B6-A2AC-0507DCA5F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2810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2" name="Rectangle 58">
                <a:extLst>
                  <a:ext uri="{FF2B5EF4-FFF2-40B4-BE49-F238E27FC236}">
                    <a16:creationId xmlns:a16="http://schemas.microsoft.com/office/drawing/2014/main" id="{B4240611-5721-447A-98CD-2C94D7A0E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2810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3" name="Rectangle 59">
                <a:extLst>
                  <a:ext uri="{FF2B5EF4-FFF2-40B4-BE49-F238E27FC236}">
                    <a16:creationId xmlns:a16="http://schemas.microsoft.com/office/drawing/2014/main" id="{407DA30D-4372-423D-A20B-710495DA4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810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4" name="Rectangle 60">
                <a:extLst>
                  <a:ext uri="{FF2B5EF4-FFF2-40B4-BE49-F238E27FC236}">
                    <a16:creationId xmlns:a16="http://schemas.microsoft.com/office/drawing/2014/main" id="{C8CE62DE-DCDF-45CC-A5B6-53F8A84C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810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5" name="Rectangle 61">
                <a:extLst>
                  <a:ext uri="{FF2B5EF4-FFF2-40B4-BE49-F238E27FC236}">
                    <a16:creationId xmlns:a16="http://schemas.microsoft.com/office/drawing/2014/main" id="{9DA0F4CF-1A82-4782-886A-BD847A5A1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2810"/>
                <a:ext cx="617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6" name="Rectangle 62">
                <a:extLst>
                  <a:ext uri="{FF2B5EF4-FFF2-40B4-BE49-F238E27FC236}">
                    <a16:creationId xmlns:a16="http://schemas.microsoft.com/office/drawing/2014/main" id="{57E37CC5-C520-4310-9489-0C1084E99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2810"/>
                <a:ext cx="92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7" name="Rectangle 63">
                <a:extLst>
                  <a:ext uri="{FF2B5EF4-FFF2-40B4-BE49-F238E27FC236}">
                    <a16:creationId xmlns:a16="http://schemas.microsoft.com/office/drawing/2014/main" id="{DECE29AA-6F63-469C-AB2D-FBAF81C41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2810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8" name="Rectangle 64">
                <a:extLst>
                  <a:ext uri="{FF2B5EF4-FFF2-40B4-BE49-F238E27FC236}">
                    <a16:creationId xmlns:a16="http://schemas.microsoft.com/office/drawing/2014/main" id="{1602A34F-0FE1-48AD-AE3C-82CAEEB32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2810"/>
                <a:ext cx="617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69" name="Rectangle 65">
                <a:extLst>
                  <a:ext uri="{FF2B5EF4-FFF2-40B4-BE49-F238E27FC236}">
                    <a16:creationId xmlns:a16="http://schemas.microsoft.com/office/drawing/2014/main" id="{5DA3E5A5-DBBE-4EB7-86AC-CEF57BF37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3071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0" name="Rectangle 66">
                <a:extLst>
                  <a:ext uri="{FF2B5EF4-FFF2-40B4-BE49-F238E27FC236}">
                    <a16:creationId xmlns:a16="http://schemas.microsoft.com/office/drawing/2014/main" id="{BA536413-BC03-4156-93A0-A47F73041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3071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1" name="Rectangle 67">
                <a:extLst>
                  <a:ext uri="{FF2B5EF4-FFF2-40B4-BE49-F238E27FC236}">
                    <a16:creationId xmlns:a16="http://schemas.microsoft.com/office/drawing/2014/main" id="{21259DFC-63E2-46FD-923E-72D0CF965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3071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2" name="Rectangle 68">
                <a:extLst>
                  <a:ext uri="{FF2B5EF4-FFF2-40B4-BE49-F238E27FC236}">
                    <a16:creationId xmlns:a16="http://schemas.microsoft.com/office/drawing/2014/main" id="{1799F3AE-8DA6-44EB-815B-E5D9F3B9B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3071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3" name="Rectangle 69">
                <a:extLst>
                  <a:ext uri="{FF2B5EF4-FFF2-40B4-BE49-F238E27FC236}">
                    <a16:creationId xmlns:a16="http://schemas.microsoft.com/office/drawing/2014/main" id="{BF7BF459-55E2-4B66-8280-C4A0710D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071"/>
                <a:ext cx="618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4" name="Rectangle 70">
                <a:extLst>
                  <a:ext uri="{FF2B5EF4-FFF2-40B4-BE49-F238E27FC236}">
                    <a16:creationId xmlns:a16="http://schemas.microsoft.com/office/drawing/2014/main" id="{C9B04D43-E9D6-4280-82F6-33EAD308B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3071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5" name="Rectangle 71">
                <a:extLst>
                  <a:ext uri="{FF2B5EF4-FFF2-40B4-BE49-F238E27FC236}">
                    <a16:creationId xmlns:a16="http://schemas.microsoft.com/office/drawing/2014/main" id="{69E0532C-49DB-4CD6-A668-D27C391F4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3071"/>
                <a:ext cx="92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6" name="Rectangle 72">
                <a:extLst>
                  <a:ext uri="{FF2B5EF4-FFF2-40B4-BE49-F238E27FC236}">
                    <a16:creationId xmlns:a16="http://schemas.microsoft.com/office/drawing/2014/main" id="{CCAC9D93-B2CE-469E-994D-D0D884577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71"/>
                <a:ext cx="92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7" name="Rectangle 73">
                <a:extLst>
                  <a:ext uri="{FF2B5EF4-FFF2-40B4-BE49-F238E27FC236}">
                    <a16:creationId xmlns:a16="http://schemas.microsoft.com/office/drawing/2014/main" id="{FE4E699B-A4CC-4F4C-92EC-625C216C8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3331"/>
                <a:ext cx="1326" cy="267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8" name="Rectangle 74">
                <a:extLst>
                  <a:ext uri="{FF2B5EF4-FFF2-40B4-BE49-F238E27FC236}">
                    <a16:creationId xmlns:a16="http://schemas.microsoft.com/office/drawing/2014/main" id="{F556D790-465E-4DAF-BCFF-2D7D8BFBC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3331"/>
                <a:ext cx="313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79" name="Rectangle 75">
                <a:extLst>
                  <a:ext uri="{FF2B5EF4-FFF2-40B4-BE49-F238E27FC236}">
                    <a16:creationId xmlns:a16="http://schemas.microsoft.com/office/drawing/2014/main" id="{8E3E0382-3D45-4E25-980D-C60F48F88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3331"/>
                <a:ext cx="312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0" name="Rectangle 76">
                <a:extLst>
                  <a:ext uri="{FF2B5EF4-FFF2-40B4-BE49-F238E27FC236}">
                    <a16:creationId xmlns:a16="http://schemas.microsoft.com/office/drawing/2014/main" id="{F4F301EE-4D71-411D-B92B-37705E5D3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3331"/>
                <a:ext cx="31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1" name="Rectangle 77">
                <a:extLst>
                  <a:ext uri="{FF2B5EF4-FFF2-40B4-BE49-F238E27FC236}">
                    <a16:creationId xmlns:a16="http://schemas.microsoft.com/office/drawing/2014/main" id="{A6B39E4B-5495-480B-B78A-F19294709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331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2" name="Rectangle 78">
                <a:extLst>
                  <a:ext uri="{FF2B5EF4-FFF2-40B4-BE49-F238E27FC236}">
                    <a16:creationId xmlns:a16="http://schemas.microsoft.com/office/drawing/2014/main" id="{728BF37F-ECEE-410D-A748-CB039EC7F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3331"/>
                <a:ext cx="313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3" name="Rectangle 79">
                <a:extLst>
                  <a:ext uri="{FF2B5EF4-FFF2-40B4-BE49-F238E27FC236}">
                    <a16:creationId xmlns:a16="http://schemas.microsoft.com/office/drawing/2014/main" id="{BC65834A-B172-4DC3-A9C8-669F8797F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3331"/>
                <a:ext cx="617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4" name="Rectangle 80">
                <a:extLst>
                  <a:ext uri="{FF2B5EF4-FFF2-40B4-BE49-F238E27FC236}">
                    <a16:creationId xmlns:a16="http://schemas.microsoft.com/office/drawing/2014/main" id="{4E645AFE-ED4F-4FA9-98DF-B275A65FC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3331"/>
                <a:ext cx="312" cy="2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5" name="Rectangle 81">
                <a:extLst>
                  <a:ext uri="{FF2B5EF4-FFF2-40B4-BE49-F238E27FC236}">
                    <a16:creationId xmlns:a16="http://schemas.microsoft.com/office/drawing/2014/main" id="{2EACB520-DF5B-4B16-BC31-B08F90BEA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3331"/>
                <a:ext cx="313" cy="267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6" name="Rectangle 82">
                <a:extLst>
                  <a:ext uri="{FF2B5EF4-FFF2-40B4-BE49-F238E27FC236}">
                    <a16:creationId xmlns:a16="http://schemas.microsoft.com/office/drawing/2014/main" id="{FF9C9648-FBF8-457F-A31C-7500BE95B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331"/>
                <a:ext cx="922" cy="26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87" name="Rectangle 83">
                <a:extLst>
                  <a:ext uri="{FF2B5EF4-FFF2-40B4-BE49-F238E27FC236}">
                    <a16:creationId xmlns:a16="http://schemas.microsoft.com/office/drawing/2014/main" id="{E463A6E7-9216-4DA0-8245-251EA53EC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449" y="917"/>
                <a:ext cx="99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Wysokie temperatury</a:t>
                </a:r>
                <a:endParaRPr kumimoji="0" lang="pl-PL" alt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84">
                <a:extLst>
                  <a:ext uri="{FF2B5EF4-FFF2-40B4-BE49-F238E27FC236}">
                    <a16:creationId xmlns:a16="http://schemas.microsoft.com/office/drawing/2014/main" id="{E0710299-055C-4294-A92A-1456C69C6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07" y="926"/>
                <a:ext cx="88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Niskie temperatury</a:t>
                </a:r>
                <a:endParaRPr kumimoji="0" lang="pl-PL" altLang="pl-P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85">
                <a:extLst>
                  <a:ext uri="{FF2B5EF4-FFF2-40B4-BE49-F238E27FC236}">
                    <a16:creationId xmlns:a16="http://schemas.microsoft.com/office/drawing/2014/main" id="{017495C5-22EC-4469-926B-36FB5525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97" y="940"/>
                <a:ext cx="77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Dni upalne i fale </a:t>
                </a:r>
                <a:endParaRPr kumimoji="0" lang="pl-PL" altLang="pl-P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86">
                <a:extLst>
                  <a:ext uri="{FF2B5EF4-FFF2-40B4-BE49-F238E27FC236}">
                    <a16:creationId xmlns:a16="http://schemas.microsoft.com/office/drawing/2014/main" id="{EE980CFD-F2B6-4CAF-85EE-27BD8EF6D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428" y="972"/>
                <a:ext cx="3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upałów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87">
                <a:extLst>
                  <a:ext uri="{FF2B5EF4-FFF2-40B4-BE49-F238E27FC236}">
                    <a16:creationId xmlns:a16="http://schemas.microsoft.com/office/drawing/2014/main" id="{EE41C658-EEB1-49ED-A90F-0A7095094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386" y="931"/>
                <a:ext cx="80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Dni mroźne i fale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88">
                <a:extLst>
                  <a:ext uri="{FF2B5EF4-FFF2-40B4-BE49-F238E27FC236}">
                    <a16:creationId xmlns:a16="http://schemas.microsoft.com/office/drawing/2014/main" id="{C274E4DC-9450-4A06-A389-11F9A6AC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18" y="971"/>
                <a:ext cx="40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mrozów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89">
                <a:extLst>
                  <a:ext uri="{FF2B5EF4-FFF2-40B4-BE49-F238E27FC236}">
                    <a16:creationId xmlns:a16="http://schemas.microsoft.com/office/drawing/2014/main" id="{DB5CF6E7-DCE7-43E8-8C30-21EA7CD38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714" y="924"/>
                <a:ext cx="89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Dni z przymrozkiem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90">
                <a:extLst>
                  <a:ext uri="{FF2B5EF4-FFF2-40B4-BE49-F238E27FC236}">
                    <a16:creationId xmlns:a16="http://schemas.microsoft.com/office/drawing/2014/main" id="{E0BA2DFD-1FA7-40C1-A232-C004579D7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51" y="968"/>
                <a:ext cx="43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Gołoledź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91">
                <a:extLst>
                  <a:ext uri="{FF2B5EF4-FFF2-40B4-BE49-F238E27FC236}">
                    <a16:creationId xmlns:a16="http://schemas.microsoft.com/office/drawing/2014/main" id="{014A53E1-6BFD-4A6F-936F-1530AD65A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628" y="981"/>
                <a:ext cx="29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POPT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92">
                <a:extLst>
                  <a:ext uri="{FF2B5EF4-FFF2-40B4-BE49-F238E27FC236}">
                    <a16:creationId xmlns:a16="http://schemas.microsoft.com/office/drawing/2014/main" id="{D100F7C4-385D-42BB-B419-57614F146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31" y="950"/>
                <a:ext cx="69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Opady deszczu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93">
                <a:extLst>
                  <a:ext uri="{FF2B5EF4-FFF2-40B4-BE49-F238E27FC236}">
                    <a16:creationId xmlns:a16="http://schemas.microsoft.com/office/drawing/2014/main" id="{03FE8106-E0A5-4224-AA4A-CEB08CBEF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853" y="907"/>
                <a:ext cx="92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Długotrwałe okresy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94">
                <a:extLst>
                  <a:ext uri="{FF2B5EF4-FFF2-40B4-BE49-F238E27FC236}">
                    <a16:creationId xmlns:a16="http://schemas.microsoft.com/office/drawing/2014/main" id="{85F50E14-28DA-4E6E-BF81-14AB8C6DA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139" y="946"/>
                <a:ext cx="6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bezopadowe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95">
                <a:extLst>
                  <a:ext uri="{FF2B5EF4-FFF2-40B4-BE49-F238E27FC236}">
                    <a16:creationId xmlns:a16="http://schemas.microsoft.com/office/drawing/2014/main" id="{AC8819A9-6D38-421E-81F8-AFD687668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542" y="989"/>
                <a:ext cx="29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Susza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96">
                <a:extLst>
                  <a:ext uri="{FF2B5EF4-FFF2-40B4-BE49-F238E27FC236}">
                    <a16:creationId xmlns:a16="http://schemas.microsoft.com/office/drawing/2014/main" id="{ABE8C6FD-8DD6-4F75-AE7B-8519CF3CB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489" y="940"/>
                <a:ext cx="86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Silny i bardzo silny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97">
                <a:extLst>
                  <a:ext uri="{FF2B5EF4-FFF2-40B4-BE49-F238E27FC236}">
                    <a16:creationId xmlns:a16="http://schemas.microsoft.com/office/drawing/2014/main" id="{B7A5995F-AE5D-4FAA-8C7B-0B3135D10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4916" y="990"/>
                <a:ext cx="27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wiatr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98">
                <a:extLst>
                  <a:ext uri="{FF2B5EF4-FFF2-40B4-BE49-F238E27FC236}">
                    <a16:creationId xmlns:a16="http://schemas.microsoft.com/office/drawing/2014/main" id="{FCAAFCFD-4242-468A-8EC1-3468BC3C8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148" y="978"/>
                <a:ext cx="29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Burze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99">
                <a:extLst>
                  <a:ext uri="{FF2B5EF4-FFF2-40B4-BE49-F238E27FC236}">
                    <a16:creationId xmlns:a16="http://schemas.microsoft.com/office/drawing/2014/main" id="{9AB2A58B-1D80-4428-83A7-AEA89B57E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1593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00">
                <a:extLst>
                  <a:ext uri="{FF2B5EF4-FFF2-40B4-BE49-F238E27FC236}">
                    <a16:creationId xmlns:a16="http://schemas.microsoft.com/office/drawing/2014/main" id="{44023571-9306-41BE-BB45-0709FB77C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541"/>
                <a:ext cx="91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Zdrowie publiczne i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01">
                <a:extLst>
                  <a:ext uri="{FF2B5EF4-FFF2-40B4-BE49-F238E27FC236}">
                    <a16:creationId xmlns:a16="http://schemas.microsoft.com/office/drawing/2014/main" id="{067FE439-AB68-4D84-9533-6647CE6BB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" y="1652"/>
                <a:ext cx="86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warunki życia ludzi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02">
                <a:extLst>
                  <a:ext uri="{FF2B5EF4-FFF2-40B4-BE49-F238E27FC236}">
                    <a16:creationId xmlns:a16="http://schemas.microsoft.com/office/drawing/2014/main" id="{45F11F72-9E8F-460A-84DB-473B4CA7E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1854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03">
                <a:extLst>
                  <a:ext uri="{FF2B5EF4-FFF2-40B4-BE49-F238E27FC236}">
                    <a16:creationId xmlns:a16="http://schemas.microsoft.com/office/drawing/2014/main" id="{D1AFDD9E-F78D-4DB3-928D-93553EA57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" y="1802"/>
                <a:ext cx="69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Różnorodność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04">
                <a:extLst>
                  <a:ext uri="{FF2B5EF4-FFF2-40B4-BE49-F238E27FC236}">
                    <a16:creationId xmlns:a16="http://schemas.microsoft.com/office/drawing/2014/main" id="{FEDB12E8-6910-445E-A258-3AF0145E7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1912"/>
                <a:ext cx="54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biologiczna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05">
                <a:extLst>
                  <a:ext uri="{FF2B5EF4-FFF2-40B4-BE49-F238E27FC236}">
                    <a16:creationId xmlns:a16="http://schemas.microsoft.com/office/drawing/2014/main" id="{A7861844-FECF-4732-BABD-EE0A17C8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2114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06">
                <a:extLst>
                  <a:ext uri="{FF2B5EF4-FFF2-40B4-BE49-F238E27FC236}">
                    <a16:creationId xmlns:a16="http://schemas.microsoft.com/office/drawing/2014/main" id="{1E3F0DDE-6196-4409-A9C9-E35A6C113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2114"/>
                <a:ext cx="48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Rolnictwo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07">
                <a:extLst>
                  <a:ext uri="{FF2B5EF4-FFF2-40B4-BE49-F238E27FC236}">
                    <a16:creationId xmlns:a16="http://schemas.microsoft.com/office/drawing/2014/main" id="{DC745399-9169-414C-85D6-E4E7C1363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2374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08">
                <a:extLst>
                  <a:ext uri="{FF2B5EF4-FFF2-40B4-BE49-F238E27FC236}">
                    <a16:creationId xmlns:a16="http://schemas.microsoft.com/office/drawing/2014/main" id="{B3928B77-A3DF-43B4-AA7A-DA526541E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" y="2374"/>
                <a:ext cx="48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Transport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09">
                <a:extLst>
                  <a:ext uri="{FF2B5EF4-FFF2-40B4-BE49-F238E27FC236}">
                    <a16:creationId xmlns:a16="http://schemas.microsoft.com/office/drawing/2014/main" id="{689E5876-7641-41C4-B5AB-3A0406ABB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263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10">
                <a:extLst>
                  <a:ext uri="{FF2B5EF4-FFF2-40B4-BE49-F238E27FC236}">
                    <a16:creationId xmlns:a16="http://schemas.microsoft.com/office/drawing/2014/main" id="{5366CA52-79D2-48C2-8784-31EDC467A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" y="2583"/>
                <a:ext cx="96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Gospodarka wodna i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11">
                <a:extLst>
                  <a:ext uri="{FF2B5EF4-FFF2-40B4-BE49-F238E27FC236}">
                    <a16:creationId xmlns:a16="http://schemas.microsoft.com/office/drawing/2014/main" id="{34FD70FA-327D-4404-A359-246ED61D5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" y="2693"/>
                <a:ext cx="45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ściekowa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12">
                <a:extLst>
                  <a:ext uri="{FF2B5EF4-FFF2-40B4-BE49-F238E27FC236}">
                    <a16:creationId xmlns:a16="http://schemas.microsoft.com/office/drawing/2014/main" id="{EB940A10-CC2F-456A-A846-0232FB3F9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289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13">
                <a:extLst>
                  <a:ext uri="{FF2B5EF4-FFF2-40B4-BE49-F238E27FC236}">
                    <a16:creationId xmlns:a16="http://schemas.microsoft.com/office/drawing/2014/main" id="{167E6E5C-8724-4268-A8A8-B1D1F4303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2895"/>
                <a:ext cx="54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Energetyka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14">
                <a:extLst>
                  <a:ext uri="{FF2B5EF4-FFF2-40B4-BE49-F238E27FC236}">
                    <a16:creationId xmlns:a16="http://schemas.microsoft.com/office/drawing/2014/main" id="{5D5A68E1-D995-4CBC-AEC2-808D54ED8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3155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15">
                <a:extLst>
                  <a:ext uri="{FF2B5EF4-FFF2-40B4-BE49-F238E27FC236}">
                    <a16:creationId xmlns:a16="http://schemas.microsoft.com/office/drawing/2014/main" id="{AF65A708-3123-4DCD-BE2B-95DD7E691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3155"/>
                <a:ext cx="47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Turystyka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16">
                <a:extLst>
                  <a:ext uri="{FF2B5EF4-FFF2-40B4-BE49-F238E27FC236}">
                    <a16:creationId xmlns:a16="http://schemas.microsoft.com/office/drawing/2014/main" id="{D5888B5B-C54E-44C2-9355-B4497F4E9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" y="3416"/>
                <a:ext cx="107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117">
                <a:extLst>
                  <a:ext uri="{FF2B5EF4-FFF2-40B4-BE49-F238E27FC236}">
                    <a16:creationId xmlns:a16="http://schemas.microsoft.com/office/drawing/2014/main" id="{9511CACA-8684-4ED7-A36F-4443DA028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416"/>
                <a:ext cx="103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Dziedzictwo kulturowe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18">
                <a:extLst>
                  <a:ext uri="{FF2B5EF4-FFF2-40B4-BE49-F238E27FC236}">
                    <a16:creationId xmlns:a16="http://schemas.microsoft.com/office/drawing/2014/main" id="{A55C7867-6820-4A77-8B04-76F7F6C2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" y="982"/>
                <a:ext cx="20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L.p.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19">
                <a:extLst>
                  <a:ext uri="{FF2B5EF4-FFF2-40B4-BE49-F238E27FC236}">
                    <a16:creationId xmlns:a16="http://schemas.microsoft.com/office/drawing/2014/main" id="{53307B86-1FC3-49C1-8994-E09A17E48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" y="982"/>
                <a:ext cx="33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Sektor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20">
                <a:extLst>
                  <a:ext uri="{FF2B5EF4-FFF2-40B4-BE49-F238E27FC236}">
                    <a16:creationId xmlns:a16="http://schemas.microsoft.com/office/drawing/2014/main" id="{6B9B3D5B-9C4F-4060-A2CC-730FB4CDB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572"/>
                <a:ext cx="141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Zjawiska klimatyczne i ich pochodne</a:t>
                </a:r>
                <a:endParaRPr kumimoji="0" lang="pl-PL" altLang="pl-PL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Line 121">
                <a:extLst>
                  <a:ext uri="{FF2B5EF4-FFF2-40B4-BE49-F238E27FC236}">
                    <a16:creationId xmlns:a16="http://schemas.microsoft.com/office/drawing/2014/main" id="{0603D9C4-B599-4859-92DF-8C8A28515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6" name="Rectangle 122">
                <a:extLst>
                  <a:ext uri="{FF2B5EF4-FFF2-40B4-BE49-F238E27FC236}">
                    <a16:creationId xmlns:a16="http://schemas.microsoft.com/office/drawing/2014/main" id="{E6153948-5141-4BD4-96E2-5FFC4A7E9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7" name="Line 123">
                <a:extLst>
                  <a:ext uri="{FF2B5EF4-FFF2-40B4-BE49-F238E27FC236}">
                    <a16:creationId xmlns:a16="http://schemas.microsoft.com/office/drawing/2014/main" id="{25F845FB-65DB-4A6E-BA5A-6A1A8A315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8" name="Rectangle 124">
                <a:extLst>
                  <a:ext uri="{FF2B5EF4-FFF2-40B4-BE49-F238E27FC236}">
                    <a16:creationId xmlns:a16="http://schemas.microsoft.com/office/drawing/2014/main" id="{4ED450B2-D9E3-450E-BF59-F1AC2C635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29" name="Line 125">
                <a:extLst>
                  <a:ext uri="{FF2B5EF4-FFF2-40B4-BE49-F238E27FC236}">
                    <a16:creationId xmlns:a16="http://schemas.microsoft.com/office/drawing/2014/main" id="{CC89D234-A8BC-4879-BB2E-553360FB3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126">
                <a:extLst>
                  <a:ext uri="{FF2B5EF4-FFF2-40B4-BE49-F238E27FC236}">
                    <a16:creationId xmlns:a16="http://schemas.microsoft.com/office/drawing/2014/main" id="{DB5EEB40-0D47-4378-8CCA-E546D1AF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127">
                <a:extLst>
                  <a:ext uri="{FF2B5EF4-FFF2-40B4-BE49-F238E27FC236}">
                    <a16:creationId xmlns:a16="http://schemas.microsoft.com/office/drawing/2014/main" id="{C57FAFAF-49F9-405D-B721-EFB5F132F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546"/>
                <a:ext cx="4975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Line 128">
                <a:extLst>
                  <a:ext uri="{FF2B5EF4-FFF2-40B4-BE49-F238E27FC236}">
                    <a16:creationId xmlns:a16="http://schemas.microsoft.com/office/drawing/2014/main" id="{B10FF3DA-C8A0-46A6-B2DC-07AC669E4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41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Rectangle 129">
                <a:extLst>
                  <a:ext uri="{FF2B5EF4-FFF2-40B4-BE49-F238E27FC236}">
                    <a16:creationId xmlns:a16="http://schemas.microsoft.com/office/drawing/2014/main" id="{CFD1E05D-7266-4EB0-9D90-821E6890C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4" name="Line 130">
                <a:extLst>
                  <a:ext uri="{FF2B5EF4-FFF2-40B4-BE49-F238E27FC236}">
                    <a16:creationId xmlns:a16="http://schemas.microsoft.com/office/drawing/2014/main" id="{C7C7F99D-908A-4C1F-A933-372B533AD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9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5" name="Rectangle 131">
                <a:extLst>
                  <a:ext uri="{FF2B5EF4-FFF2-40B4-BE49-F238E27FC236}">
                    <a16:creationId xmlns:a16="http://schemas.microsoft.com/office/drawing/2014/main" id="{3C11010E-9A9D-4673-ACC2-6785EC90E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6" name="Line 132">
                <a:extLst>
                  <a:ext uri="{FF2B5EF4-FFF2-40B4-BE49-F238E27FC236}">
                    <a16:creationId xmlns:a16="http://schemas.microsoft.com/office/drawing/2014/main" id="{47519048-D20A-449B-93A3-2AC9AF589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4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7" name="Rectangle 133">
                <a:extLst>
                  <a:ext uri="{FF2B5EF4-FFF2-40B4-BE49-F238E27FC236}">
                    <a16:creationId xmlns:a16="http://schemas.microsoft.com/office/drawing/2014/main" id="{97CF7598-213A-4E08-81F0-A5C608C79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546"/>
                <a:ext cx="7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8" name="Line 134">
                <a:extLst>
                  <a:ext uri="{FF2B5EF4-FFF2-40B4-BE49-F238E27FC236}">
                    <a16:creationId xmlns:a16="http://schemas.microsoft.com/office/drawing/2014/main" id="{DBF8B4AF-A274-4C2F-909C-F7773BBA3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8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9" name="Rectangle 135">
                <a:extLst>
                  <a:ext uri="{FF2B5EF4-FFF2-40B4-BE49-F238E27FC236}">
                    <a16:creationId xmlns:a16="http://schemas.microsoft.com/office/drawing/2014/main" id="{F779F2F9-8CF9-4B48-AF80-5774F6684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0" name="Line 136">
                <a:extLst>
                  <a:ext uri="{FF2B5EF4-FFF2-40B4-BE49-F238E27FC236}">
                    <a16:creationId xmlns:a16="http://schemas.microsoft.com/office/drawing/2014/main" id="{31C098E6-59BB-45B8-AF49-B2183D2C8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3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1" name="Rectangle 137">
                <a:extLst>
                  <a:ext uri="{FF2B5EF4-FFF2-40B4-BE49-F238E27FC236}">
                    <a16:creationId xmlns:a16="http://schemas.microsoft.com/office/drawing/2014/main" id="{314E67C5-F400-40B3-A65B-228E9E55E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2" name="Line 138">
                <a:extLst>
                  <a:ext uri="{FF2B5EF4-FFF2-40B4-BE49-F238E27FC236}">
                    <a16:creationId xmlns:a16="http://schemas.microsoft.com/office/drawing/2014/main" id="{89AECCD8-AC93-4FA0-BC0C-00FAF8E78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8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3" name="Rectangle 139">
                <a:extLst>
                  <a:ext uri="{FF2B5EF4-FFF2-40B4-BE49-F238E27FC236}">
                    <a16:creationId xmlns:a16="http://schemas.microsoft.com/office/drawing/2014/main" id="{6D80D968-1EA9-4899-9E4C-551F2B290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4" name="Line 140">
                <a:extLst>
                  <a:ext uri="{FF2B5EF4-FFF2-40B4-BE49-F238E27FC236}">
                    <a16:creationId xmlns:a16="http://schemas.microsoft.com/office/drawing/2014/main" id="{8AC8A14A-6424-4EDE-8373-1193A4E2F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3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5" name="Rectangle 141">
                <a:extLst>
                  <a:ext uri="{FF2B5EF4-FFF2-40B4-BE49-F238E27FC236}">
                    <a16:creationId xmlns:a16="http://schemas.microsoft.com/office/drawing/2014/main" id="{43E88705-7517-49C1-9D4C-CD88FAD72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546"/>
                <a:ext cx="7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6" name="Line 142">
                <a:extLst>
                  <a:ext uri="{FF2B5EF4-FFF2-40B4-BE49-F238E27FC236}">
                    <a16:creationId xmlns:a16="http://schemas.microsoft.com/office/drawing/2014/main" id="{2C96F959-73C4-440E-BF06-A7A710C1A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7" name="Rectangle 143">
                <a:extLst>
                  <a:ext uri="{FF2B5EF4-FFF2-40B4-BE49-F238E27FC236}">
                    <a16:creationId xmlns:a16="http://schemas.microsoft.com/office/drawing/2014/main" id="{9D4C9951-2C5C-48EA-9B94-AED91F5C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546"/>
                <a:ext cx="7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8" name="Line 144">
                <a:extLst>
                  <a:ext uri="{FF2B5EF4-FFF2-40B4-BE49-F238E27FC236}">
                    <a16:creationId xmlns:a16="http://schemas.microsoft.com/office/drawing/2014/main" id="{B7903283-D6F4-48C3-9718-6A4799603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2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49" name="Rectangle 145">
                <a:extLst>
                  <a:ext uri="{FF2B5EF4-FFF2-40B4-BE49-F238E27FC236}">
                    <a16:creationId xmlns:a16="http://schemas.microsoft.com/office/drawing/2014/main" id="{8ED4777E-6460-4B8D-9ED5-5FF81C115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0" name="Line 146">
                <a:extLst>
                  <a:ext uri="{FF2B5EF4-FFF2-40B4-BE49-F238E27FC236}">
                    <a16:creationId xmlns:a16="http://schemas.microsoft.com/office/drawing/2014/main" id="{C9FE69BF-8151-45F6-AA41-7A8A028C4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7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1" name="Rectangle 147">
                <a:extLst>
                  <a:ext uri="{FF2B5EF4-FFF2-40B4-BE49-F238E27FC236}">
                    <a16:creationId xmlns:a16="http://schemas.microsoft.com/office/drawing/2014/main" id="{65AB2DB9-2913-46C2-B266-6E616735C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546"/>
                <a:ext cx="8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2" name="Line 148">
                <a:extLst>
                  <a:ext uri="{FF2B5EF4-FFF2-40B4-BE49-F238E27FC236}">
                    <a16:creationId xmlns:a16="http://schemas.microsoft.com/office/drawing/2014/main" id="{2F5ED4C1-5098-4A1C-8CD6-8977B59D6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3" name="Rectangle 149">
                <a:extLst>
                  <a:ext uri="{FF2B5EF4-FFF2-40B4-BE49-F238E27FC236}">
                    <a16:creationId xmlns:a16="http://schemas.microsoft.com/office/drawing/2014/main" id="{03FFB6CD-AD01-4156-B0E6-4313D5C91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546"/>
                <a:ext cx="7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4" name="Line 150">
                <a:extLst>
                  <a:ext uri="{FF2B5EF4-FFF2-40B4-BE49-F238E27FC236}">
                    <a16:creationId xmlns:a16="http://schemas.microsoft.com/office/drawing/2014/main" id="{D9DDE7B2-6178-44DF-B790-B8F9B7917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7" y="5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5" name="Rectangle 151">
                <a:extLst>
                  <a:ext uri="{FF2B5EF4-FFF2-40B4-BE49-F238E27FC236}">
                    <a16:creationId xmlns:a16="http://schemas.microsoft.com/office/drawing/2014/main" id="{FF129F20-497A-401E-A653-91907159E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7" y="546"/>
                <a:ext cx="7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6" name="Rectangle 152">
                <a:extLst>
                  <a:ext uri="{FF2B5EF4-FFF2-40B4-BE49-F238E27FC236}">
                    <a16:creationId xmlns:a16="http://schemas.microsoft.com/office/drawing/2014/main" id="{26436C9B-A5FD-424E-9842-F6482801F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682"/>
                <a:ext cx="3657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7" name="Line 153">
                <a:extLst>
                  <a:ext uri="{FF2B5EF4-FFF2-40B4-BE49-F238E27FC236}">
                    <a16:creationId xmlns:a16="http://schemas.microsoft.com/office/drawing/2014/main" id="{899DC34F-BA11-4FC3-85CB-C0F102C4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9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8" name="Rectangle 154">
                <a:extLst>
                  <a:ext uri="{FF2B5EF4-FFF2-40B4-BE49-F238E27FC236}">
                    <a16:creationId xmlns:a16="http://schemas.microsoft.com/office/drawing/2014/main" id="{B692CF84-FA81-4E3D-BA73-CC7373C04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9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9" name="Line 155">
                <a:extLst>
                  <a:ext uri="{FF2B5EF4-FFF2-40B4-BE49-F238E27FC236}">
                    <a16:creationId xmlns:a16="http://schemas.microsoft.com/office/drawing/2014/main" id="{99BA32C1-694D-4E34-B817-B30832A61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0" name="Rectangle 156">
                <a:extLst>
                  <a:ext uri="{FF2B5EF4-FFF2-40B4-BE49-F238E27FC236}">
                    <a16:creationId xmlns:a16="http://schemas.microsoft.com/office/drawing/2014/main" id="{826FBB3E-7C17-4384-B612-F51B0C487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695"/>
                <a:ext cx="7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1" name="Line 157">
                <a:extLst>
                  <a:ext uri="{FF2B5EF4-FFF2-40B4-BE49-F238E27FC236}">
                    <a16:creationId xmlns:a16="http://schemas.microsoft.com/office/drawing/2014/main" id="{B310B705-A485-4A3F-9668-708470335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8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2" name="Rectangle 158">
                <a:extLst>
                  <a:ext uri="{FF2B5EF4-FFF2-40B4-BE49-F238E27FC236}">
                    <a16:creationId xmlns:a16="http://schemas.microsoft.com/office/drawing/2014/main" id="{44FCFA30-D225-4B9D-AA04-6D24FC59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3" name="Line 159">
                <a:extLst>
                  <a:ext uri="{FF2B5EF4-FFF2-40B4-BE49-F238E27FC236}">
                    <a16:creationId xmlns:a16="http://schemas.microsoft.com/office/drawing/2014/main" id="{EBDCEEB5-C171-4813-8971-A07D4F4AE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3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4" name="Rectangle 160">
                <a:extLst>
                  <a:ext uri="{FF2B5EF4-FFF2-40B4-BE49-F238E27FC236}">
                    <a16:creationId xmlns:a16="http://schemas.microsoft.com/office/drawing/2014/main" id="{67005BA4-0F78-47FD-B40E-AA59D6E26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3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5" name="Line 161">
                <a:extLst>
                  <a:ext uri="{FF2B5EF4-FFF2-40B4-BE49-F238E27FC236}">
                    <a16:creationId xmlns:a16="http://schemas.microsoft.com/office/drawing/2014/main" id="{32F151CE-561F-4AB1-BDF7-6677F7A15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6" name="Rectangle 162">
                <a:extLst>
                  <a:ext uri="{FF2B5EF4-FFF2-40B4-BE49-F238E27FC236}">
                    <a16:creationId xmlns:a16="http://schemas.microsoft.com/office/drawing/2014/main" id="{7C726871-9B80-4C63-9469-B865BEBA0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7" name="Line 163">
                <a:extLst>
                  <a:ext uri="{FF2B5EF4-FFF2-40B4-BE49-F238E27FC236}">
                    <a16:creationId xmlns:a16="http://schemas.microsoft.com/office/drawing/2014/main" id="{14D0AB39-E97D-4D2A-A524-5892B8BFF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8" name="Rectangle 164">
                <a:extLst>
                  <a:ext uri="{FF2B5EF4-FFF2-40B4-BE49-F238E27FC236}">
                    <a16:creationId xmlns:a16="http://schemas.microsoft.com/office/drawing/2014/main" id="{EC761B8B-8BA7-4162-85BA-36F6383A2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3" y="695"/>
                <a:ext cx="7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9" name="Line 165">
                <a:extLst>
                  <a:ext uri="{FF2B5EF4-FFF2-40B4-BE49-F238E27FC236}">
                    <a16:creationId xmlns:a16="http://schemas.microsoft.com/office/drawing/2014/main" id="{D1504326-17C4-481F-93AD-E6D44C736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0" name="Rectangle 166">
                <a:extLst>
                  <a:ext uri="{FF2B5EF4-FFF2-40B4-BE49-F238E27FC236}">
                    <a16:creationId xmlns:a16="http://schemas.microsoft.com/office/drawing/2014/main" id="{D0EF7FD6-1392-453A-870C-CD5DF7D5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695"/>
                <a:ext cx="7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1" name="Line 167">
                <a:extLst>
                  <a:ext uri="{FF2B5EF4-FFF2-40B4-BE49-F238E27FC236}">
                    <a16:creationId xmlns:a16="http://schemas.microsoft.com/office/drawing/2014/main" id="{F8D8D0B5-643B-4D20-81F0-E253B625E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2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2" name="Rectangle 168">
                <a:extLst>
                  <a:ext uri="{FF2B5EF4-FFF2-40B4-BE49-F238E27FC236}">
                    <a16:creationId xmlns:a16="http://schemas.microsoft.com/office/drawing/2014/main" id="{10842128-15E9-423E-8CE7-C9CAC9879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3" name="Line 169">
                <a:extLst>
                  <a:ext uri="{FF2B5EF4-FFF2-40B4-BE49-F238E27FC236}">
                    <a16:creationId xmlns:a16="http://schemas.microsoft.com/office/drawing/2014/main" id="{D71D4BB6-C918-4D2C-9407-B1FF1AE30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7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4" name="Rectangle 170">
                <a:extLst>
                  <a:ext uri="{FF2B5EF4-FFF2-40B4-BE49-F238E27FC236}">
                    <a16:creationId xmlns:a16="http://schemas.microsoft.com/office/drawing/2014/main" id="{F618D16F-1E0A-440D-8788-D8E75D6F5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5" name="Line 171">
                <a:extLst>
                  <a:ext uri="{FF2B5EF4-FFF2-40B4-BE49-F238E27FC236}">
                    <a16:creationId xmlns:a16="http://schemas.microsoft.com/office/drawing/2014/main" id="{91CF4994-E7A0-46F7-A856-7AEFCF565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6" name="Rectangle 172">
                <a:extLst>
                  <a:ext uri="{FF2B5EF4-FFF2-40B4-BE49-F238E27FC236}">
                    <a16:creationId xmlns:a16="http://schemas.microsoft.com/office/drawing/2014/main" id="{FCF61B27-925C-4854-BB46-88DE1CEDE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695"/>
                <a:ext cx="7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7" name="Line 173">
                <a:extLst>
                  <a:ext uri="{FF2B5EF4-FFF2-40B4-BE49-F238E27FC236}">
                    <a16:creationId xmlns:a16="http://schemas.microsoft.com/office/drawing/2014/main" id="{051855E9-B99A-4AA1-8C76-FEAA63617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7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8" name="Rectangle 174">
                <a:extLst>
                  <a:ext uri="{FF2B5EF4-FFF2-40B4-BE49-F238E27FC236}">
                    <a16:creationId xmlns:a16="http://schemas.microsoft.com/office/drawing/2014/main" id="{F7745106-ED0E-412F-88AE-CFF9A397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7" y="695"/>
                <a:ext cx="7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9" name="Rectangle 175">
                <a:extLst>
                  <a:ext uri="{FF2B5EF4-FFF2-40B4-BE49-F238E27FC236}">
                    <a16:creationId xmlns:a16="http://schemas.microsoft.com/office/drawing/2014/main" id="{1A581D61-7269-407A-AA77-29FAE63F2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1502"/>
                <a:ext cx="4975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0" name="Line 176">
                <a:extLst>
                  <a:ext uri="{FF2B5EF4-FFF2-40B4-BE49-F238E27FC236}">
                    <a16:creationId xmlns:a16="http://schemas.microsoft.com/office/drawing/2014/main" id="{708FC133-61E8-4D9F-9360-4D8060C09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1" y="695"/>
                <a:ext cx="0" cy="8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1" name="Rectangle 177">
                <a:extLst>
                  <a:ext uri="{FF2B5EF4-FFF2-40B4-BE49-F238E27FC236}">
                    <a16:creationId xmlns:a16="http://schemas.microsoft.com/office/drawing/2014/main" id="{A067F1D7-EC0B-49C4-AC4F-8F2AC30C2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1" y="695"/>
                <a:ext cx="8" cy="8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2" name="Line 178">
                <a:extLst>
                  <a:ext uri="{FF2B5EF4-FFF2-40B4-BE49-F238E27FC236}">
                    <a16:creationId xmlns:a16="http://schemas.microsoft.com/office/drawing/2014/main" id="{0D91B97A-8B6E-4171-91AE-575D6F043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1769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3" name="Rectangle 179">
                <a:extLst>
                  <a:ext uri="{FF2B5EF4-FFF2-40B4-BE49-F238E27FC236}">
                    <a16:creationId xmlns:a16="http://schemas.microsoft.com/office/drawing/2014/main" id="{CCA58D5E-F8BE-470A-A068-A66E3A50A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1769"/>
                <a:ext cx="20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4" name="Line 180">
                <a:extLst>
                  <a:ext uri="{FF2B5EF4-FFF2-40B4-BE49-F238E27FC236}">
                    <a16:creationId xmlns:a16="http://schemas.microsoft.com/office/drawing/2014/main" id="{758FB88D-D40E-498E-A0D9-72D6985DE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1769"/>
                <a:ext cx="10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5" name="Rectangle 181">
                <a:extLst>
                  <a:ext uri="{FF2B5EF4-FFF2-40B4-BE49-F238E27FC236}">
                    <a16:creationId xmlns:a16="http://schemas.microsoft.com/office/drawing/2014/main" id="{9C3A99D4-C4F3-4EAA-8F90-92241888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1769"/>
                <a:ext cx="108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6" name="Line 182">
                <a:extLst>
                  <a:ext uri="{FF2B5EF4-FFF2-40B4-BE49-F238E27FC236}">
                    <a16:creationId xmlns:a16="http://schemas.microsoft.com/office/drawing/2014/main" id="{89213D6D-8734-4645-8F86-0C377FA50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" y="1769"/>
                <a:ext cx="36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7" name="Rectangle 183">
                <a:extLst>
                  <a:ext uri="{FF2B5EF4-FFF2-40B4-BE49-F238E27FC236}">
                    <a16:creationId xmlns:a16="http://schemas.microsoft.com/office/drawing/2014/main" id="{C272D205-7DDF-480E-9D21-B8A5A5D0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769"/>
                <a:ext cx="365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8" name="Line 184">
                <a:extLst>
                  <a:ext uri="{FF2B5EF4-FFF2-40B4-BE49-F238E27FC236}">
                    <a16:creationId xmlns:a16="http://schemas.microsoft.com/office/drawing/2014/main" id="{72037090-F75E-43A2-87A9-37AF1FA3D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029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9" name="Rectangle 185">
                <a:extLst>
                  <a:ext uri="{FF2B5EF4-FFF2-40B4-BE49-F238E27FC236}">
                    <a16:creationId xmlns:a16="http://schemas.microsoft.com/office/drawing/2014/main" id="{C2994FA7-7606-43BD-8BCC-8DEBBC92A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029"/>
                <a:ext cx="20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0" name="Line 186">
                <a:extLst>
                  <a:ext uri="{FF2B5EF4-FFF2-40B4-BE49-F238E27FC236}">
                    <a16:creationId xmlns:a16="http://schemas.microsoft.com/office/drawing/2014/main" id="{A6ABD546-5695-4F3D-8B83-91083A58E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2029"/>
                <a:ext cx="10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1" name="Rectangle 187">
                <a:extLst>
                  <a:ext uri="{FF2B5EF4-FFF2-40B4-BE49-F238E27FC236}">
                    <a16:creationId xmlns:a16="http://schemas.microsoft.com/office/drawing/2014/main" id="{536F7191-A4A6-4C77-A7AB-991B063A8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2029"/>
                <a:ext cx="108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2" name="Line 188">
                <a:extLst>
                  <a:ext uri="{FF2B5EF4-FFF2-40B4-BE49-F238E27FC236}">
                    <a16:creationId xmlns:a16="http://schemas.microsoft.com/office/drawing/2014/main" id="{80BE04FE-6773-4F2B-BC78-B4347F8D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" y="2029"/>
                <a:ext cx="36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3" name="Rectangle 189">
                <a:extLst>
                  <a:ext uri="{FF2B5EF4-FFF2-40B4-BE49-F238E27FC236}">
                    <a16:creationId xmlns:a16="http://schemas.microsoft.com/office/drawing/2014/main" id="{362CA3D2-65D1-4393-991C-2E3DE919F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2029"/>
                <a:ext cx="365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4" name="Line 190">
                <a:extLst>
                  <a:ext uri="{FF2B5EF4-FFF2-40B4-BE49-F238E27FC236}">
                    <a16:creationId xmlns:a16="http://schemas.microsoft.com/office/drawing/2014/main" id="{3F6BF3B9-6504-4AE9-B693-141C5BDCE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290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5" name="Rectangle 191">
                <a:extLst>
                  <a:ext uri="{FF2B5EF4-FFF2-40B4-BE49-F238E27FC236}">
                    <a16:creationId xmlns:a16="http://schemas.microsoft.com/office/drawing/2014/main" id="{81C88179-EBB4-44FB-8E2A-C6B65DC01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290"/>
                <a:ext cx="20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6" name="Line 192">
                <a:extLst>
                  <a:ext uri="{FF2B5EF4-FFF2-40B4-BE49-F238E27FC236}">
                    <a16:creationId xmlns:a16="http://schemas.microsoft.com/office/drawing/2014/main" id="{2F0DDBB1-CDB0-4685-A60B-A1AA5BB61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2290"/>
                <a:ext cx="10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7" name="Rectangle 193">
                <a:extLst>
                  <a:ext uri="{FF2B5EF4-FFF2-40B4-BE49-F238E27FC236}">
                    <a16:creationId xmlns:a16="http://schemas.microsoft.com/office/drawing/2014/main" id="{75592FB1-178A-498C-9AC5-0BD4E6B30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2290"/>
                <a:ext cx="108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8" name="Line 194">
                <a:extLst>
                  <a:ext uri="{FF2B5EF4-FFF2-40B4-BE49-F238E27FC236}">
                    <a16:creationId xmlns:a16="http://schemas.microsoft.com/office/drawing/2014/main" id="{0450D6D5-BF2A-4A82-8AD7-497F82C4F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" y="2290"/>
                <a:ext cx="36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9" name="Rectangle 195">
                <a:extLst>
                  <a:ext uri="{FF2B5EF4-FFF2-40B4-BE49-F238E27FC236}">
                    <a16:creationId xmlns:a16="http://schemas.microsoft.com/office/drawing/2014/main" id="{F6E380C8-1035-41A3-B748-AE1207E68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2290"/>
                <a:ext cx="365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0" name="Line 196">
                <a:extLst>
                  <a:ext uri="{FF2B5EF4-FFF2-40B4-BE49-F238E27FC236}">
                    <a16:creationId xmlns:a16="http://schemas.microsoft.com/office/drawing/2014/main" id="{6865459E-AA08-4F72-AE59-D70685409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550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1" name="Rectangle 197">
                <a:extLst>
                  <a:ext uri="{FF2B5EF4-FFF2-40B4-BE49-F238E27FC236}">
                    <a16:creationId xmlns:a16="http://schemas.microsoft.com/office/drawing/2014/main" id="{CD1B82EC-1971-4C4D-BEE2-9C81E885D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550"/>
                <a:ext cx="20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2" name="Line 198">
                <a:extLst>
                  <a:ext uri="{FF2B5EF4-FFF2-40B4-BE49-F238E27FC236}">
                    <a16:creationId xmlns:a16="http://schemas.microsoft.com/office/drawing/2014/main" id="{A21B13F1-575D-472A-BA15-4BF536CDE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2550"/>
                <a:ext cx="10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3" name="Rectangle 199">
                <a:extLst>
                  <a:ext uri="{FF2B5EF4-FFF2-40B4-BE49-F238E27FC236}">
                    <a16:creationId xmlns:a16="http://schemas.microsoft.com/office/drawing/2014/main" id="{72F8F7B7-2BC6-4600-8B3F-1E113197C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2550"/>
                <a:ext cx="108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4" name="Line 200">
                <a:extLst>
                  <a:ext uri="{FF2B5EF4-FFF2-40B4-BE49-F238E27FC236}">
                    <a16:creationId xmlns:a16="http://schemas.microsoft.com/office/drawing/2014/main" id="{00D6FC42-F5BD-43E3-8AEC-27371E62F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2" y="2550"/>
                <a:ext cx="36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5" name="Rectangle 201">
                <a:extLst>
                  <a:ext uri="{FF2B5EF4-FFF2-40B4-BE49-F238E27FC236}">
                    <a16:creationId xmlns:a16="http://schemas.microsoft.com/office/drawing/2014/main" id="{94185637-DC5C-4146-9A23-C7127033A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2550"/>
                <a:ext cx="365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6" name="Line 202">
                <a:extLst>
                  <a:ext uri="{FF2B5EF4-FFF2-40B4-BE49-F238E27FC236}">
                    <a16:creationId xmlns:a16="http://schemas.microsoft.com/office/drawing/2014/main" id="{10D1D40A-3A8F-48B1-A265-B41B7308C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810"/>
                <a:ext cx="20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7" name="Rectangle 203">
                <a:extLst>
                  <a:ext uri="{FF2B5EF4-FFF2-40B4-BE49-F238E27FC236}">
                    <a16:creationId xmlns:a16="http://schemas.microsoft.com/office/drawing/2014/main" id="{D7F0FE90-B59D-446B-9295-30099B5C9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810"/>
                <a:ext cx="20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8" name="Line 204">
                <a:extLst>
                  <a:ext uri="{FF2B5EF4-FFF2-40B4-BE49-F238E27FC236}">
                    <a16:creationId xmlns:a16="http://schemas.microsoft.com/office/drawing/2014/main" id="{728D76E5-FACB-43B0-88CE-CD2E2D0C9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2810"/>
                <a:ext cx="10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9" name="Rectangle 205">
                <a:extLst>
                  <a:ext uri="{FF2B5EF4-FFF2-40B4-BE49-F238E27FC236}">
                    <a16:creationId xmlns:a16="http://schemas.microsoft.com/office/drawing/2014/main" id="{3ADC1937-D354-4718-A7E4-A87A3F342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2810"/>
                <a:ext cx="108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6" name="Line 207">
              <a:extLst>
                <a:ext uri="{FF2B5EF4-FFF2-40B4-BE49-F238E27FC236}">
                  <a16:creationId xmlns:a16="http://schemas.microsoft.com/office/drawing/2014/main" id="{6BB16030-17B2-4440-977D-8E5FE511C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810"/>
              <a:ext cx="36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208">
              <a:extLst>
                <a:ext uri="{FF2B5EF4-FFF2-40B4-BE49-F238E27FC236}">
                  <a16:creationId xmlns:a16="http://schemas.microsoft.com/office/drawing/2014/main" id="{5C4E1CB9-306F-4D54-ADE9-5F0FB13E6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810"/>
              <a:ext cx="365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Line 209">
              <a:extLst>
                <a:ext uri="{FF2B5EF4-FFF2-40B4-BE49-F238E27FC236}">
                  <a16:creationId xmlns:a16="http://schemas.microsoft.com/office/drawing/2014/main" id="{087CA8C8-41DD-4AA9-A740-FD90F39BE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071"/>
              <a:ext cx="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210">
              <a:extLst>
                <a:ext uri="{FF2B5EF4-FFF2-40B4-BE49-F238E27FC236}">
                  <a16:creationId xmlns:a16="http://schemas.microsoft.com/office/drawing/2014/main" id="{CCBF94D4-0C5E-4D6A-828E-40F12E462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071"/>
              <a:ext cx="20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Line 211">
              <a:extLst>
                <a:ext uri="{FF2B5EF4-FFF2-40B4-BE49-F238E27FC236}">
                  <a16:creationId xmlns:a16="http://schemas.microsoft.com/office/drawing/2014/main" id="{9780E087-FB4A-4D6C-B79E-7C74E80E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" y="3071"/>
              <a:ext cx="10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Rectangle 212">
              <a:extLst>
                <a:ext uri="{FF2B5EF4-FFF2-40B4-BE49-F238E27FC236}">
                  <a16:creationId xmlns:a16="http://schemas.microsoft.com/office/drawing/2014/main" id="{6925CB38-89A8-4FCC-9B6A-4D370963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3071"/>
              <a:ext cx="108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Line 213">
              <a:extLst>
                <a:ext uri="{FF2B5EF4-FFF2-40B4-BE49-F238E27FC236}">
                  <a16:creationId xmlns:a16="http://schemas.microsoft.com/office/drawing/2014/main" id="{D27D7CAC-BA4C-4153-93F6-35907E8CB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3071"/>
              <a:ext cx="36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Rectangle 214">
              <a:extLst>
                <a:ext uri="{FF2B5EF4-FFF2-40B4-BE49-F238E27FC236}">
                  <a16:creationId xmlns:a16="http://schemas.microsoft.com/office/drawing/2014/main" id="{9076E30E-F396-4C09-9737-05379734E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071"/>
              <a:ext cx="36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215">
              <a:extLst>
                <a:ext uri="{FF2B5EF4-FFF2-40B4-BE49-F238E27FC236}">
                  <a16:creationId xmlns:a16="http://schemas.microsoft.com/office/drawing/2014/main" id="{ABEAD7C9-1F2B-41C2-8701-69237A122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" y="3331"/>
              <a:ext cx="2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Rectangle 216">
              <a:extLst>
                <a:ext uri="{FF2B5EF4-FFF2-40B4-BE49-F238E27FC236}">
                  <a16:creationId xmlns:a16="http://schemas.microsoft.com/office/drawing/2014/main" id="{108CE6E2-CE58-4626-B7FB-1D05E416E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331"/>
              <a:ext cx="20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Line 217">
              <a:extLst>
                <a:ext uri="{FF2B5EF4-FFF2-40B4-BE49-F238E27FC236}">
                  <a16:creationId xmlns:a16="http://schemas.microsoft.com/office/drawing/2014/main" id="{5FC4DDA1-3A12-4ABE-BC61-5686C48A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" y="3331"/>
              <a:ext cx="108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Rectangle 218">
              <a:extLst>
                <a:ext uri="{FF2B5EF4-FFF2-40B4-BE49-F238E27FC236}">
                  <a16:creationId xmlns:a16="http://schemas.microsoft.com/office/drawing/2014/main" id="{D1994E4B-0A6A-487A-A25F-F3F171C4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" y="3331"/>
              <a:ext cx="108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219">
              <a:extLst>
                <a:ext uri="{FF2B5EF4-FFF2-40B4-BE49-F238E27FC236}">
                  <a16:creationId xmlns:a16="http://schemas.microsoft.com/office/drawing/2014/main" id="{97F7F8D0-37DD-43A3-B4F7-2AC3F9130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3331"/>
              <a:ext cx="365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Rectangle 220">
              <a:extLst>
                <a:ext uri="{FF2B5EF4-FFF2-40B4-BE49-F238E27FC236}">
                  <a16:creationId xmlns:a16="http://schemas.microsoft.com/office/drawing/2014/main" id="{B8C32A3A-1C3A-488C-8B6B-290E9076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3331"/>
              <a:ext cx="365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Rectangle 221">
              <a:extLst>
                <a:ext uri="{FF2B5EF4-FFF2-40B4-BE49-F238E27FC236}">
                  <a16:creationId xmlns:a16="http://schemas.microsoft.com/office/drawing/2014/main" id="{3F36258A-813A-4390-94EA-CE30F2AFC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546"/>
              <a:ext cx="16" cy="30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6EF715FA-5243-4A20-9FA2-4F431033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559"/>
              <a:ext cx="16" cy="30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475FAD07-1A13-4AC9-B61C-E930F5046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559"/>
              <a:ext cx="15" cy="30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Line 224">
              <a:extLst>
                <a:ext uri="{FF2B5EF4-FFF2-40B4-BE49-F238E27FC236}">
                  <a16:creationId xmlns:a16="http://schemas.microsoft.com/office/drawing/2014/main" id="{3319B958-57B5-4370-A1FF-E817C1472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293E640D-E9E3-4B04-8CAE-F26CFE49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Line 226">
              <a:extLst>
                <a:ext uri="{FF2B5EF4-FFF2-40B4-BE49-F238E27FC236}">
                  <a16:creationId xmlns:a16="http://schemas.microsoft.com/office/drawing/2014/main" id="{FDF6EB12-44F3-48AC-8D0D-F21CB4959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DDE19279-F365-4524-BAB9-C7B043EDE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1515"/>
              <a:ext cx="7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Line 228">
              <a:extLst>
                <a:ext uri="{FF2B5EF4-FFF2-40B4-BE49-F238E27FC236}">
                  <a16:creationId xmlns:a16="http://schemas.microsoft.com/office/drawing/2014/main" id="{12EA7307-1CF1-4591-B9A1-EDB89EB5E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BE7D8D16-AEC0-40A9-BE33-F15B42D59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Line 230">
              <a:extLst>
                <a:ext uri="{FF2B5EF4-FFF2-40B4-BE49-F238E27FC236}">
                  <a16:creationId xmlns:a16="http://schemas.microsoft.com/office/drawing/2014/main" id="{DA4142B2-9235-4270-A43D-564DE11FB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AA603771-5A23-4DCB-A8D5-03F841B9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Line 232">
              <a:extLst>
                <a:ext uri="{FF2B5EF4-FFF2-40B4-BE49-F238E27FC236}">
                  <a16:creationId xmlns:a16="http://schemas.microsoft.com/office/drawing/2014/main" id="{ED111268-1DE6-4C2E-9DDB-EBBDA8A62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F76F378D-A83D-419A-85A6-F88E750A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Line 234">
              <a:extLst>
                <a:ext uri="{FF2B5EF4-FFF2-40B4-BE49-F238E27FC236}">
                  <a16:creationId xmlns:a16="http://schemas.microsoft.com/office/drawing/2014/main" id="{84675163-20AB-4977-B80A-7F281814D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35AE4E06-9DF5-4998-B358-3FB2B224A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1515"/>
              <a:ext cx="7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Line 236">
              <a:extLst>
                <a:ext uri="{FF2B5EF4-FFF2-40B4-BE49-F238E27FC236}">
                  <a16:creationId xmlns:a16="http://schemas.microsoft.com/office/drawing/2014/main" id="{EC8368E1-3CF3-4FEB-92D2-3674654AB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77CA0C3A-10E5-4187-88B5-205E204BB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1515"/>
              <a:ext cx="7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Line 238">
              <a:extLst>
                <a:ext uri="{FF2B5EF4-FFF2-40B4-BE49-F238E27FC236}">
                  <a16:creationId xmlns:a16="http://schemas.microsoft.com/office/drawing/2014/main" id="{982CE1E1-D1B8-40B9-9697-37035B3F4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86BABB67-4D2A-4CC7-9A87-85482CD89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Line 240">
              <a:extLst>
                <a:ext uri="{FF2B5EF4-FFF2-40B4-BE49-F238E27FC236}">
                  <a16:creationId xmlns:a16="http://schemas.microsoft.com/office/drawing/2014/main" id="{87B8D714-C4C2-4D57-BC5F-B465995E9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94E0F184-3E8C-44CA-9F8F-781443778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Line 242">
              <a:extLst>
                <a:ext uri="{FF2B5EF4-FFF2-40B4-BE49-F238E27FC236}">
                  <a16:creationId xmlns:a16="http://schemas.microsoft.com/office/drawing/2014/main" id="{68B4A623-8BED-460D-AE4F-044987DF5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DD381CEB-72F9-4493-AC96-F41665254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515"/>
              <a:ext cx="7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Line 244">
              <a:extLst>
                <a:ext uri="{FF2B5EF4-FFF2-40B4-BE49-F238E27FC236}">
                  <a16:creationId xmlns:a16="http://schemas.microsoft.com/office/drawing/2014/main" id="{7EFA7B30-CDA8-4B3C-9500-39976BA7E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Rectangle 245">
              <a:extLst>
                <a:ext uri="{FF2B5EF4-FFF2-40B4-BE49-F238E27FC236}">
                  <a16:creationId xmlns:a16="http://schemas.microsoft.com/office/drawing/2014/main" id="{8FF7C61C-102B-4FF2-B093-9A301C9D4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1515"/>
              <a:ext cx="7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Rectangle 246">
              <a:extLst>
                <a:ext uri="{FF2B5EF4-FFF2-40B4-BE49-F238E27FC236}">
                  <a16:creationId xmlns:a16="http://schemas.microsoft.com/office/drawing/2014/main" id="{48343CE0-42E0-4646-AA8C-245A27CAC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" y="3585"/>
              <a:ext cx="4975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Line 247">
              <a:extLst>
                <a:ext uri="{FF2B5EF4-FFF2-40B4-BE49-F238E27FC236}">
                  <a16:creationId xmlns:a16="http://schemas.microsoft.com/office/drawing/2014/main" id="{CE917DC3-309C-4C1B-89F1-21B76953E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1" y="1515"/>
              <a:ext cx="0" cy="207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Rectangle 248">
              <a:extLst>
                <a:ext uri="{FF2B5EF4-FFF2-40B4-BE49-F238E27FC236}">
                  <a16:creationId xmlns:a16="http://schemas.microsoft.com/office/drawing/2014/main" id="{A0BB5DEF-EDC5-4BE3-9EB5-DE5F5BA4C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" y="1515"/>
              <a:ext cx="8" cy="20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Line 249">
              <a:extLst>
                <a:ext uri="{FF2B5EF4-FFF2-40B4-BE49-F238E27FC236}">
                  <a16:creationId xmlns:a16="http://schemas.microsoft.com/office/drawing/2014/main" id="{F4A03716-FBE4-4F4B-8F03-F30B3516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1E70AE9-29D7-4BEB-960D-416F352D1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Line 251">
              <a:extLst>
                <a:ext uri="{FF2B5EF4-FFF2-40B4-BE49-F238E27FC236}">
                  <a16:creationId xmlns:a16="http://schemas.microsoft.com/office/drawing/2014/main" id="{E1DC35A4-0E15-4568-BF7D-E537C4081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Rectangle 252">
              <a:extLst>
                <a:ext uri="{FF2B5EF4-FFF2-40B4-BE49-F238E27FC236}">
                  <a16:creationId xmlns:a16="http://schemas.microsoft.com/office/drawing/2014/main" id="{80659E51-0C0A-4AE2-AE76-73C4DFF67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Line 253">
              <a:extLst>
                <a:ext uri="{FF2B5EF4-FFF2-40B4-BE49-F238E27FC236}">
                  <a16:creationId xmlns:a16="http://schemas.microsoft.com/office/drawing/2014/main" id="{98B59C85-7393-4AB3-977B-AAC9AC721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E26C400-BB28-4104-8F89-5500092BD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Line 255">
              <a:extLst>
                <a:ext uri="{FF2B5EF4-FFF2-40B4-BE49-F238E27FC236}">
                  <a16:creationId xmlns:a16="http://schemas.microsoft.com/office/drawing/2014/main" id="{CF554035-ACA8-4D80-ABE7-97B9FC62E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D418F14B-54C3-4FDA-BCD2-A01339F74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Line 257">
              <a:extLst>
                <a:ext uri="{FF2B5EF4-FFF2-40B4-BE49-F238E27FC236}">
                  <a16:creationId xmlns:a16="http://schemas.microsoft.com/office/drawing/2014/main" id="{E59E235F-5330-48C3-9121-9CEF09270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Rectangle 258">
              <a:extLst>
                <a:ext uri="{FF2B5EF4-FFF2-40B4-BE49-F238E27FC236}">
                  <a16:creationId xmlns:a16="http://schemas.microsoft.com/office/drawing/2014/main" id="{28BDBC90-E7B9-4069-84B8-D02C5175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4" y="359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Line 259">
              <a:extLst>
                <a:ext uri="{FF2B5EF4-FFF2-40B4-BE49-F238E27FC236}">
                  <a16:creationId xmlns:a16="http://schemas.microsoft.com/office/drawing/2014/main" id="{DF0E30A5-0751-474A-9768-BF07C6F20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Rectangle 260">
              <a:extLst>
                <a:ext uri="{FF2B5EF4-FFF2-40B4-BE49-F238E27FC236}">
                  <a16:creationId xmlns:a16="http://schemas.microsoft.com/office/drawing/2014/main" id="{9AE35809-4A58-488E-B0F8-00EF1FE03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Line 261">
              <a:extLst>
                <a:ext uri="{FF2B5EF4-FFF2-40B4-BE49-F238E27FC236}">
                  <a16:creationId xmlns:a16="http://schemas.microsoft.com/office/drawing/2014/main" id="{0ADF75DF-6316-4802-9B37-2CEBBA88C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3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Rectangle 262">
              <a:extLst>
                <a:ext uri="{FF2B5EF4-FFF2-40B4-BE49-F238E27FC236}">
                  <a16:creationId xmlns:a16="http://schemas.microsoft.com/office/drawing/2014/main" id="{0C2000B8-4A65-40C6-8696-8E34AC382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Line 263">
              <a:extLst>
                <a:ext uri="{FF2B5EF4-FFF2-40B4-BE49-F238E27FC236}">
                  <a16:creationId xmlns:a16="http://schemas.microsoft.com/office/drawing/2014/main" id="{9EE1E697-0F23-4464-9C85-CA028058A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7ED33F15-A87E-4086-A625-0EB5DE8A6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Line 265">
              <a:extLst>
                <a:ext uri="{FF2B5EF4-FFF2-40B4-BE49-F238E27FC236}">
                  <a16:creationId xmlns:a16="http://schemas.microsoft.com/office/drawing/2014/main" id="{DE48DD69-F79C-4A0A-B3CE-8BEB90D95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3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Rectangle 266">
              <a:extLst>
                <a:ext uri="{FF2B5EF4-FFF2-40B4-BE49-F238E27FC236}">
                  <a16:creationId xmlns:a16="http://schemas.microsoft.com/office/drawing/2014/main" id="{B4CFD302-4B07-4D01-B352-561A6F08C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359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Line 267">
              <a:extLst>
                <a:ext uri="{FF2B5EF4-FFF2-40B4-BE49-F238E27FC236}">
                  <a16:creationId xmlns:a16="http://schemas.microsoft.com/office/drawing/2014/main" id="{91FCF4D3-3357-4885-9A42-FD7D7A3CC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EB1B4288-E86D-422E-BB36-4A47F802C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359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Line 269">
              <a:extLst>
                <a:ext uri="{FF2B5EF4-FFF2-40B4-BE49-F238E27FC236}">
                  <a16:creationId xmlns:a16="http://schemas.microsoft.com/office/drawing/2014/main" id="{8A9FD036-080E-48E6-991E-94FD00628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00A1F2E-5916-41E8-B32B-07D22F10D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Line 271">
              <a:extLst>
                <a:ext uri="{FF2B5EF4-FFF2-40B4-BE49-F238E27FC236}">
                  <a16:creationId xmlns:a16="http://schemas.microsoft.com/office/drawing/2014/main" id="{4981564B-A731-47CB-A1E1-252959B05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Rectangle 272">
              <a:extLst>
                <a:ext uri="{FF2B5EF4-FFF2-40B4-BE49-F238E27FC236}">
                  <a16:creationId xmlns:a16="http://schemas.microsoft.com/office/drawing/2014/main" id="{0AF736E8-F103-46BB-BD04-E17ACC540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Line 273">
              <a:extLst>
                <a:ext uri="{FF2B5EF4-FFF2-40B4-BE49-F238E27FC236}">
                  <a16:creationId xmlns:a16="http://schemas.microsoft.com/office/drawing/2014/main" id="{8D1E6B0B-BA6D-4EEA-8698-67C0B10A0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2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Rectangle 274">
              <a:extLst>
                <a:ext uri="{FF2B5EF4-FFF2-40B4-BE49-F238E27FC236}">
                  <a16:creationId xmlns:a16="http://schemas.microsoft.com/office/drawing/2014/main" id="{7BC7E3BD-7F47-4DFB-BEB4-D5EF47036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359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Line 275">
              <a:extLst>
                <a:ext uri="{FF2B5EF4-FFF2-40B4-BE49-F238E27FC236}">
                  <a16:creationId xmlns:a16="http://schemas.microsoft.com/office/drawing/2014/main" id="{711B0DB6-E03A-40FB-87C7-5D41BA322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7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Rectangle 276">
              <a:extLst>
                <a:ext uri="{FF2B5EF4-FFF2-40B4-BE49-F238E27FC236}">
                  <a16:creationId xmlns:a16="http://schemas.microsoft.com/office/drawing/2014/main" id="{BEE4BB73-7DB6-4602-86C2-5195A333E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3598"/>
              <a:ext cx="7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Line 277">
              <a:extLst>
                <a:ext uri="{FF2B5EF4-FFF2-40B4-BE49-F238E27FC236}">
                  <a16:creationId xmlns:a16="http://schemas.microsoft.com/office/drawing/2014/main" id="{9DCE979D-3CEE-4E3C-BD13-C1849B88A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1" y="359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B7813A29-9F8E-41C4-BFD1-9ADF78F24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" y="3598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Line 279">
              <a:extLst>
                <a:ext uri="{FF2B5EF4-FFF2-40B4-BE49-F238E27FC236}">
                  <a16:creationId xmlns:a16="http://schemas.microsoft.com/office/drawing/2014/main" id="{F90249D6-EDE7-4C48-8851-8B76DEA9B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55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Rectangle 280">
              <a:extLst>
                <a:ext uri="{FF2B5EF4-FFF2-40B4-BE49-F238E27FC236}">
                  <a16:creationId xmlns:a16="http://schemas.microsoft.com/office/drawing/2014/main" id="{7BA57E43-6C53-45A5-AEAD-37E3F9675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552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Line 281">
              <a:extLst>
                <a:ext uri="{FF2B5EF4-FFF2-40B4-BE49-F238E27FC236}">
                  <a16:creationId xmlns:a16="http://schemas.microsoft.com/office/drawing/2014/main" id="{7D48735D-DC3A-490D-96E4-403B39033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68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D83EB616-CE64-49D3-B72E-AC7E99595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689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Line 283">
              <a:extLst>
                <a:ext uri="{FF2B5EF4-FFF2-40B4-BE49-F238E27FC236}">
                  <a16:creationId xmlns:a16="http://schemas.microsoft.com/office/drawing/2014/main" id="{C9A802CC-4B97-499F-B94D-3339A7C1B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150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0F11C3CE-B767-4674-ADFB-46BA48562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1509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Line 285">
              <a:extLst>
                <a:ext uri="{FF2B5EF4-FFF2-40B4-BE49-F238E27FC236}">
                  <a16:creationId xmlns:a16="http://schemas.microsoft.com/office/drawing/2014/main" id="{3BFF6D5C-AA5B-4760-9E63-2A6EC409E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17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Rectangle 286">
              <a:extLst>
                <a:ext uri="{FF2B5EF4-FFF2-40B4-BE49-F238E27FC236}">
                  <a16:creationId xmlns:a16="http://schemas.microsoft.com/office/drawing/2014/main" id="{A650CF83-3D1E-4EE2-8EA5-020A33D61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1769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Line 287">
              <a:extLst>
                <a:ext uri="{FF2B5EF4-FFF2-40B4-BE49-F238E27FC236}">
                  <a16:creationId xmlns:a16="http://schemas.microsoft.com/office/drawing/2014/main" id="{0703E670-5FBD-40F4-A875-ADAF81544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202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Rectangle 288">
              <a:extLst>
                <a:ext uri="{FF2B5EF4-FFF2-40B4-BE49-F238E27FC236}">
                  <a16:creationId xmlns:a16="http://schemas.microsoft.com/office/drawing/2014/main" id="{66CD4FA0-43ED-4C4C-B4FA-54D2B0AF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2029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Line 289">
              <a:extLst>
                <a:ext uri="{FF2B5EF4-FFF2-40B4-BE49-F238E27FC236}">
                  <a16:creationId xmlns:a16="http://schemas.microsoft.com/office/drawing/2014/main" id="{86D15CE9-6783-4A1F-B67A-A857EF1B6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22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Rectangle 290">
              <a:extLst>
                <a:ext uri="{FF2B5EF4-FFF2-40B4-BE49-F238E27FC236}">
                  <a16:creationId xmlns:a16="http://schemas.microsoft.com/office/drawing/2014/main" id="{DE783FEC-7FE7-4753-8E0A-5C449AFA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2290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Line 291">
              <a:extLst>
                <a:ext uri="{FF2B5EF4-FFF2-40B4-BE49-F238E27FC236}">
                  <a16:creationId xmlns:a16="http://schemas.microsoft.com/office/drawing/2014/main" id="{DF600658-BE37-4314-8EC2-C6A38E2D2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255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1B274B16-838F-4CF6-AF3B-6A3D92CCB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2550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Line 293">
              <a:extLst>
                <a:ext uri="{FF2B5EF4-FFF2-40B4-BE49-F238E27FC236}">
                  <a16:creationId xmlns:a16="http://schemas.microsoft.com/office/drawing/2014/main" id="{0E887113-C445-4B6E-A49E-CD409CEE6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281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Rectangle 294">
              <a:extLst>
                <a:ext uri="{FF2B5EF4-FFF2-40B4-BE49-F238E27FC236}">
                  <a16:creationId xmlns:a16="http://schemas.microsoft.com/office/drawing/2014/main" id="{E5C0DF1A-E4A3-402E-B2F8-803150660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2810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Line 295">
              <a:extLst>
                <a:ext uri="{FF2B5EF4-FFF2-40B4-BE49-F238E27FC236}">
                  <a16:creationId xmlns:a16="http://schemas.microsoft.com/office/drawing/2014/main" id="{FC5B0534-94E3-4872-AD79-E72EBC5E8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30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5A2BBB51-E289-429E-AC1E-5E90A76A4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3071"/>
              <a:ext cx="8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Line 297">
              <a:extLst>
                <a:ext uri="{FF2B5EF4-FFF2-40B4-BE49-F238E27FC236}">
                  <a16:creationId xmlns:a16="http://schemas.microsoft.com/office/drawing/2014/main" id="{A24DE6FE-E6A4-40B4-8E5A-AC130C810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333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CE2065F0-16A6-4BCC-A1AF-C428E36CC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3331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Line 299">
              <a:extLst>
                <a:ext uri="{FF2B5EF4-FFF2-40B4-BE49-F238E27FC236}">
                  <a16:creationId xmlns:a16="http://schemas.microsoft.com/office/drawing/2014/main" id="{776E74F6-7BA7-49B9-B995-47E074769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9" y="35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Rectangle 300">
              <a:extLst>
                <a:ext uri="{FF2B5EF4-FFF2-40B4-BE49-F238E27FC236}">
                  <a16:creationId xmlns:a16="http://schemas.microsoft.com/office/drawing/2014/main" id="{599D5F69-923C-4B79-AE35-DA3EFB9F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3591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10" name="Obraz 309">
            <a:extLst>
              <a:ext uri="{FF2B5EF4-FFF2-40B4-BE49-F238E27FC236}">
                <a16:creationId xmlns:a16="http://schemas.microsoft.com/office/drawing/2014/main" id="{BBAE9557-9A1D-4C92-9CA9-0EC70C4E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55" y="151751"/>
            <a:ext cx="3256478" cy="344601"/>
          </a:xfrm>
          <a:prstGeom prst="rect">
            <a:avLst/>
          </a:prstGeom>
        </p:spPr>
      </p:pic>
      <p:pic>
        <p:nvPicPr>
          <p:cNvPr id="311" name="Obraz 310">
            <a:extLst>
              <a:ext uri="{FF2B5EF4-FFF2-40B4-BE49-F238E27FC236}">
                <a16:creationId xmlns:a16="http://schemas.microsoft.com/office/drawing/2014/main" id="{1164F850-B105-4B13-AE85-7BE2DA55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312" name="Symbol zastępczy stopki 4">
            <a:extLst>
              <a:ext uri="{FF2B5EF4-FFF2-40B4-BE49-F238E27FC236}">
                <a16:creationId xmlns:a16="http://schemas.microsoft.com/office/drawing/2014/main" id="{4188EE64-F0A2-4E4F-8A09-C34A0BEB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313" name="Obraz 312">
            <a:extLst>
              <a:ext uri="{FF2B5EF4-FFF2-40B4-BE49-F238E27FC236}">
                <a16:creationId xmlns:a16="http://schemas.microsoft.com/office/drawing/2014/main" id="{8987CC9D-869F-4AB4-A0E5-7AE655D83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30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2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6ACB8-D9E8-4F22-8FB8-37D4C4E4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700" y="421413"/>
            <a:ext cx="10515600" cy="570805"/>
          </a:xfrm>
        </p:spPr>
        <p:txBody>
          <a:bodyPr/>
          <a:lstStyle/>
          <a:p>
            <a:pPr algn="ctr"/>
            <a:r>
              <a:rPr lang="pl-PL" sz="2400" b="1" dirty="0"/>
              <a:t>Priorytety planowana działań adaptacyjnych w gminie Jastków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9D400D-2F7A-4ACC-A9AA-F8173EB58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38" y="76812"/>
            <a:ext cx="3256478" cy="34460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5804116-38F8-40FA-9CCA-98C711B7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325" y="970060"/>
            <a:ext cx="7485131" cy="53130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45FDA0-B4A7-4991-BC96-EDFC6AC59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934" y="6341877"/>
            <a:ext cx="957155" cy="335309"/>
          </a:xfrm>
          <a:prstGeom prst="rect">
            <a:avLst/>
          </a:prstGeom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ADE4DE0C-8D1E-4257-840B-FD6A8252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573" y="634408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EB21873-A8B6-4B23-AC8E-6812A9BCE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6302997"/>
            <a:ext cx="813104" cy="4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2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6FCA6D7F-DA57-48FD-8D3F-A6618B361B9A}"/>
              </a:ext>
            </a:extLst>
          </p:cNvPr>
          <p:cNvSpPr/>
          <p:nvPr/>
        </p:nvSpPr>
        <p:spPr>
          <a:xfrm>
            <a:off x="1410344" y="1532789"/>
            <a:ext cx="4037309" cy="3465413"/>
          </a:xfrm>
          <a:prstGeom prst="rect">
            <a:avLst/>
          </a:prstGeom>
          <a:solidFill>
            <a:srgbClr val="E4610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Zmiany klimatu to</a:t>
            </a:r>
            <a:b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również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szanse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możliwe korzyści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881713B-5EF9-43AA-9E3B-F7B06B56C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86" y="1532790"/>
            <a:ext cx="5200327" cy="34668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B29F24C-D3B5-43B1-9169-D7FA26394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61" y="118437"/>
            <a:ext cx="3256478" cy="34460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26D6C17-E950-4173-9E25-49903FD25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625" y="6409911"/>
            <a:ext cx="702453" cy="41311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C820974-ABAD-445F-80AF-933FF603F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13" name="Symbol zastępczy stopki 4">
            <a:extLst>
              <a:ext uri="{FF2B5EF4-FFF2-40B4-BE49-F238E27FC236}">
                <a16:creationId xmlns:a16="http://schemas.microsoft.com/office/drawing/2014/main" id="{4D743B87-CD8B-443B-915B-42E18A38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47793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BDA886C9-943A-41A0-96DF-72905DEFC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173115"/>
              </p:ext>
            </p:extLst>
          </p:nvPr>
        </p:nvGraphicFramePr>
        <p:xfrm>
          <a:off x="1987655" y="1093556"/>
          <a:ext cx="7634798" cy="467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08AA3984-318D-4779-B0F8-6C635034C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815" y="78681"/>
            <a:ext cx="3256478" cy="34460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E324117-541C-485B-90E6-3A51BF9B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377" y="6366203"/>
            <a:ext cx="702453" cy="4131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652217A-4FF0-487B-B496-A52DF31C5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1934" y="6341877"/>
            <a:ext cx="957155" cy="335309"/>
          </a:xfrm>
          <a:prstGeom prst="rect">
            <a:avLst/>
          </a:prstGeom>
        </p:spPr>
      </p:pic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2C43659-7481-4EB1-8545-8B6D625F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573" y="634408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177030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DD98779-080A-4363-A83F-4F8F6463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10" y="292037"/>
            <a:ext cx="7538930" cy="498598"/>
          </a:xfrm>
        </p:spPr>
        <p:txBody>
          <a:bodyPr>
            <a:normAutofit fontScale="90000"/>
          </a:bodyPr>
          <a:lstStyle/>
          <a:p>
            <a:r>
              <a:rPr lang="pl-PL" dirty="0"/>
              <a:t>Korzyści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615DCD3-1F43-44B1-BA56-A5D4ECA874D7}"/>
              </a:ext>
            </a:extLst>
          </p:cNvPr>
          <p:cNvSpPr/>
          <p:nvPr/>
        </p:nvSpPr>
        <p:spPr>
          <a:xfrm>
            <a:off x="4937414" y="2786629"/>
            <a:ext cx="2317172" cy="1288673"/>
          </a:xfrm>
          <a:prstGeom prst="ellipse">
            <a:avLst/>
          </a:prstGeom>
          <a:solidFill>
            <a:schemeClr val="accent4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Przestrzenne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3FA5DE0-A8DE-4E6B-8EA4-9A9016DE3A94}"/>
              </a:ext>
            </a:extLst>
          </p:cNvPr>
          <p:cNvSpPr/>
          <p:nvPr/>
        </p:nvSpPr>
        <p:spPr>
          <a:xfrm>
            <a:off x="6096000" y="4694187"/>
            <a:ext cx="2317171" cy="11300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Zwiększenie udziału terenów biologicznie czynnych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8102D8EF-8FD8-40AF-A690-7F1595F37E8D}"/>
              </a:ext>
            </a:extLst>
          </p:cNvPr>
          <p:cNvSpPr/>
          <p:nvPr/>
        </p:nvSpPr>
        <p:spPr>
          <a:xfrm>
            <a:off x="9094235" y="4381398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Nowe tereny zielone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58C66DDE-8DDA-48E8-8E17-3E45DDFE64E6}"/>
              </a:ext>
            </a:extLst>
          </p:cNvPr>
          <p:cNvSpPr/>
          <p:nvPr/>
        </p:nvSpPr>
        <p:spPr>
          <a:xfrm>
            <a:off x="3634359" y="5336571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Poprawa wizerunku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A9436CC-1F0C-4378-8892-41371B4BB8B3}"/>
              </a:ext>
            </a:extLst>
          </p:cNvPr>
          <p:cNvSpPr/>
          <p:nvPr/>
        </p:nvSpPr>
        <p:spPr>
          <a:xfrm>
            <a:off x="1037116" y="4885418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Atrakcyjność turystyczna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215E85E-0372-4B0E-9AD4-E6976E80B20C}"/>
              </a:ext>
            </a:extLst>
          </p:cNvPr>
          <p:cNvSpPr/>
          <p:nvPr/>
        </p:nvSpPr>
        <p:spPr>
          <a:xfrm>
            <a:off x="2032354" y="3302808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Rekreacja dla mieszkańców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5F4948E-3061-4041-993B-C65EFE3A2FBB}"/>
              </a:ext>
            </a:extLst>
          </p:cNvPr>
          <p:cNvSpPr/>
          <p:nvPr/>
        </p:nvSpPr>
        <p:spPr>
          <a:xfrm>
            <a:off x="9150730" y="2583770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Więcej obszarów zielonych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AB39009-A44D-4ACF-8FCC-DA5FEB6B819A}"/>
              </a:ext>
            </a:extLst>
          </p:cNvPr>
          <p:cNvSpPr/>
          <p:nvPr/>
        </p:nvSpPr>
        <p:spPr>
          <a:xfrm>
            <a:off x="6219920" y="1033742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Retencja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F3682DEE-4855-4FC7-9650-7E3316F8DEF6}"/>
              </a:ext>
            </a:extLst>
          </p:cNvPr>
          <p:cNvSpPr/>
          <p:nvPr/>
        </p:nvSpPr>
        <p:spPr>
          <a:xfrm>
            <a:off x="9324109" y="1138827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Powolny spływ powierzchniowy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B6EE6AC8-2641-4C7C-BCC8-8B2EAAC14492}"/>
              </a:ext>
            </a:extLst>
          </p:cNvPr>
          <p:cNvSpPr/>
          <p:nvPr/>
        </p:nvSpPr>
        <p:spPr>
          <a:xfrm>
            <a:off x="2878282" y="1704109"/>
            <a:ext cx="2130136" cy="1430401"/>
          </a:xfrm>
          <a:custGeom>
            <a:avLst/>
            <a:gdLst>
              <a:gd name="connsiteX0" fmla="*/ 0 w 2130136"/>
              <a:gd name="connsiteY0" fmla="*/ 0 h 1430401"/>
              <a:gd name="connsiteX1" fmla="*/ 363682 w 2130136"/>
              <a:gd name="connsiteY1" fmla="*/ 1350818 h 1430401"/>
              <a:gd name="connsiteX2" fmla="*/ 1641763 w 2130136"/>
              <a:gd name="connsiteY2" fmla="*/ 1288473 h 1430401"/>
              <a:gd name="connsiteX3" fmla="*/ 2130136 w 2130136"/>
              <a:gd name="connsiteY3" fmla="*/ 1423555 h 14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136" h="1430401">
                <a:moveTo>
                  <a:pt x="0" y="0"/>
                </a:moveTo>
                <a:cubicBezTo>
                  <a:pt x="45027" y="568036"/>
                  <a:pt x="90055" y="1136073"/>
                  <a:pt x="363682" y="1350818"/>
                </a:cubicBezTo>
                <a:cubicBezTo>
                  <a:pt x="637309" y="1565564"/>
                  <a:pt x="1347354" y="1276350"/>
                  <a:pt x="1641763" y="1288473"/>
                </a:cubicBezTo>
                <a:cubicBezTo>
                  <a:pt x="1936172" y="1300596"/>
                  <a:pt x="2045277" y="1397578"/>
                  <a:pt x="2130136" y="1423555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04142D22-561A-439D-89C7-4E6C3290F62E}"/>
              </a:ext>
            </a:extLst>
          </p:cNvPr>
          <p:cNvSpPr/>
          <p:nvPr/>
        </p:nvSpPr>
        <p:spPr>
          <a:xfrm>
            <a:off x="5476009" y="2213264"/>
            <a:ext cx="704006" cy="550718"/>
          </a:xfrm>
          <a:custGeom>
            <a:avLst/>
            <a:gdLst>
              <a:gd name="connsiteX0" fmla="*/ 0 w 704006"/>
              <a:gd name="connsiteY0" fmla="*/ 0 h 550718"/>
              <a:gd name="connsiteX1" fmla="*/ 675409 w 704006"/>
              <a:gd name="connsiteY1" fmla="*/ 197427 h 550718"/>
              <a:gd name="connsiteX2" fmla="*/ 613064 w 704006"/>
              <a:gd name="connsiteY2" fmla="*/ 550718 h 5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06" h="550718">
                <a:moveTo>
                  <a:pt x="0" y="0"/>
                </a:moveTo>
                <a:cubicBezTo>
                  <a:pt x="286616" y="52820"/>
                  <a:pt x="573232" y="105641"/>
                  <a:pt x="675409" y="197427"/>
                </a:cubicBezTo>
                <a:cubicBezTo>
                  <a:pt x="777586" y="289213"/>
                  <a:pt x="569769" y="526473"/>
                  <a:pt x="613064" y="550718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B76E1DA7-5566-421B-9168-991FA364FC34}"/>
              </a:ext>
            </a:extLst>
          </p:cNvPr>
          <p:cNvSpPr/>
          <p:nvPr/>
        </p:nvSpPr>
        <p:spPr>
          <a:xfrm>
            <a:off x="6658292" y="1828800"/>
            <a:ext cx="503879" cy="1184564"/>
          </a:xfrm>
          <a:custGeom>
            <a:avLst/>
            <a:gdLst>
              <a:gd name="connsiteX0" fmla="*/ 168535 w 503879"/>
              <a:gd name="connsiteY0" fmla="*/ 0 h 1184564"/>
              <a:gd name="connsiteX1" fmla="*/ 501044 w 503879"/>
              <a:gd name="connsiteY1" fmla="*/ 363682 h 1184564"/>
              <a:gd name="connsiteX2" fmla="*/ 2281 w 503879"/>
              <a:gd name="connsiteY2" fmla="*/ 613064 h 1184564"/>
              <a:gd name="connsiteX3" fmla="*/ 314008 w 503879"/>
              <a:gd name="connsiteY3" fmla="*/ 924791 h 1184564"/>
              <a:gd name="connsiteX4" fmla="*/ 272444 w 503879"/>
              <a:gd name="connsiteY4" fmla="*/ 1184564 h 11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79" h="1184564">
                <a:moveTo>
                  <a:pt x="168535" y="0"/>
                </a:moveTo>
                <a:cubicBezTo>
                  <a:pt x="348644" y="130752"/>
                  <a:pt x="528753" y="261505"/>
                  <a:pt x="501044" y="363682"/>
                </a:cubicBezTo>
                <a:cubicBezTo>
                  <a:pt x="473335" y="465859"/>
                  <a:pt x="33454" y="519546"/>
                  <a:pt x="2281" y="613064"/>
                </a:cubicBezTo>
                <a:cubicBezTo>
                  <a:pt x="-28892" y="706582"/>
                  <a:pt x="268981" y="829541"/>
                  <a:pt x="314008" y="924791"/>
                </a:cubicBezTo>
                <a:cubicBezTo>
                  <a:pt x="359035" y="1020041"/>
                  <a:pt x="274176" y="1148196"/>
                  <a:pt x="272444" y="1184564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5FC8076A-DA72-419D-B1FC-5B862C1CA2F3}"/>
              </a:ext>
            </a:extLst>
          </p:cNvPr>
          <p:cNvSpPr/>
          <p:nvPr/>
        </p:nvSpPr>
        <p:spPr>
          <a:xfrm>
            <a:off x="7242464" y="1475509"/>
            <a:ext cx="2047009" cy="1880755"/>
          </a:xfrm>
          <a:custGeom>
            <a:avLst/>
            <a:gdLst>
              <a:gd name="connsiteX0" fmla="*/ 2047009 w 2047009"/>
              <a:gd name="connsiteY0" fmla="*/ 0 h 1880755"/>
              <a:gd name="connsiteX1" fmla="*/ 1402772 w 2047009"/>
              <a:gd name="connsiteY1" fmla="*/ 187036 h 1880755"/>
              <a:gd name="connsiteX2" fmla="*/ 935181 w 2047009"/>
              <a:gd name="connsiteY2" fmla="*/ 758536 h 1880755"/>
              <a:gd name="connsiteX3" fmla="*/ 187036 w 2047009"/>
              <a:gd name="connsiteY3" fmla="*/ 935182 h 1880755"/>
              <a:gd name="connsiteX4" fmla="*/ 187036 w 2047009"/>
              <a:gd name="connsiteY4" fmla="*/ 1537855 h 1880755"/>
              <a:gd name="connsiteX5" fmla="*/ 0 w 2047009"/>
              <a:gd name="connsiteY5" fmla="*/ 1880755 h 18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09" h="1880755">
                <a:moveTo>
                  <a:pt x="2047009" y="0"/>
                </a:moveTo>
                <a:cubicBezTo>
                  <a:pt x="1817543" y="30306"/>
                  <a:pt x="1588077" y="60613"/>
                  <a:pt x="1402772" y="187036"/>
                </a:cubicBezTo>
                <a:cubicBezTo>
                  <a:pt x="1217467" y="313459"/>
                  <a:pt x="1137804" y="633845"/>
                  <a:pt x="935181" y="758536"/>
                </a:cubicBezTo>
                <a:cubicBezTo>
                  <a:pt x="732558" y="883227"/>
                  <a:pt x="311727" y="805296"/>
                  <a:pt x="187036" y="935182"/>
                </a:cubicBezTo>
                <a:cubicBezTo>
                  <a:pt x="62345" y="1065068"/>
                  <a:pt x="218209" y="1380260"/>
                  <a:pt x="187036" y="1537855"/>
                </a:cubicBezTo>
                <a:cubicBezTo>
                  <a:pt x="155863" y="1695450"/>
                  <a:pt x="77931" y="1788102"/>
                  <a:pt x="0" y="1880755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B38FFE5E-E11F-4D46-ABA4-0C559AC86246}"/>
              </a:ext>
            </a:extLst>
          </p:cNvPr>
          <p:cNvSpPr/>
          <p:nvPr/>
        </p:nvSpPr>
        <p:spPr>
          <a:xfrm>
            <a:off x="1693718" y="3865418"/>
            <a:ext cx="3574473" cy="1018309"/>
          </a:xfrm>
          <a:custGeom>
            <a:avLst/>
            <a:gdLst>
              <a:gd name="connsiteX0" fmla="*/ 0 w 3574473"/>
              <a:gd name="connsiteY0" fmla="*/ 1018309 h 1018309"/>
              <a:gd name="connsiteX1" fmla="*/ 550718 w 3574473"/>
              <a:gd name="connsiteY1" fmla="*/ 613064 h 1018309"/>
              <a:gd name="connsiteX2" fmla="*/ 1600200 w 3574473"/>
              <a:gd name="connsiteY2" fmla="*/ 696191 h 1018309"/>
              <a:gd name="connsiteX3" fmla="*/ 2348346 w 3574473"/>
              <a:gd name="connsiteY3" fmla="*/ 374073 h 1018309"/>
              <a:gd name="connsiteX4" fmla="*/ 3387437 w 3574473"/>
              <a:gd name="connsiteY4" fmla="*/ 280555 h 1018309"/>
              <a:gd name="connsiteX5" fmla="*/ 3574473 w 3574473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1018309">
                <a:moveTo>
                  <a:pt x="0" y="1018309"/>
                </a:moveTo>
                <a:cubicBezTo>
                  <a:pt x="142009" y="842529"/>
                  <a:pt x="284018" y="666750"/>
                  <a:pt x="550718" y="613064"/>
                </a:cubicBezTo>
                <a:cubicBezTo>
                  <a:pt x="817418" y="559378"/>
                  <a:pt x="1300595" y="736023"/>
                  <a:pt x="1600200" y="696191"/>
                </a:cubicBezTo>
                <a:cubicBezTo>
                  <a:pt x="1899805" y="656359"/>
                  <a:pt x="2050473" y="443346"/>
                  <a:pt x="2348346" y="374073"/>
                </a:cubicBezTo>
                <a:cubicBezTo>
                  <a:pt x="2646219" y="304800"/>
                  <a:pt x="3183083" y="342900"/>
                  <a:pt x="3387437" y="280555"/>
                </a:cubicBezTo>
                <a:cubicBezTo>
                  <a:pt x="3591791" y="218210"/>
                  <a:pt x="3531178" y="32905"/>
                  <a:pt x="3574473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9100B8CB-4451-45E5-B8F7-2D5245E76FA7}"/>
              </a:ext>
            </a:extLst>
          </p:cNvPr>
          <p:cNvSpPr/>
          <p:nvPr/>
        </p:nvSpPr>
        <p:spPr>
          <a:xfrm>
            <a:off x="3751118" y="3532826"/>
            <a:ext cx="1194955" cy="322260"/>
          </a:xfrm>
          <a:custGeom>
            <a:avLst/>
            <a:gdLst>
              <a:gd name="connsiteX0" fmla="*/ 0 w 1194955"/>
              <a:gd name="connsiteY0" fmla="*/ 103992 h 322260"/>
              <a:gd name="connsiteX1" fmla="*/ 363682 w 1194955"/>
              <a:gd name="connsiteY1" fmla="*/ 10474 h 322260"/>
              <a:gd name="connsiteX2" fmla="*/ 883227 w 1194955"/>
              <a:gd name="connsiteY2" fmla="*/ 322201 h 322260"/>
              <a:gd name="connsiteX3" fmla="*/ 1194955 w 1194955"/>
              <a:gd name="connsiteY3" fmla="*/ 31256 h 3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55" h="322260">
                <a:moveTo>
                  <a:pt x="0" y="103992"/>
                </a:moveTo>
                <a:cubicBezTo>
                  <a:pt x="108239" y="39049"/>
                  <a:pt x="216478" y="-25894"/>
                  <a:pt x="363682" y="10474"/>
                </a:cubicBezTo>
                <a:cubicBezTo>
                  <a:pt x="510886" y="46842"/>
                  <a:pt x="744682" y="318737"/>
                  <a:pt x="883227" y="322201"/>
                </a:cubicBezTo>
                <a:cubicBezTo>
                  <a:pt x="1021773" y="325665"/>
                  <a:pt x="1108364" y="178460"/>
                  <a:pt x="1194955" y="31256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8CD68F85-82FF-428B-95D9-BBF390213E38}"/>
              </a:ext>
            </a:extLst>
          </p:cNvPr>
          <p:cNvSpPr/>
          <p:nvPr/>
        </p:nvSpPr>
        <p:spPr>
          <a:xfrm>
            <a:off x="4384964" y="4062845"/>
            <a:ext cx="1640038" cy="1267691"/>
          </a:xfrm>
          <a:custGeom>
            <a:avLst/>
            <a:gdLst>
              <a:gd name="connsiteX0" fmla="*/ 0 w 1640038"/>
              <a:gd name="connsiteY0" fmla="*/ 1267691 h 1267691"/>
              <a:gd name="connsiteX1" fmla="*/ 155863 w 1640038"/>
              <a:gd name="connsiteY1" fmla="*/ 904010 h 1267691"/>
              <a:gd name="connsiteX2" fmla="*/ 779318 w 1640038"/>
              <a:gd name="connsiteY2" fmla="*/ 737755 h 1267691"/>
              <a:gd name="connsiteX3" fmla="*/ 1184563 w 1640038"/>
              <a:gd name="connsiteY3" fmla="*/ 675410 h 1267691"/>
              <a:gd name="connsiteX4" fmla="*/ 1610591 w 1640038"/>
              <a:gd name="connsiteY4" fmla="*/ 280555 h 1267691"/>
              <a:gd name="connsiteX5" fmla="*/ 1569027 w 1640038"/>
              <a:gd name="connsiteY5" fmla="*/ 0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38" h="1267691">
                <a:moveTo>
                  <a:pt x="0" y="1267691"/>
                </a:moveTo>
                <a:cubicBezTo>
                  <a:pt x="12988" y="1130012"/>
                  <a:pt x="25977" y="992333"/>
                  <a:pt x="155863" y="904010"/>
                </a:cubicBezTo>
                <a:cubicBezTo>
                  <a:pt x="285749" y="815687"/>
                  <a:pt x="607868" y="775855"/>
                  <a:pt x="779318" y="737755"/>
                </a:cubicBezTo>
                <a:cubicBezTo>
                  <a:pt x="950768" y="699655"/>
                  <a:pt x="1046017" y="751610"/>
                  <a:pt x="1184563" y="675410"/>
                </a:cubicBezTo>
                <a:cubicBezTo>
                  <a:pt x="1323109" y="599210"/>
                  <a:pt x="1546514" y="393123"/>
                  <a:pt x="1610591" y="280555"/>
                </a:cubicBezTo>
                <a:cubicBezTo>
                  <a:pt x="1674668" y="167987"/>
                  <a:pt x="1621847" y="83993"/>
                  <a:pt x="1569027" y="0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ECB8C538-7974-4CBD-ABD5-BB18862BA9A5}"/>
              </a:ext>
            </a:extLst>
          </p:cNvPr>
          <p:cNvSpPr/>
          <p:nvPr/>
        </p:nvSpPr>
        <p:spPr>
          <a:xfrm>
            <a:off x="6559481" y="4042064"/>
            <a:ext cx="695811" cy="647104"/>
          </a:xfrm>
          <a:custGeom>
            <a:avLst/>
            <a:gdLst>
              <a:gd name="connsiteX0" fmla="*/ 693374 w 695811"/>
              <a:gd name="connsiteY0" fmla="*/ 633845 h 647104"/>
              <a:gd name="connsiteX1" fmla="*/ 682983 w 695811"/>
              <a:gd name="connsiteY1" fmla="*/ 581891 h 647104"/>
              <a:gd name="connsiteX2" fmla="*/ 641419 w 695811"/>
              <a:gd name="connsiteY2" fmla="*/ 124691 h 647104"/>
              <a:gd name="connsiteX3" fmla="*/ 101092 w 695811"/>
              <a:gd name="connsiteY3" fmla="*/ 218209 h 647104"/>
              <a:gd name="connsiteX4" fmla="*/ 7574 w 695811"/>
              <a:gd name="connsiteY4" fmla="*/ 0 h 6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11" h="647104">
                <a:moveTo>
                  <a:pt x="693374" y="633845"/>
                </a:moveTo>
                <a:cubicBezTo>
                  <a:pt x="692508" y="650297"/>
                  <a:pt x="691642" y="666750"/>
                  <a:pt x="682983" y="581891"/>
                </a:cubicBezTo>
                <a:cubicBezTo>
                  <a:pt x="674324" y="497032"/>
                  <a:pt x="738401" y="185305"/>
                  <a:pt x="641419" y="124691"/>
                </a:cubicBezTo>
                <a:cubicBezTo>
                  <a:pt x="544437" y="64077"/>
                  <a:pt x="206733" y="238991"/>
                  <a:pt x="101092" y="218209"/>
                </a:cubicBezTo>
                <a:cubicBezTo>
                  <a:pt x="-4549" y="197427"/>
                  <a:pt x="-9744" y="31173"/>
                  <a:pt x="7574" y="0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1EF3E34D-AF43-45D8-AE94-36A90917AFBA}"/>
              </a:ext>
            </a:extLst>
          </p:cNvPr>
          <p:cNvSpPr/>
          <p:nvPr/>
        </p:nvSpPr>
        <p:spPr>
          <a:xfrm>
            <a:off x="7224922" y="3654340"/>
            <a:ext cx="2784194" cy="706001"/>
          </a:xfrm>
          <a:custGeom>
            <a:avLst/>
            <a:gdLst>
              <a:gd name="connsiteX0" fmla="*/ 2771133 w 2784194"/>
              <a:gd name="connsiteY0" fmla="*/ 699451 h 706001"/>
              <a:gd name="connsiteX1" fmla="*/ 2750351 w 2784194"/>
              <a:gd name="connsiteY1" fmla="*/ 647496 h 706001"/>
              <a:gd name="connsiteX2" fmla="*/ 2480187 w 2784194"/>
              <a:gd name="connsiteY2" fmla="*/ 273424 h 706001"/>
              <a:gd name="connsiteX3" fmla="*/ 1326796 w 2784194"/>
              <a:gd name="connsiteY3" fmla="*/ 605933 h 706001"/>
              <a:gd name="connsiteX4" fmla="*/ 609823 w 2784194"/>
              <a:gd name="connsiteY4" fmla="*/ 616324 h 706001"/>
              <a:gd name="connsiteX5" fmla="*/ 350051 w 2784194"/>
              <a:gd name="connsiteY5" fmla="*/ 439678 h 706001"/>
              <a:gd name="connsiteX6" fmla="*/ 173405 w 2784194"/>
              <a:gd name="connsiteY6" fmla="*/ 127951 h 706001"/>
              <a:gd name="connsiteX7" fmla="*/ 17542 w 2784194"/>
              <a:gd name="connsiteY7" fmla="*/ 13651 h 706001"/>
              <a:gd name="connsiteX8" fmla="*/ 7151 w 2784194"/>
              <a:gd name="connsiteY8" fmla="*/ 3260 h 7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194" h="706001">
                <a:moveTo>
                  <a:pt x="2771133" y="699451"/>
                </a:moveTo>
                <a:cubicBezTo>
                  <a:pt x="2784987" y="708975"/>
                  <a:pt x="2798842" y="718500"/>
                  <a:pt x="2750351" y="647496"/>
                </a:cubicBezTo>
                <a:cubicBezTo>
                  <a:pt x="2701860" y="576492"/>
                  <a:pt x="2717446" y="280351"/>
                  <a:pt x="2480187" y="273424"/>
                </a:cubicBezTo>
                <a:cubicBezTo>
                  <a:pt x="2242928" y="266497"/>
                  <a:pt x="1638523" y="548783"/>
                  <a:pt x="1326796" y="605933"/>
                </a:cubicBezTo>
                <a:cubicBezTo>
                  <a:pt x="1015069" y="663083"/>
                  <a:pt x="772614" y="644033"/>
                  <a:pt x="609823" y="616324"/>
                </a:cubicBezTo>
                <a:cubicBezTo>
                  <a:pt x="447032" y="588615"/>
                  <a:pt x="422787" y="521073"/>
                  <a:pt x="350051" y="439678"/>
                </a:cubicBezTo>
                <a:cubicBezTo>
                  <a:pt x="277315" y="358283"/>
                  <a:pt x="228823" y="198955"/>
                  <a:pt x="173405" y="127951"/>
                </a:cubicBezTo>
                <a:cubicBezTo>
                  <a:pt x="117987" y="56947"/>
                  <a:pt x="17542" y="13651"/>
                  <a:pt x="17542" y="13651"/>
                </a:cubicBezTo>
                <a:cubicBezTo>
                  <a:pt x="-10167" y="-7131"/>
                  <a:pt x="1956" y="1528"/>
                  <a:pt x="7151" y="3260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7C6F254C-E3FE-48B8-AE76-25DFF74C7F72}"/>
              </a:ext>
            </a:extLst>
          </p:cNvPr>
          <p:cNvSpPr/>
          <p:nvPr/>
        </p:nvSpPr>
        <p:spPr>
          <a:xfrm>
            <a:off x="7272841" y="2715997"/>
            <a:ext cx="1860768" cy="796695"/>
          </a:xfrm>
          <a:custGeom>
            <a:avLst/>
            <a:gdLst>
              <a:gd name="connsiteX0" fmla="*/ 1860768 w 1860768"/>
              <a:gd name="connsiteY0" fmla="*/ 245412 h 796695"/>
              <a:gd name="connsiteX1" fmla="*/ 1268486 w 1860768"/>
              <a:gd name="connsiteY1" fmla="*/ 16812 h 796695"/>
              <a:gd name="connsiteX2" fmla="*/ 842459 w 1860768"/>
              <a:gd name="connsiteY2" fmla="*/ 650658 h 796695"/>
              <a:gd name="connsiteX3" fmla="*/ 447604 w 1860768"/>
              <a:gd name="connsiteY3" fmla="*/ 796130 h 796695"/>
              <a:gd name="connsiteX4" fmla="*/ 239786 w 1860768"/>
              <a:gd name="connsiteY4" fmla="*/ 702612 h 796695"/>
              <a:gd name="connsiteX5" fmla="*/ 31968 w 1860768"/>
              <a:gd name="connsiteY5" fmla="*/ 744176 h 796695"/>
              <a:gd name="connsiteX6" fmla="*/ 795 w 1860768"/>
              <a:gd name="connsiteY6" fmla="*/ 744176 h 7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768" h="796695">
                <a:moveTo>
                  <a:pt x="1860768" y="245412"/>
                </a:moveTo>
                <a:cubicBezTo>
                  <a:pt x="1649486" y="97341"/>
                  <a:pt x="1438204" y="-50729"/>
                  <a:pt x="1268486" y="16812"/>
                </a:cubicBezTo>
                <a:cubicBezTo>
                  <a:pt x="1098768" y="84353"/>
                  <a:pt x="979273" y="520772"/>
                  <a:pt x="842459" y="650658"/>
                </a:cubicBezTo>
                <a:cubicBezTo>
                  <a:pt x="705645" y="780544"/>
                  <a:pt x="548049" y="787471"/>
                  <a:pt x="447604" y="796130"/>
                </a:cubicBezTo>
                <a:cubicBezTo>
                  <a:pt x="347159" y="804789"/>
                  <a:pt x="309059" y="711271"/>
                  <a:pt x="239786" y="702612"/>
                </a:cubicBezTo>
                <a:cubicBezTo>
                  <a:pt x="170513" y="693953"/>
                  <a:pt x="31968" y="744176"/>
                  <a:pt x="31968" y="744176"/>
                </a:cubicBezTo>
                <a:cubicBezTo>
                  <a:pt x="-7864" y="751103"/>
                  <a:pt x="795" y="744176"/>
                  <a:pt x="795" y="744176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1182C94B-AE86-40A2-8C22-53DEFF97FDE1}"/>
              </a:ext>
            </a:extLst>
          </p:cNvPr>
          <p:cNvSpPr/>
          <p:nvPr/>
        </p:nvSpPr>
        <p:spPr>
          <a:xfrm>
            <a:off x="1037116" y="1189297"/>
            <a:ext cx="2057400" cy="97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Kompensacja zajętych terenów</a:t>
            </a: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213DAE4E-30AF-478C-AF51-EFCB036F4F1E}"/>
              </a:ext>
            </a:extLst>
          </p:cNvPr>
          <p:cNvSpPr/>
          <p:nvPr/>
        </p:nvSpPr>
        <p:spPr>
          <a:xfrm>
            <a:off x="3628518" y="1724891"/>
            <a:ext cx="2057400" cy="976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Zwiększenie atrakcyjności terenów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49C2CC80-6411-427C-B970-E2E39BD6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773" y="77240"/>
            <a:ext cx="3256478" cy="34460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E20E26FB-BB53-4DFE-895C-17A6F448F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896" y="6428499"/>
            <a:ext cx="702453" cy="41311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A654054C-5A62-4676-B719-9008EF13F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793" y="6437293"/>
            <a:ext cx="957155" cy="335309"/>
          </a:xfrm>
          <a:prstGeom prst="rect">
            <a:avLst/>
          </a:prstGeom>
        </p:spPr>
      </p:pic>
      <p:sp>
        <p:nvSpPr>
          <p:cNvPr id="29" name="Symbol zastępczy stopki 4">
            <a:extLst>
              <a:ext uri="{FF2B5EF4-FFF2-40B4-BE49-F238E27FC236}">
                <a16:creationId xmlns:a16="http://schemas.microsoft.com/office/drawing/2014/main" id="{A156C59E-B6CB-4F43-B8EF-238F3569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7432" y="643949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379097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DCC2EFB0-6E71-4179-AA89-BCB786D4BB5C}"/>
              </a:ext>
            </a:extLst>
          </p:cNvPr>
          <p:cNvSpPr/>
          <p:nvPr/>
        </p:nvSpPr>
        <p:spPr>
          <a:xfrm>
            <a:off x="4943739" y="2786629"/>
            <a:ext cx="2317172" cy="1288673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Przyrodnicze, środowiskowe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F965E4D4-F901-4A67-AB82-B89E65E7F3BF}"/>
              </a:ext>
            </a:extLst>
          </p:cNvPr>
          <p:cNvSpPr/>
          <p:nvPr/>
        </p:nvSpPr>
        <p:spPr>
          <a:xfrm>
            <a:off x="810491" y="1274226"/>
            <a:ext cx="2057400" cy="772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Jakość powietrza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5764BC5-1696-49AF-97F0-249BBE0E39FB}"/>
              </a:ext>
            </a:extLst>
          </p:cNvPr>
          <p:cNvSpPr/>
          <p:nvPr/>
        </p:nvSpPr>
        <p:spPr>
          <a:xfrm>
            <a:off x="6102325" y="4694188"/>
            <a:ext cx="2317171" cy="688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Oczyszczanie wody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114B89D-0F41-412D-A4DC-63B01F10B4BF}"/>
              </a:ext>
            </a:extLst>
          </p:cNvPr>
          <p:cNvSpPr/>
          <p:nvPr/>
        </p:nvSpPr>
        <p:spPr>
          <a:xfrm>
            <a:off x="9100560" y="4381398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Dywersyfikacja portfela energii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C8DAC7F1-2C49-4653-B120-0340290F8FE4}"/>
              </a:ext>
            </a:extLst>
          </p:cNvPr>
          <p:cNvSpPr/>
          <p:nvPr/>
        </p:nvSpPr>
        <p:spPr>
          <a:xfrm>
            <a:off x="3272007" y="5336571"/>
            <a:ext cx="2317171" cy="8233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Ograniczenie powodzi i jej skutków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33936B4-AD34-4CEA-9A28-ABBB10D5B612}"/>
              </a:ext>
            </a:extLst>
          </p:cNvPr>
          <p:cNvSpPr/>
          <p:nvPr/>
        </p:nvSpPr>
        <p:spPr>
          <a:xfrm>
            <a:off x="3408218" y="1751330"/>
            <a:ext cx="2057400" cy="976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Nowe siedliska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BFE9E5D6-7B32-4DE4-8E00-66A285899831}"/>
              </a:ext>
            </a:extLst>
          </p:cNvPr>
          <p:cNvSpPr/>
          <p:nvPr/>
        </p:nvSpPr>
        <p:spPr>
          <a:xfrm>
            <a:off x="810491" y="4885418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Zmniejszenie hałasu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23E78F4-54DD-4185-AF8F-C0A643FB0BA3}"/>
              </a:ext>
            </a:extLst>
          </p:cNvPr>
          <p:cNvSpPr/>
          <p:nvPr/>
        </p:nvSpPr>
        <p:spPr>
          <a:xfrm>
            <a:off x="1693718" y="3302808"/>
            <a:ext cx="2029493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Bioróżnorodność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35345C7-9543-476E-8DDA-9894F7AACCD1}"/>
              </a:ext>
            </a:extLst>
          </p:cNvPr>
          <p:cNvSpPr/>
          <p:nvPr/>
        </p:nvSpPr>
        <p:spPr>
          <a:xfrm>
            <a:off x="9157055" y="2583770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Wzmocnienie ekosystemów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84451A8-DBFA-4A7E-95DA-DBC63BFB5B79}"/>
              </a:ext>
            </a:extLst>
          </p:cNvPr>
          <p:cNvSpPr/>
          <p:nvPr/>
        </p:nvSpPr>
        <p:spPr>
          <a:xfrm>
            <a:off x="5999620" y="1033742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Retencja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D997F05-17EF-4A37-A66F-28D6E65381B1}"/>
              </a:ext>
            </a:extLst>
          </p:cNvPr>
          <p:cNvSpPr/>
          <p:nvPr/>
        </p:nvSpPr>
        <p:spPr>
          <a:xfrm>
            <a:off x="9330434" y="1138827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Komfort termiczny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5D5043CC-FB82-40F0-84F8-9F341C072C26}"/>
              </a:ext>
            </a:extLst>
          </p:cNvPr>
          <p:cNvSpPr/>
          <p:nvPr/>
        </p:nvSpPr>
        <p:spPr>
          <a:xfrm>
            <a:off x="2878282" y="1704109"/>
            <a:ext cx="2130136" cy="1430401"/>
          </a:xfrm>
          <a:custGeom>
            <a:avLst/>
            <a:gdLst>
              <a:gd name="connsiteX0" fmla="*/ 0 w 2130136"/>
              <a:gd name="connsiteY0" fmla="*/ 0 h 1430401"/>
              <a:gd name="connsiteX1" fmla="*/ 363682 w 2130136"/>
              <a:gd name="connsiteY1" fmla="*/ 1350818 h 1430401"/>
              <a:gd name="connsiteX2" fmla="*/ 1641763 w 2130136"/>
              <a:gd name="connsiteY2" fmla="*/ 1288473 h 1430401"/>
              <a:gd name="connsiteX3" fmla="*/ 2130136 w 2130136"/>
              <a:gd name="connsiteY3" fmla="*/ 1423555 h 14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136" h="1430401">
                <a:moveTo>
                  <a:pt x="0" y="0"/>
                </a:moveTo>
                <a:cubicBezTo>
                  <a:pt x="45027" y="568036"/>
                  <a:pt x="90055" y="1136073"/>
                  <a:pt x="363682" y="1350818"/>
                </a:cubicBezTo>
                <a:cubicBezTo>
                  <a:pt x="637309" y="1565564"/>
                  <a:pt x="1347354" y="1276350"/>
                  <a:pt x="1641763" y="1288473"/>
                </a:cubicBezTo>
                <a:cubicBezTo>
                  <a:pt x="1936172" y="1300596"/>
                  <a:pt x="2045277" y="1397578"/>
                  <a:pt x="2130136" y="1423555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400279D0-6D0E-4DFE-8901-4B97F74D90DB}"/>
              </a:ext>
            </a:extLst>
          </p:cNvPr>
          <p:cNvSpPr/>
          <p:nvPr/>
        </p:nvSpPr>
        <p:spPr>
          <a:xfrm>
            <a:off x="5476009" y="2213264"/>
            <a:ext cx="704006" cy="550718"/>
          </a:xfrm>
          <a:custGeom>
            <a:avLst/>
            <a:gdLst>
              <a:gd name="connsiteX0" fmla="*/ 0 w 704006"/>
              <a:gd name="connsiteY0" fmla="*/ 0 h 550718"/>
              <a:gd name="connsiteX1" fmla="*/ 675409 w 704006"/>
              <a:gd name="connsiteY1" fmla="*/ 197427 h 550718"/>
              <a:gd name="connsiteX2" fmla="*/ 613064 w 704006"/>
              <a:gd name="connsiteY2" fmla="*/ 550718 h 5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06" h="550718">
                <a:moveTo>
                  <a:pt x="0" y="0"/>
                </a:moveTo>
                <a:cubicBezTo>
                  <a:pt x="286616" y="52820"/>
                  <a:pt x="573232" y="105641"/>
                  <a:pt x="675409" y="197427"/>
                </a:cubicBezTo>
                <a:cubicBezTo>
                  <a:pt x="777586" y="289213"/>
                  <a:pt x="569769" y="526473"/>
                  <a:pt x="613064" y="550718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26291C21-6080-4BED-B5E5-4C6995C02DF9}"/>
              </a:ext>
            </a:extLst>
          </p:cNvPr>
          <p:cNvSpPr/>
          <p:nvPr/>
        </p:nvSpPr>
        <p:spPr>
          <a:xfrm>
            <a:off x="6658292" y="1828800"/>
            <a:ext cx="503879" cy="1184564"/>
          </a:xfrm>
          <a:custGeom>
            <a:avLst/>
            <a:gdLst>
              <a:gd name="connsiteX0" fmla="*/ 168535 w 503879"/>
              <a:gd name="connsiteY0" fmla="*/ 0 h 1184564"/>
              <a:gd name="connsiteX1" fmla="*/ 501044 w 503879"/>
              <a:gd name="connsiteY1" fmla="*/ 363682 h 1184564"/>
              <a:gd name="connsiteX2" fmla="*/ 2281 w 503879"/>
              <a:gd name="connsiteY2" fmla="*/ 613064 h 1184564"/>
              <a:gd name="connsiteX3" fmla="*/ 314008 w 503879"/>
              <a:gd name="connsiteY3" fmla="*/ 924791 h 1184564"/>
              <a:gd name="connsiteX4" fmla="*/ 272444 w 503879"/>
              <a:gd name="connsiteY4" fmla="*/ 1184564 h 11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79" h="1184564">
                <a:moveTo>
                  <a:pt x="168535" y="0"/>
                </a:moveTo>
                <a:cubicBezTo>
                  <a:pt x="348644" y="130752"/>
                  <a:pt x="528753" y="261505"/>
                  <a:pt x="501044" y="363682"/>
                </a:cubicBezTo>
                <a:cubicBezTo>
                  <a:pt x="473335" y="465859"/>
                  <a:pt x="33454" y="519546"/>
                  <a:pt x="2281" y="613064"/>
                </a:cubicBezTo>
                <a:cubicBezTo>
                  <a:pt x="-28892" y="706582"/>
                  <a:pt x="268981" y="829541"/>
                  <a:pt x="314008" y="924791"/>
                </a:cubicBezTo>
                <a:cubicBezTo>
                  <a:pt x="359035" y="1020041"/>
                  <a:pt x="274176" y="1148196"/>
                  <a:pt x="272444" y="118456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B9DC07D4-61F1-4CD5-B4CF-8ED890081650}"/>
              </a:ext>
            </a:extLst>
          </p:cNvPr>
          <p:cNvSpPr/>
          <p:nvPr/>
        </p:nvSpPr>
        <p:spPr>
          <a:xfrm>
            <a:off x="7242464" y="1475509"/>
            <a:ext cx="2047009" cy="1880755"/>
          </a:xfrm>
          <a:custGeom>
            <a:avLst/>
            <a:gdLst>
              <a:gd name="connsiteX0" fmla="*/ 2047009 w 2047009"/>
              <a:gd name="connsiteY0" fmla="*/ 0 h 1880755"/>
              <a:gd name="connsiteX1" fmla="*/ 1402772 w 2047009"/>
              <a:gd name="connsiteY1" fmla="*/ 187036 h 1880755"/>
              <a:gd name="connsiteX2" fmla="*/ 935181 w 2047009"/>
              <a:gd name="connsiteY2" fmla="*/ 758536 h 1880755"/>
              <a:gd name="connsiteX3" fmla="*/ 187036 w 2047009"/>
              <a:gd name="connsiteY3" fmla="*/ 935182 h 1880755"/>
              <a:gd name="connsiteX4" fmla="*/ 187036 w 2047009"/>
              <a:gd name="connsiteY4" fmla="*/ 1537855 h 1880755"/>
              <a:gd name="connsiteX5" fmla="*/ 0 w 2047009"/>
              <a:gd name="connsiteY5" fmla="*/ 1880755 h 18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09" h="1880755">
                <a:moveTo>
                  <a:pt x="2047009" y="0"/>
                </a:moveTo>
                <a:cubicBezTo>
                  <a:pt x="1817543" y="30306"/>
                  <a:pt x="1588077" y="60613"/>
                  <a:pt x="1402772" y="187036"/>
                </a:cubicBezTo>
                <a:cubicBezTo>
                  <a:pt x="1217467" y="313459"/>
                  <a:pt x="1137804" y="633845"/>
                  <a:pt x="935181" y="758536"/>
                </a:cubicBezTo>
                <a:cubicBezTo>
                  <a:pt x="732558" y="883227"/>
                  <a:pt x="311727" y="805296"/>
                  <a:pt x="187036" y="935182"/>
                </a:cubicBezTo>
                <a:cubicBezTo>
                  <a:pt x="62345" y="1065068"/>
                  <a:pt x="218209" y="1380260"/>
                  <a:pt x="187036" y="1537855"/>
                </a:cubicBezTo>
                <a:cubicBezTo>
                  <a:pt x="155863" y="1695450"/>
                  <a:pt x="77931" y="1788102"/>
                  <a:pt x="0" y="1880755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99B241C9-50A3-4029-AF7C-FCA8261E4DBA}"/>
              </a:ext>
            </a:extLst>
          </p:cNvPr>
          <p:cNvSpPr/>
          <p:nvPr/>
        </p:nvSpPr>
        <p:spPr>
          <a:xfrm>
            <a:off x="1693718" y="3865418"/>
            <a:ext cx="3574473" cy="1018309"/>
          </a:xfrm>
          <a:custGeom>
            <a:avLst/>
            <a:gdLst>
              <a:gd name="connsiteX0" fmla="*/ 0 w 3574473"/>
              <a:gd name="connsiteY0" fmla="*/ 1018309 h 1018309"/>
              <a:gd name="connsiteX1" fmla="*/ 550718 w 3574473"/>
              <a:gd name="connsiteY1" fmla="*/ 613064 h 1018309"/>
              <a:gd name="connsiteX2" fmla="*/ 1600200 w 3574473"/>
              <a:gd name="connsiteY2" fmla="*/ 696191 h 1018309"/>
              <a:gd name="connsiteX3" fmla="*/ 2348346 w 3574473"/>
              <a:gd name="connsiteY3" fmla="*/ 374073 h 1018309"/>
              <a:gd name="connsiteX4" fmla="*/ 3387437 w 3574473"/>
              <a:gd name="connsiteY4" fmla="*/ 280555 h 1018309"/>
              <a:gd name="connsiteX5" fmla="*/ 3574473 w 3574473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1018309">
                <a:moveTo>
                  <a:pt x="0" y="1018309"/>
                </a:moveTo>
                <a:cubicBezTo>
                  <a:pt x="142009" y="842529"/>
                  <a:pt x="284018" y="666750"/>
                  <a:pt x="550718" y="613064"/>
                </a:cubicBezTo>
                <a:cubicBezTo>
                  <a:pt x="817418" y="559378"/>
                  <a:pt x="1300595" y="736023"/>
                  <a:pt x="1600200" y="696191"/>
                </a:cubicBezTo>
                <a:cubicBezTo>
                  <a:pt x="1899805" y="656359"/>
                  <a:pt x="2050473" y="443346"/>
                  <a:pt x="2348346" y="374073"/>
                </a:cubicBezTo>
                <a:cubicBezTo>
                  <a:pt x="2646219" y="304800"/>
                  <a:pt x="3183083" y="342900"/>
                  <a:pt x="3387437" y="280555"/>
                </a:cubicBezTo>
                <a:cubicBezTo>
                  <a:pt x="3591791" y="218210"/>
                  <a:pt x="3531178" y="32905"/>
                  <a:pt x="3574473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5434CE63-05F4-4777-B40B-640FFC26F821}"/>
              </a:ext>
            </a:extLst>
          </p:cNvPr>
          <p:cNvSpPr/>
          <p:nvPr/>
        </p:nvSpPr>
        <p:spPr>
          <a:xfrm>
            <a:off x="3751118" y="3532826"/>
            <a:ext cx="1194955" cy="322260"/>
          </a:xfrm>
          <a:custGeom>
            <a:avLst/>
            <a:gdLst>
              <a:gd name="connsiteX0" fmla="*/ 0 w 1194955"/>
              <a:gd name="connsiteY0" fmla="*/ 103992 h 322260"/>
              <a:gd name="connsiteX1" fmla="*/ 363682 w 1194955"/>
              <a:gd name="connsiteY1" fmla="*/ 10474 h 322260"/>
              <a:gd name="connsiteX2" fmla="*/ 883227 w 1194955"/>
              <a:gd name="connsiteY2" fmla="*/ 322201 h 322260"/>
              <a:gd name="connsiteX3" fmla="*/ 1194955 w 1194955"/>
              <a:gd name="connsiteY3" fmla="*/ 31256 h 3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55" h="322260">
                <a:moveTo>
                  <a:pt x="0" y="103992"/>
                </a:moveTo>
                <a:cubicBezTo>
                  <a:pt x="108239" y="39049"/>
                  <a:pt x="216478" y="-25894"/>
                  <a:pt x="363682" y="10474"/>
                </a:cubicBezTo>
                <a:cubicBezTo>
                  <a:pt x="510886" y="46842"/>
                  <a:pt x="744682" y="318737"/>
                  <a:pt x="883227" y="322201"/>
                </a:cubicBezTo>
                <a:cubicBezTo>
                  <a:pt x="1021773" y="325665"/>
                  <a:pt x="1108364" y="178460"/>
                  <a:pt x="1194955" y="31256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3A44F351-2B63-4545-A7C4-DFC4F54E4912}"/>
              </a:ext>
            </a:extLst>
          </p:cNvPr>
          <p:cNvSpPr/>
          <p:nvPr/>
        </p:nvSpPr>
        <p:spPr>
          <a:xfrm>
            <a:off x="4384964" y="4062845"/>
            <a:ext cx="1640038" cy="1267691"/>
          </a:xfrm>
          <a:custGeom>
            <a:avLst/>
            <a:gdLst>
              <a:gd name="connsiteX0" fmla="*/ 0 w 1640038"/>
              <a:gd name="connsiteY0" fmla="*/ 1267691 h 1267691"/>
              <a:gd name="connsiteX1" fmla="*/ 155863 w 1640038"/>
              <a:gd name="connsiteY1" fmla="*/ 904010 h 1267691"/>
              <a:gd name="connsiteX2" fmla="*/ 779318 w 1640038"/>
              <a:gd name="connsiteY2" fmla="*/ 737755 h 1267691"/>
              <a:gd name="connsiteX3" fmla="*/ 1184563 w 1640038"/>
              <a:gd name="connsiteY3" fmla="*/ 675410 h 1267691"/>
              <a:gd name="connsiteX4" fmla="*/ 1610591 w 1640038"/>
              <a:gd name="connsiteY4" fmla="*/ 280555 h 1267691"/>
              <a:gd name="connsiteX5" fmla="*/ 1569027 w 1640038"/>
              <a:gd name="connsiteY5" fmla="*/ 0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38" h="1267691">
                <a:moveTo>
                  <a:pt x="0" y="1267691"/>
                </a:moveTo>
                <a:cubicBezTo>
                  <a:pt x="12988" y="1130012"/>
                  <a:pt x="25977" y="992333"/>
                  <a:pt x="155863" y="904010"/>
                </a:cubicBezTo>
                <a:cubicBezTo>
                  <a:pt x="285749" y="815687"/>
                  <a:pt x="607868" y="775855"/>
                  <a:pt x="779318" y="737755"/>
                </a:cubicBezTo>
                <a:cubicBezTo>
                  <a:pt x="950768" y="699655"/>
                  <a:pt x="1046017" y="751610"/>
                  <a:pt x="1184563" y="675410"/>
                </a:cubicBezTo>
                <a:cubicBezTo>
                  <a:pt x="1323109" y="599210"/>
                  <a:pt x="1546514" y="393123"/>
                  <a:pt x="1610591" y="280555"/>
                </a:cubicBezTo>
                <a:cubicBezTo>
                  <a:pt x="1674668" y="167987"/>
                  <a:pt x="1621847" y="83993"/>
                  <a:pt x="1569027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08C86A95-D526-454D-9726-1E8113CBEED2}"/>
              </a:ext>
            </a:extLst>
          </p:cNvPr>
          <p:cNvSpPr/>
          <p:nvPr/>
        </p:nvSpPr>
        <p:spPr>
          <a:xfrm>
            <a:off x="6559481" y="4042064"/>
            <a:ext cx="695811" cy="647104"/>
          </a:xfrm>
          <a:custGeom>
            <a:avLst/>
            <a:gdLst>
              <a:gd name="connsiteX0" fmla="*/ 693374 w 695811"/>
              <a:gd name="connsiteY0" fmla="*/ 633845 h 647104"/>
              <a:gd name="connsiteX1" fmla="*/ 682983 w 695811"/>
              <a:gd name="connsiteY1" fmla="*/ 581891 h 647104"/>
              <a:gd name="connsiteX2" fmla="*/ 641419 w 695811"/>
              <a:gd name="connsiteY2" fmla="*/ 124691 h 647104"/>
              <a:gd name="connsiteX3" fmla="*/ 101092 w 695811"/>
              <a:gd name="connsiteY3" fmla="*/ 218209 h 647104"/>
              <a:gd name="connsiteX4" fmla="*/ 7574 w 695811"/>
              <a:gd name="connsiteY4" fmla="*/ 0 h 6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11" h="647104">
                <a:moveTo>
                  <a:pt x="693374" y="633845"/>
                </a:moveTo>
                <a:cubicBezTo>
                  <a:pt x="692508" y="650297"/>
                  <a:pt x="691642" y="666750"/>
                  <a:pt x="682983" y="581891"/>
                </a:cubicBezTo>
                <a:cubicBezTo>
                  <a:pt x="674324" y="497032"/>
                  <a:pt x="738401" y="185305"/>
                  <a:pt x="641419" y="124691"/>
                </a:cubicBezTo>
                <a:cubicBezTo>
                  <a:pt x="544437" y="64077"/>
                  <a:pt x="206733" y="238991"/>
                  <a:pt x="101092" y="218209"/>
                </a:cubicBezTo>
                <a:cubicBezTo>
                  <a:pt x="-4549" y="197427"/>
                  <a:pt x="-9744" y="31173"/>
                  <a:pt x="7574" y="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C0AFC9EF-7B0B-48EB-8B96-0E4629A406BE}"/>
              </a:ext>
            </a:extLst>
          </p:cNvPr>
          <p:cNvSpPr/>
          <p:nvPr/>
        </p:nvSpPr>
        <p:spPr>
          <a:xfrm>
            <a:off x="7224922" y="3654340"/>
            <a:ext cx="2784194" cy="706001"/>
          </a:xfrm>
          <a:custGeom>
            <a:avLst/>
            <a:gdLst>
              <a:gd name="connsiteX0" fmla="*/ 2771133 w 2784194"/>
              <a:gd name="connsiteY0" fmla="*/ 699451 h 706001"/>
              <a:gd name="connsiteX1" fmla="*/ 2750351 w 2784194"/>
              <a:gd name="connsiteY1" fmla="*/ 647496 h 706001"/>
              <a:gd name="connsiteX2" fmla="*/ 2480187 w 2784194"/>
              <a:gd name="connsiteY2" fmla="*/ 273424 h 706001"/>
              <a:gd name="connsiteX3" fmla="*/ 1326796 w 2784194"/>
              <a:gd name="connsiteY3" fmla="*/ 605933 h 706001"/>
              <a:gd name="connsiteX4" fmla="*/ 609823 w 2784194"/>
              <a:gd name="connsiteY4" fmla="*/ 616324 h 706001"/>
              <a:gd name="connsiteX5" fmla="*/ 350051 w 2784194"/>
              <a:gd name="connsiteY5" fmla="*/ 439678 h 706001"/>
              <a:gd name="connsiteX6" fmla="*/ 173405 w 2784194"/>
              <a:gd name="connsiteY6" fmla="*/ 127951 h 706001"/>
              <a:gd name="connsiteX7" fmla="*/ 17542 w 2784194"/>
              <a:gd name="connsiteY7" fmla="*/ 13651 h 706001"/>
              <a:gd name="connsiteX8" fmla="*/ 7151 w 2784194"/>
              <a:gd name="connsiteY8" fmla="*/ 3260 h 7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194" h="706001">
                <a:moveTo>
                  <a:pt x="2771133" y="699451"/>
                </a:moveTo>
                <a:cubicBezTo>
                  <a:pt x="2784987" y="708975"/>
                  <a:pt x="2798842" y="718500"/>
                  <a:pt x="2750351" y="647496"/>
                </a:cubicBezTo>
                <a:cubicBezTo>
                  <a:pt x="2701860" y="576492"/>
                  <a:pt x="2717446" y="280351"/>
                  <a:pt x="2480187" y="273424"/>
                </a:cubicBezTo>
                <a:cubicBezTo>
                  <a:pt x="2242928" y="266497"/>
                  <a:pt x="1638523" y="548783"/>
                  <a:pt x="1326796" y="605933"/>
                </a:cubicBezTo>
                <a:cubicBezTo>
                  <a:pt x="1015069" y="663083"/>
                  <a:pt x="772614" y="644033"/>
                  <a:pt x="609823" y="616324"/>
                </a:cubicBezTo>
                <a:cubicBezTo>
                  <a:pt x="447032" y="588615"/>
                  <a:pt x="422787" y="521073"/>
                  <a:pt x="350051" y="439678"/>
                </a:cubicBezTo>
                <a:cubicBezTo>
                  <a:pt x="277315" y="358283"/>
                  <a:pt x="228823" y="198955"/>
                  <a:pt x="173405" y="127951"/>
                </a:cubicBezTo>
                <a:cubicBezTo>
                  <a:pt x="117987" y="56947"/>
                  <a:pt x="17542" y="13651"/>
                  <a:pt x="17542" y="13651"/>
                </a:cubicBezTo>
                <a:cubicBezTo>
                  <a:pt x="-10167" y="-7131"/>
                  <a:pt x="1956" y="1528"/>
                  <a:pt x="7151" y="3260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07ECC287-1B91-41ED-8DE3-937DDF99F5D9}"/>
              </a:ext>
            </a:extLst>
          </p:cNvPr>
          <p:cNvSpPr/>
          <p:nvPr/>
        </p:nvSpPr>
        <p:spPr>
          <a:xfrm>
            <a:off x="7272841" y="2715997"/>
            <a:ext cx="1860768" cy="796695"/>
          </a:xfrm>
          <a:custGeom>
            <a:avLst/>
            <a:gdLst>
              <a:gd name="connsiteX0" fmla="*/ 1860768 w 1860768"/>
              <a:gd name="connsiteY0" fmla="*/ 245412 h 796695"/>
              <a:gd name="connsiteX1" fmla="*/ 1268486 w 1860768"/>
              <a:gd name="connsiteY1" fmla="*/ 16812 h 796695"/>
              <a:gd name="connsiteX2" fmla="*/ 842459 w 1860768"/>
              <a:gd name="connsiteY2" fmla="*/ 650658 h 796695"/>
              <a:gd name="connsiteX3" fmla="*/ 447604 w 1860768"/>
              <a:gd name="connsiteY3" fmla="*/ 796130 h 796695"/>
              <a:gd name="connsiteX4" fmla="*/ 239786 w 1860768"/>
              <a:gd name="connsiteY4" fmla="*/ 702612 h 796695"/>
              <a:gd name="connsiteX5" fmla="*/ 31968 w 1860768"/>
              <a:gd name="connsiteY5" fmla="*/ 744176 h 796695"/>
              <a:gd name="connsiteX6" fmla="*/ 795 w 1860768"/>
              <a:gd name="connsiteY6" fmla="*/ 744176 h 7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768" h="796695">
                <a:moveTo>
                  <a:pt x="1860768" y="245412"/>
                </a:moveTo>
                <a:cubicBezTo>
                  <a:pt x="1649486" y="97341"/>
                  <a:pt x="1438204" y="-50729"/>
                  <a:pt x="1268486" y="16812"/>
                </a:cubicBezTo>
                <a:cubicBezTo>
                  <a:pt x="1098768" y="84353"/>
                  <a:pt x="979273" y="520772"/>
                  <a:pt x="842459" y="650658"/>
                </a:cubicBezTo>
                <a:cubicBezTo>
                  <a:pt x="705645" y="780544"/>
                  <a:pt x="548049" y="787471"/>
                  <a:pt x="447604" y="796130"/>
                </a:cubicBezTo>
                <a:cubicBezTo>
                  <a:pt x="347159" y="804789"/>
                  <a:pt x="309059" y="711271"/>
                  <a:pt x="239786" y="702612"/>
                </a:cubicBezTo>
                <a:cubicBezTo>
                  <a:pt x="170513" y="693953"/>
                  <a:pt x="31968" y="744176"/>
                  <a:pt x="31968" y="744176"/>
                </a:cubicBezTo>
                <a:cubicBezTo>
                  <a:pt x="-7864" y="751103"/>
                  <a:pt x="795" y="744176"/>
                  <a:pt x="795" y="744176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ytuł 3">
            <a:extLst>
              <a:ext uri="{FF2B5EF4-FFF2-40B4-BE49-F238E27FC236}">
                <a16:creationId xmlns:a16="http://schemas.microsoft.com/office/drawing/2014/main" id="{006FBCB2-396B-4C54-A2F0-F3B101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292037"/>
            <a:ext cx="7538930" cy="498598"/>
          </a:xfrm>
        </p:spPr>
        <p:txBody>
          <a:bodyPr>
            <a:normAutofit/>
          </a:bodyPr>
          <a:lstStyle/>
          <a:p>
            <a:r>
              <a:rPr lang="pl-PL" sz="2400" b="1" dirty="0"/>
              <a:t>Korzyści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29EEBCBC-34B3-4514-8396-92EDC585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80" y="97089"/>
            <a:ext cx="3256478" cy="34460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16AAE554-4594-4EC4-A591-CCDC74486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756" y="6336856"/>
            <a:ext cx="702453" cy="41311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A8C4DFC1-79A6-4ED8-8976-DE51F9D5E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647" y="6328395"/>
            <a:ext cx="957155" cy="335309"/>
          </a:xfrm>
          <a:prstGeom prst="rect">
            <a:avLst/>
          </a:prstGeom>
        </p:spPr>
      </p:pic>
      <p:sp>
        <p:nvSpPr>
          <p:cNvPr id="29" name="Symbol zastępczy stopki 4">
            <a:extLst>
              <a:ext uri="{FF2B5EF4-FFF2-40B4-BE49-F238E27FC236}">
                <a16:creationId xmlns:a16="http://schemas.microsoft.com/office/drawing/2014/main" id="{35998F5B-6F23-4E15-AB2A-E5ED95A8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3211" y="632839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287602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4BD98230-4CF5-49AB-AA36-B62002BA68FE}"/>
              </a:ext>
            </a:extLst>
          </p:cNvPr>
          <p:cNvSpPr/>
          <p:nvPr/>
        </p:nvSpPr>
        <p:spPr>
          <a:xfrm>
            <a:off x="4937414" y="2786629"/>
            <a:ext cx="2317172" cy="128867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Ekonomiczne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444712FD-8919-42FC-BE31-9F84DD610111}"/>
              </a:ext>
            </a:extLst>
          </p:cNvPr>
          <p:cNvSpPr/>
          <p:nvPr/>
        </p:nvSpPr>
        <p:spPr>
          <a:xfrm>
            <a:off x="804166" y="1274226"/>
            <a:ext cx="2057400" cy="772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Redukcja zużycia energii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0AA33F73-7AAA-4B92-A376-0B1323A29DA8}"/>
              </a:ext>
            </a:extLst>
          </p:cNvPr>
          <p:cNvSpPr/>
          <p:nvPr/>
        </p:nvSpPr>
        <p:spPr>
          <a:xfrm>
            <a:off x="6096000" y="4694188"/>
            <a:ext cx="2317171" cy="688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Wizerunek miasta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FC64D3A-4CC5-4F7E-B6C8-134EA8B40583}"/>
              </a:ext>
            </a:extLst>
          </p:cNvPr>
          <p:cNvSpPr/>
          <p:nvPr/>
        </p:nvSpPr>
        <p:spPr>
          <a:xfrm>
            <a:off x="9094235" y="4381398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Dywersyfikacja portfela energii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BBE62EF5-633D-40C0-87B7-F1557F6EE3F5}"/>
              </a:ext>
            </a:extLst>
          </p:cNvPr>
          <p:cNvSpPr/>
          <p:nvPr/>
        </p:nvSpPr>
        <p:spPr>
          <a:xfrm>
            <a:off x="3480954" y="5327390"/>
            <a:ext cx="1795939" cy="8233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Redukcja strat powodziowych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2D4F3FD-089E-45B6-AF31-AA1C4FA0F18F}"/>
              </a:ext>
            </a:extLst>
          </p:cNvPr>
          <p:cNvSpPr/>
          <p:nvPr/>
        </p:nvSpPr>
        <p:spPr>
          <a:xfrm>
            <a:off x="3401893" y="1751330"/>
            <a:ext cx="2057400" cy="976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Wzrost wartości gruntów</a:t>
            </a:r>
          </a:p>
          <a:p>
            <a:pPr lvl="0" algn="ctr"/>
            <a:r>
              <a:rPr lang="pl-PL" dirty="0"/>
              <a:t> 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440FCCA-9483-42C5-84BE-9F9BEC0C75D8}"/>
              </a:ext>
            </a:extLst>
          </p:cNvPr>
          <p:cNvSpPr/>
          <p:nvPr/>
        </p:nvSpPr>
        <p:spPr>
          <a:xfrm>
            <a:off x="810491" y="4885418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Zmniejszenie hałasu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0F5143FC-A9B5-42C9-82AC-3CF44600FEBC}"/>
              </a:ext>
            </a:extLst>
          </p:cNvPr>
          <p:cNvSpPr/>
          <p:nvPr/>
        </p:nvSpPr>
        <p:spPr>
          <a:xfrm>
            <a:off x="1227326" y="3251867"/>
            <a:ext cx="2506594" cy="8841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Zwiększenie retencji – niższe opłaty wodnoprawne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CD465D45-D00B-4F02-B30B-1FEC6BA69D3B}"/>
              </a:ext>
            </a:extLst>
          </p:cNvPr>
          <p:cNvSpPr/>
          <p:nvPr/>
        </p:nvSpPr>
        <p:spPr>
          <a:xfrm>
            <a:off x="9150730" y="2583770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Zdrowie mieszkańców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C737A47-5EEC-4F2F-84CD-22520994839D}"/>
              </a:ext>
            </a:extLst>
          </p:cNvPr>
          <p:cNvSpPr/>
          <p:nvPr/>
        </p:nvSpPr>
        <p:spPr>
          <a:xfrm>
            <a:off x="5993295" y="1033742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Retencja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F55DD204-6A6C-4A45-A986-73C9661BA27E}"/>
              </a:ext>
            </a:extLst>
          </p:cNvPr>
          <p:cNvSpPr/>
          <p:nvPr/>
        </p:nvSpPr>
        <p:spPr>
          <a:xfrm>
            <a:off x="9313718" y="1033742"/>
            <a:ext cx="2191132" cy="907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Zwiększenie atrakcyjności terenów miejskich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A4E48E2F-95DB-4C84-AFD6-9B389D98F1CC}"/>
              </a:ext>
            </a:extLst>
          </p:cNvPr>
          <p:cNvSpPr/>
          <p:nvPr/>
        </p:nvSpPr>
        <p:spPr>
          <a:xfrm>
            <a:off x="2878282" y="1704109"/>
            <a:ext cx="2130136" cy="1430401"/>
          </a:xfrm>
          <a:custGeom>
            <a:avLst/>
            <a:gdLst>
              <a:gd name="connsiteX0" fmla="*/ 0 w 2130136"/>
              <a:gd name="connsiteY0" fmla="*/ 0 h 1430401"/>
              <a:gd name="connsiteX1" fmla="*/ 363682 w 2130136"/>
              <a:gd name="connsiteY1" fmla="*/ 1350818 h 1430401"/>
              <a:gd name="connsiteX2" fmla="*/ 1641763 w 2130136"/>
              <a:gd name="connsiteY2" fmla="*/ 1288473 h 1430401"/>
              <a:gd name="connsiteX3" fmla="*/ 2130136 w 2130136"/>
              <a:gd name="connsiteY3" fmla="*/ 1423555 h 14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136" h="1430401">
                <a:moveTo>
                  <a:pt x="0" y="0"/>
                </a:moveTo>
                <a:cubicBezTo>
                  <a:pt x="45027" y="568036"/>
                  <a:pt x="90055" y="1136073"/>
                  <a:pt x="363682" y="1350818"/>
                </a:cubicBezTo>
                <a:cubicBezTo>
                  <a:pt x="637309" y="1565564"/>
                  <a:pt x="1347354" y="1276350"/>
                  <a:pt x="1641763" y="1288473"/>
                </a:cubicBezTo>
                <a:cubicBezTo>
                  <a:pt x="1936172" y="1300596"/>
                  <a:pt x="2045277" y="1397578"/>
                  <a:pt x="2130136" y="142355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4C2CCCC9-6AAD-4C8E-A3BF-AF25757DE2D8}"/>
              </a:ext>
            </a:extLst>
          </p:cNvPr>
          <p:cNvSpPr/>
          <p:nvPr/>
        </p:nvSpPr>
        <p:spPr>
          <a:xfrm>
            <a:off x="5476009" y="2213264"/>
            <a:ext cx="704006" cy="550718"/>
          </a:xfrm>
          <a:custGeom>
            <a:avLst/>
            <a:gdLst>
              <a:gd name="connsiteX0" fmla="*/ 0 w 704006"/>
              <a:gd name="connsiteY0" fmla="*/ 0 h 550718"/>
              <a:gd name="connsiteX1" fmla="*/ 675409 w 704006"/>
              <a:gd name="connsiteY1" fmla="*/ 197427 h 550718"/>
              <a:gd name="connsiteX2" fmla="*/ 613064 w 704006"/>
              <a:gd name="connsiteY2" fmla="*/ 550718 h 5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06" h="550718">
                <a:moveTo>
                  <a:pt x="0" y="0"/>
                </a:moveTo>
                <a:cubicBezTo>
                  <a:pt x="286616" y="52820"/>
                  <a:pt x="573232" y="105641"/>
                  <a:pt x="675409" y="197427"/>
                </a:cubicBezTo>
                <a:cubicBezTo>
                  <a:pt x="777586" y="289213"/>
                  <a:pt x="569769" y="526473"/>
                  <a:pt x="613064" y="55071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00FE907D-0DFF-4AA1-BA82-CF5BC84A4865}"/>
              </a:ext>
            </a:extLst>
          </p:cNvPr>
          <p:cNvSpPr/>
          <p:nvPr/>
        </p:nvSpPr>
        <p:spPr>
          <a:xfrm>
            <a:off x="6658292" y="1828800"/>
            <a:ext cx="503879" cy="1184564"/>
          </a:xfrm>
          <a:custGeom>
            <a:avLst/>
            <a:gdLst>
              <a:gd name="connsiteX0" fmla="*/ 168535 w 503879"/>
              <a:gd name="connsiteY0" fmla="*/ 0 h 1184564"/>
              <a:gd name="connsiteX1" fmla="*/ 501044 w 503879"/>
              <a:gd name="connsiteY1" fmla="*/ 363682 h 1184564"/>
              <a:gd name="connsiteX2" fmla="*/ 2281 w 503879"/>
              <a:gd name="connsiteY2" fmla="*/ 613064 h 1184564"/>
              <a:gd name="connsiteX3" fmla="*/ 314008 w 503879"/>
              <a:gd name="connsiteY3" fmla="*/ 924791 h 1184564"/>
              <a:gd name="connsiteX4" fmla="*/ 272444 w 503879"/>
              <a:gd name="connsiteY4" fmla="*/ 1184564 h 11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79" h="1184564">
                <a:moveTo>
                  <a:pt x="168535" y="0"/>
                </a:moveTo>
                <a:cubicBezTo>
                  <a:pt x="348644" y="130752"/>
                  <a:pt x="528753" y="261505"/>
                  <a:pt x="501044" y="363682"/>
                </a:cubicBezTo>
                <a:cubicBezTo>
                  <a:pt x="473335" y="465859"/>
                  <a:pt x="33454" y="519546"/>
                  <a:pt x="2281" y="613064"/>
                </a:cubicBezTo>
                <a:cubicBezTo>
                  <a:pt x="-28892" y="706582"/>
                  <a:pt x="268981" y="829541"/>
                  <a:pt x="314008" y="924791"/>
                </a:cubicBezTo>
                <a:cubicBezTo>
                  <a:pt x="359035" y="1020041"/>
                  <a:pt x="274176" y="1148196"/>
                  <a:pt x="272444" y="1184564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9F44CB53-5AD0-4E45-A817-80B1ADA91629}"/>
              </a:ext>
            </a:extLst>
          </p:cNvPr>
          <p:cNvSpPr/>
          <p:nvPr/>
        </p:nvSpPr>
        <p:spPr>
          <a:xfrm>
            <a:off x="7242464" y="1475509"/>
            <a:ext cx="2047009" cy="1880755"/>
          </a:xfrm>
          <a:custGeom>
            <a:avLst/>
            <a:gdLst>
              <a:gd name="connsiteX0" fmla="*/ 2047009 w 2047009"/>
              <a:gd name="connsiteY0" fmla="*/ 0 h 1880755"/>
              <a:gd name="connsiteX1" fmla="*/ 1402772 w 2047009"/>
              <a:gd name="connsiteY1" fmla="*/ 187036 h 1880755"/>
              <a:gd name="connsiteX2" fmla="*/ 935181 w 2047009"/>
              <a:gd name="connsiteY2" fmla="*/ 758536 h 1880755"/>
              <a:gd name="connsiteX3" fmla="*/ 187036 w 2047009"/>
              <a:gd name="connsiteY3" fmla="*/ 935182 h 1880755"/>
              <a:gd name="connsiteX4" fmla="*/ 187036 w 2047009"/>
              <a:gd name="connsiteY4" fmla="*/ 1537855 h 1880755"/>
              <a:gd name="connsiteX5" fmla="*/ 0 w 2047009"/>
              <a:gd name="connsiteY5" fmla="*/ 1880755 h 18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09" h="1880755">
                <a:moveTo>
                  <a:pt x="2047009" y="0"/>
                </a:moveTo>
                <a:cubicBezTo>
                  <a:pt x="1817543" y="30306"/>
                  <a:pt x="1588077" y="60613"/>
                  <a:pt x="1402772" y="187036"/>
                </a:cubicBezTo>
                <a:cubicBezTo>
                  <a:pt x="1217467" y="313459"/>
                  <a:pt x="1137804" y="633845"/>
                  <a:pt x="935181" y="758536"/>
                </a:cubicBezTo>
                <a:cubicBezTo>
                  <a:pt x="732558" y="883227"/>
                  <a:pt x="311727" y="805296"/>
                  <a:pt x="187036" y="935182"/>
                </a:cubicBezTo>
                <a:cubicBezTo>
                  <a:pt x="62345" y="1065068"/>
                  <a:pt x="218209" y="1380260"/>
                  <a:pt x="187036" y="1537855"/>
                </a:cubicBezTo>
                <a:cubicBezTo>
                  <a:pt x="155863" y="1695450"/>
                  <a:pt x="77931" y="1788102"/>
                  <a:pt x="0" y="188075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173C36B6-8035-48F0-991B-49C1BB54615C}"/>
              </a:ext>
            </a:extLst>
          </p:cNvPr>
          <p:cNvSpPr/>
          <p:nvPr/>
        </p:nvSpPr>
        <p:spPr>
          <a:xfrm>
            <a:off x="1693718" y="3865418"/>
            <a:ext cx="3574473" cy="1018309"/>
          </a:xfrm>
          <a:custGeom>
            <a:avLst/>
            <a:gdLst>
              <a:gd name="connsiteX0" fmla="*/ 0 w 3574473"/>
              <a:gd name="connsiteY0" fmla="*/ 1018309 h 1018309"/>
              <a:gd name="connsiteX1" fmla="*/ 550718 w 3574473"/>
              <a:gd name="connsiteY1" fmla="*/ 613064 h 1018309"/>
              <a:gd name="connsiteX2" fmla="*/ 1600200 w 3574473"/>
              <a:gd name="connsiteY2" fmla="*/ 696191 h 1018309"/>
              <a:gd name="connsiteX3" fmla="*/ 2348346 w 3574473"/>
              <a:gd name="connsiteY3" fmla="*/ 374073 h 1018309"/>
              <a:gd name="connsiteX4" fmla="*/ 3387437 w 3574473"/>
              <a:gd name="connsiteY4" fmla="*/ 280555 h 1018309"/>
              <a:gd name="connsiteX5" fmla="*/ 3574473 w 3574473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1018309">
                <a:moveTo>
                  <a:pt x="0" y="1018309"/>
                </a:moveTo>
                <a:cubicBezTo>
                  <a:pt x="142009" y="842529"/>
                  <a:pt x="284018" y="666750"/>
                  <a:pt x="550718" y="613064"/>
                </a:cubicBezTo>
                <a:cubicBezTo>
                  <a:pt x="817418" y="559378"/>
                  <a:pt x="1300595" y="736023"/>
                  <a:pt x="1600200" y="696191"/>
                </a:cubicBezTo>
                <a:cubicBezTo>
                  <a:pt x="1899805" y="656359"/>
                  <a:pt x="2050473" y="443346"/>
                  <a:pt x="2348346" y="374073"/>
                </a:cubicBezTo>
                <a:cubicBezTo>
                  <a:pt x="2646219" y="304800"/>
                  <a:pt x="3183083" y="342900"/>
                  <a:pt x="3387437" y="280555"/>
                </a:cubicBezTo>
                <a:cubicBezTo>
                  <a:pt x="3591791" y="218210"/>
                  <a:pt x="3531178" y="32905"/>
                  <a:pt x="3574473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3A015D31-43FC-47EF-B95A-A6E29AFF635B}"/>
              </a:ext>
            </a:extLst>
          </p:cNvPr>
          <p:cNvSpPr/>
          <p:nvPr/>
        </p:nvSpPr>
        <p:spPr>
          <a:xfrm>
            <a:off x="3751118" y="3532826"/>
            <a:ext cx="1194955" cy="322260"/>
          </a:xfrm>
          <a:custGeom>
            <a:avLst/>
            <a:gdLst>
              <a:gd name="connsiteX0" fmla="*/ 0 w 1194955"/>
              <a:gd name="connsiteY0" fmla="*/ 103992 h 322260"/>
              <a:gd name="connsiteX1" fmla="*/ 363682 w 1194955"/>
              <a:gd name="connsiteY1" fmla="*/ 10474 h 322260"/>
              <a:gd name="connsiteX2" fmla="*/ 883227 w 1194955"/>
              <a:gd name="connsiteY2" fmla="*/ 322201 h 322260"/>
              <a:gd name="connsiteX3" fmla="*/ 1194955 w 1194955"/>
              <a:gd name="connsiteY3" fmla="*/ 31256 h 3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55" h="322260">
                <a:moveTo>
                  <a:pt x="0" y="103992"/>
                </a:moveTo>
                <a:cubicBezTo>
                  <a:pt x="108239" y="39049"/>
                  <a:pt x="216478" y="-25894"/>
                  <a:pt x="363682" y="10474"/>
                </a:cubicBezTo>
                <a:cubicBezTo>
                  <a:pt x="510886" y="46842"/>
                  <a:pt x="744682" y="318737"/>
                  <a:pt x="883227" y="322201"/>
                </a:cubicBezTo>
                <a:cubicBezTo>
                  <a:pt x="1021773" y="325665"/>
                  <a:pt x="1108364" y="178460"/>
                  <a:pt x="1194955" y="3125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9F872C70-4171-477A-968B-DCF048200586}"/>
              </a:ext>
            </a:extLst>
          </p:cNvPr>
          <p:cNvSpPr/>
          <p:nvPr/>
        </p:nvSpPr>
        <p:spPr>
          <a:xfrm>
            <a:off x="4384964" y="4062845"/>
            <a:ext cx="1640038" cy="1267691"/>
          </a:xfrm>
          <a:custGeom>
            <a:avLst/>
            <a:gdLst>
              <a:gd name="connsiteX0" fmla="*/ 0 w 1640038"/>
              <a:gd name="connsiteY0" fmla="*/ 1267691 h 1267691"/>
              <a:gd name="connsiteX1" fmla="*/ 155863 w 1640038"/>
              <a:gd name="connsiteY1" fmla="*/ 904010 h 1267691"/>
              <a:gd name="connsiteX2" fmla="*/ 779318 w 1640038"/>
              <a:gd name="connsiteY2" fmla="*/ 737755 h 1267691"/>
              <a:gd name="connsiteX3" fmla="*/ 1184563 w 1640038"/>
              <a:gd name="connsiteY3" fmla="*/ 675410 h 1267691"/>
              <a:gd name="connsiteX4" fmla="*/ 1610591 w 1640038"/>
              <a:gd name="connsiteY4" fmla="*/ 280555 h 1267691"/>
              <a:gd name="connsiteX5" fmla="*/ 1569027 w 1640038"/>
              <a:gd name="connsiteY5" fmla="*/ 0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38" h="1267691">
                <a:moveTo>
                  <a:pt x="0" y="1267691"/>
                </a:moveTo>
                <a:cubicBezTo>
                  <a:pt x="12988" y="1130012"/>
                  <a:pt x="25977" y="992333"/>
                  <a:pt x="155863" y="904010"/>
                </a:cubicBezTo>
                <a:cubicBezTo>
                  <a:pt x="285749" y="815687"/>
                  <a:pt x="607868" y="775855"/>
                  <a:pt x="779318" y="737755"/>
                </a:cubicBezTo>
                <a:cubicBezTo>
                  <a:pt x="950768" y="699655"/>
                  <a:pt x="1046017" y="751610"/>
                  <a:pt x="1184563" y="675410"/>
                </a:cubicBezTo>
                <a:cubicBezTo>
                  <a:pt x="1323109" y="599210"/>
                  <a:pt x="1546514" y="393123"/>
                  <a:pt x="1610591" y="280555"/>
                </a:cubicBezTo>
                <a:cubicBezTo>
                  <a:pt x="1674668" y="167987"/>
                  <a:pt x="1621847" y="83993"/>
                  <a:pt x="1569027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C0C775E1-96C0-4AD1-902B-DC1F0DFEC36F}"/>
              </a:ext>
            </a:extLst>
          </p:cNvPr>
          <p:cNvSpPr/>
          <p:nvPr/>
        </p:nvSpPr>
        <p:spPr>
          <a:xfrm>
            <a:off x="6559481" y="4042064"/>
            <a:ext cx="695811" cy="647104"/>
          </a:xfrm>
          <a:custGeom>
            <a:avLst/>
            <a:gdLst>
              <a:gd name="connsiteX0" fmla="*/ 693374 w 695811"/>
              <a:gd name="connsiteY0" fmla="*/ 633845 h 647104"/>
              <a:gd name="connsiteX1" fmla="*/ 682983 w 695811"/>
              <a:gd name="connsiteY1" fmla="*/ 581891 h 647104"/>
              <a:gd name="connsiteX2" fmla="*/ 641419 w 695811"/>
              <a:gd name="connsiteY2" fmla="*/ 124691 h 647104"/>
              <a:gd name="connsiteX3" fmla="*/ 101092 w 695811"/>
              <a:gd name="connsiteY3" fmla="*/ 218209 h 647104"/>
              <a:gd name="connsiteX4" fmla="*/ 7574 w 695811"/>
              <a:gd name="connsiteY4" fmla="*/ 0 h 6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11" h="647104">
                <a:moveTo>
                  <a:pt x="693374" y="633845"/>
                </a:moveTo>
                <a:cubicBezTo>
                  <a:pt x="692508" y="650297"/>
                  <a:pt x="691642" y="666750"/>
                  <a:pt x="682983" y="581891"/>
                </a:cubicBezTo>
                <a:cubicBezTo>
                  <a:pt x="674324" y="497032"/>
                  <a:pt x="738401" y="185305"/>
                  <a:pt x="641419" y="124691"/>
                </a:cubicBezTo>
                <a:cubicBezTo>
                  <a:pt x="544437" y="64077"/>
                  <a:pt x="206733" y="238991"/>
                  <a:pt x="101092" y="218209"/>
                </a:cubicBezTo>
                <a:cubicBezTo>
                  <a:pt x="-4549" y="197427"/>
                  <a:pt x="-9744" y="31173"/>
                  <a:pt x="7574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A2F7335A-8FC0-4376-97EE-4422D92D6E16}"/>
              </a:ext>
            </a:extLst>
          </p:cNvPr>
          <p:cNvSpPr/>
          <p:nvPr/>
        </p:nvSpPr>
        <p:spPr>
          <a:xfrm>
            <a:off x="7224922" y="3654340"/>
            <a:ext cx="2784194" cy="706001"/>
          </a:xfrm>
          <a:custGeom>
            <a:avLst/>
            <a:gdLst>
              <a:gd name="connsiteX0" fmla="*/ 2771133 w 2784194"/>
              <a:gd name="connsiteY0" fmla="*/ 699451 h 706001"/>
              <a:gd name="connsiteX1" fmla="*/ 2750351 w 2784194"/>
              <a:gd name="connsiteY1" fmla="*/ 647496 h 706001"/>
              <a:gd name="connsiteX2" fmla="*/ 2480187 w 2784194"/>
              <a:gd name="connsiteY2" fmla="*/ 273424 h 706001"/>
              <a:gd name="connsiteX3" fmla="*/ 1326796 w 2784194"/>
              <a:gd name="connsiteY3" fmla="*/ 605933 h 706001"/>
              <a:gd name="connsiteX4" fmla="*/ 609823 w 2784194"/>
              <a:gd name="connsiteY4" fmla="*/ 616324 h 706001"/>
              <a:gd name="connsiteX5" fmla="*/ 350051 w 2784194"/>
              <a:gd name="connsiteY5" fmla="*/ 439678 h 706001"/>
              <a:gd name="connsiteX6" fmla="*/ 173405 w 2784194"/>
              <a:gd name="connsiteY6" fmla="*/ 127951 h 706001"/>
              <a:gd name="connsiteX7" fmla="*/ 17542 w 2784194"/>
              <a:gd name="connsiteY7" fmla="*/ 13651 h 706001"/>
              <a:gd name="connsiteX8" fmla="*/ 7151 w 2784194"/>
              <a:gd name="connsiteY8" fmla="*/ 3260 h 7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194" h="706001">
                <a:moveTo>
                  <a:pt x="2771133" y="699451"/>
                </a:moveTo>
                <a:cubicBezTo>
                  <a:pt x="2784987" y="708975"/>
                  <a:pt x="2798842" y="718500"/>
                  <a:pt x="2750351" y="647496"/>
                </a:cubicBezTo>
                <a:cubicBezTo>
                  <a:pt x="2701860" y="576492"/>
                  <a:pt x="2717446" y="280351"/>
                  <a:pt x="2480187" y="273424"/>
                </a:cubicBezTo>
                <a:cubicBezTo>
                  <a:pt x="2242928" y="266497"/>
                  <a:pt x="1638523" y="548783"/>
                  <a:pt x="1326796" y="605933"/>
                </a:cubicBezTo>
                <a:cubicBezTo>
                  <a:pt x="1015069" y="663083"/>
                  <a:pt x="772614" y="644033"/>
                  <a:pt x="609823" y="616324"/>
                </a:cubicBezTo>
                <a:cubicBezTo>
                  <a:pt x="447032" y="588615"/>
                  <a:pt x="422787" y="521073"/>
                  <a:pt x="350051" y="439678"/>
                </a:cubicBezTo>
                <a:cubicBezTo>
                  <a:pt x="277315" y="358283"/>
                  <a:pt x="228823" y="198955"/>
                  <a:pt x="173405" y="127951"/>
                </a:cubicBezTo>
                <a:cubicBezTo>
                  <a:pt x="117987" y="56947"/>
                  <a:pt x="17542" y="13651"/>
                  <a:pt x="17542" y="13651"/>
                </a:cubicBezTo>
                <a:cubicBezTo>
                  <a:pt x="-10167" y="-7131"/>
                  <a:pt x="1956" y="1528"/>
                  <a:pt x="7151" y="326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4CFA4885-4156-40A9-9FC4-2BB8FF702A80}"/>
              </a:ext>
            </a:extLst>
          </p:cNvPr>
          <p:cNvSpPr/>
          <p:nvPr/>
        </p:nvSpPr>
        <p:spPr>
          <a:xfrm>
            <a:off x="7272841" y="2715997"/>
            <a:ext cx="1860768" cy="796695"/>
          </a:xfrm>
          <a:custGeom>
            <a:avLst/>
            <a:gdLst>
              <a:gd name="connsiteX0" fmla="*/ 1860768 w 1860768"/>
              <a:gd name="connsiteY0" fmla="*/ 245412 h 796695"/>
              <a:gd name="connsiteX1" fmla="*/ 1268486 w 1860768"/>
              <a:gd name="connsiteY1" fmla="*/ 16812 h 796695"/>
              <a:gd name="connsiteX2" fmla="*/ 842459 w 1860768"/>
              <a:gd name="connsiteY2" fmla="*/ 650658 h 796695"/>
              <a:gd name="connsiteX3" fmla="*/ 447604 w 1860768"/>
              <a:gd name="connsiteY3" fmla="*/ 796130 h 796695"/>
              <a:gd name="connsiteX4" fmla="*/ 239786 w 1860768"/>
              <a:gd name="connsiteY4" fmla="*/ 702612 h 796695"/>
              <a:gd name="connsiteX5" fmla="*/ 31968 w 1860768"/>
              <a:gd name="connsiteY5" fmla="*/ 744176 h 796695"/>
              <a:gd name="connsiteX6" fmla="*/ 795 w 1860768"/>
              <a:gd name="connsiteY6" fmla="*/ 744176 h 7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768" h="796695">
                <a:moveTo>
                  <a:pt x="1860768" y="245412"/>
                </a:moveTo>
                <a:cubicBezTo>
                  <a:pt x="1649486" y="97341"/>
                  <a:pt x="1438204" y="-50729"/>
                  <a:pt x="1268486" y="16812"/>
                </a:cubicBezTo>
                <a:cubicBezTo>
                  <a:pt x="1098768" y="84353"/>
                  <a:pt x="979273" y="520772"/>
                  <a:pt x="842459" y="650658"/>
                </a:cubicBezTo>
                <a:cubicBezTo>
                  <a:pt x="705645" y="780544"/>
                  <a:pt x="548049" y="787471"/>
                  <a:pt x="447604" y="796130"/>
                </a:cubicBezTo>
                <a:cubicBezTo>
                  <a:pt x="347159" y="804789"/>
                  <a:pt x="309059" y="711271"/>
                  <a:pt x="239786" y="702612"/>
                </a:cubicBezTo>
                <a:cubicBezTo>
                  <a:pt x="170513" y="693953"/>
                  <a:pt x="31968" y="744176"/>
                  <a:pt x="31968" y="744176"/>
                </a:cubicBezTo>
                <a:cubicBezTo>
                  <a:pt x="-7864" y="751103"/>
                  <a:pt x="795" y="744176"/>
                  <a:pt x="795" y="74417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72E5137B-27AC-4FD8-928F-97EC091404F0}"/>
              </a:ext>
            </a:extLst>
          </p:cNvPr>
          <p:cNvSpPr/>
          <p:nvPr/>
        </p:nvSpPr>
        <p:spPr>
          <a:xfrm>
            <a:off x="2778943" y="192236"/>
            <a:ext cx="3049069" cy="907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Możliwość wykorzystania zgromadzonej deszczówki</a:t>
            </a:r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F8F07855-AEA1-48A5-B555-542A056D95AD}"/>
              </a:ext>
            </a:extLst>
          </p:cNvPr>
          <p:cNvSpPr/>
          <p:nvPr/>
        </p:nvSpPr>
        <p:spPr>
          <a:xfrm>
            <a:off x="4262034" y="1131376"/>
            <a:ext cx="2197414" cy="1681566"/>
          </a:xfrm>
          <a:custGeom>
            <a:avLst/>
            <a:gdLst>
              <a:gd name="connsiteX0" fmla="*/ 0 w 2197414"/>
              <a:gd name="connsiteY0" fmla="*/ 0 h 1681566"/>
              <a:gd name="connsiteX1" fmla="*/ 480447 w 2197414"/>
              <a:gd name="connsiteY1" fmla="*/ 340963 h 1681566"/>
              <a:gd name="connsiteX2" fmla="*/ 883403 w 2197414"/>
              <a:gd name="connsiteY2" fmla="*/ 348712 h 1681566"/>
              <a:gd name="connsiteX3" fmla="*/ 1495586 w 2197414"/>
              <a:gd name="connsiteY3" fmla="*/ 681926 h 1681566"/>
              <a:gd name="connsiteX4" fmla="*/ 2014780 w 2197414"/>
              <a:gd name="connsiteY4" fmla="*/ 1030638 h 1681566"/>
              <a:gd name="connsiteX5" fmla="*/ 2177512 w 2197414"/>
              <a:gd name="connsiteY5" fmla="*/ 1154624 h 1681566"/>
              <a:gd name="connsiteX6" fmla="*/ 2193010 w 2197414"/>
              <a:gd name="connsiteY6" fmla="*/ 1425844 h 1681566"/>
              <a:gd name="connsiteX7" fmla="*/ 2162013 w 2197414"/>
              <a:gd name="connsiteY7" fmla="*/ 1681566 h 16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414" h="1681566">
                <a:moveTo>
                  <a:pt x="0" y="0"/>
                </a:moveTo>
                <a:cubicBezTo>
                  <a:pt x="166606" y="141422"/>
                  <a:pt x="333213" y="282844"/>
                  <a:pt x="480447" y="340963"/>
                </a:cubicBezTo>
                <a:cubicBezTo>
                  <a:pt x="627681" y="399082"/>
                  <a:pt x="714213" y="291885"/>
                  <a:pt x="883403" y="348712"/>
                </a:cubicBezTo>
                <a:cubicBezTo>
                  <a:pt x="1052593" y="405539"/>
                  <a:pt x="1307023" y="568272"/>
                  <a:pt x="1495586" y="681926"/>
                </a:cubicBezTo>
                <a:cubicBezTo>
                  <a:pt x="1684149" y="795580"/>
                  <a:pt x="1901126" y="951855"/>
                  <a:pt x="2014780" y="1030638"/>
                </a:cubicBezTo>
                <a:cubicBezTo>
                  <a:pt x="2128434" y="1109421"/>
                  <a:pt x="2147807" y="1088756"/>
                  <a:pt x="2177512" y="1154624"/>
                </a:cubicBezTo>
                <a:cubicBezTo>
                  <a:pt x="2207217" y="1220492"/>
                  <a:pt x="2195593" y="1338020"/>
                  <a:pt x="2193010" y="1425844"/>
                </a:cubicBezTo>
                <a:cubicBezTo>
                  <a:pt x="2190427" y="1513668"/>
                  <a:pt x="2115518" y="1632488"/>
                  <a:pt x="2162013" y="168156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7CE79AA2-83E0-4AE4-AC2E-2CC4D30E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57" y="53349"/>
            <a:ext cx="3256478" cy="34460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333774E1-3DB3-437F-BC3B-CA4DE66E6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83" y="6300639"/>
            <a:ext cx="702453" cy="41311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AD212101-FA02-4C2A-88F2-468AE8FD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537" y="6295490"/>
            <a:ext cx="957155" cy="335309"/>
          </a:xfrm>
          <a:prstGeom prst="rect">
            <a:avLst/>
          </a:prstGeom>
        </p:spPr>
      </p:pic>
      <p:sp>
        <p:nvSpPr>
          <p:cNvPr id="30" name="Symbol zastępczy stopki 4">
            <a:extLst>
              <a:ext uri="{FF2B5EF4-FFF2-40B4-BE49-F238E27FC236}">
                <a16:creationId xmlns:a16="http://schemas.microsoft.com/office/drawing/2014/main" id="{7C9C706C-A3E0-4F8C-817C-2BBD1C2C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168" y="630063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336761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B1AF6FB9-6EDE-4111-92F1-D916254F715B}"/>
              </a:ext>
            </a:extLst>
          </p:cNvPr>
          <p:cNvSpPr txBox="1">
            <a:spLocks/>
          </p:cNvSpPr>
          <p:nvPr/>
        </p:nvSpPr>
        <p:spPr>
          <a:xfrm>
            <a:off x="807365" y="802955"/>
            <a:ext cx="6318649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>
                <a:solidFill>
                  <a:srgbClr val="000000"/>
                </a:solidFill>
              </a:rPr>
              <a:t>Plan spotkania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3A6EC27-6C91-4A5C-AF6A-6CB4440F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44" y="1173148"/>
            <a:ext cx="3205839" cy="5049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04DB6A6-799A-4B01-8C27-E70EC1993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813" y="3965683"/>
            <a:ext cx="1807158" cy="633080"/>
          </a:xfrm>
          <a:prstGeom prst="rect">
            <a:avLst/>
          </a:prstGeom>
        </p:spPr>
      </p:pic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D3706C97-30E1-4A9A-9340-D7D5E95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3807" y="6068613"/>
            <a:ext cx="1370731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898989"/>
                </a:solidFill>
              </a:rPr>
              <a:t>28</a:t>
            </a:r>
            <a:r>
              <a:rPr kumimoji="0" lang="en-US" sz="1100" b="0" i="0" u="none" strike="noStrike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t>.11.2019</a:t>
            </a:r>
          </a:p>
        </p:txBody>
      </p:sp>
      <p:sp>
        <p:nvSpPr>
          <p:cNvPr id="2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B1FEFC-7994-44FF-A90D-372D66ACE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568" y="5713310"/>
            <a:ext cx="2432116" cy="25537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681D6D-D747-476A-81CF-5222D76E7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085577"/>
              </p:ext>
            </p:extLst>
          </p:nvPr>
        </p:nvGraphicFramePr>
        <p:xfrm>
          <a:off x="803807" y="2038120"/>
          <a:ext cx="4650524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DA8EA1DD-78CA-4881-8BBB-2526201F2AAF}"/>
              </a:ext>
            </a:extLst>
          </p:cNvPr>
          <p:cNvSpPr/>
          <p:nvPr/>
        </p:nvSpPr>
        <p:spPr>
          <a:xfrm>
            <a:off x="9678248" y="573272"/>
            <a:ext cx="1369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DA9DB"/>
                </a:solidFill>
              </a:rPr>
              <a:t>Wykonawca:</a:t>
            </a:r>
            <a:endParaRPr lang="pl-PL" dirty="0">
              <a:solidFill>
                <a:srgbClr val="8DA9DB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5C842D-42B9-4DD8-ABBC-18054565DA05}"/>
              </a:ext>
            </a:extLst>
          </p:cNvPr>
          <p:cNvSpPr/>
          <p:nvPr/>
        </p:nvSpPr>
        <p:spPr>
          <a:xfrm>
            <a:off x="6570429" y="3488433"/>
            <a:ext cx="169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0A6CF"/>
                </a:solidFill>
              </a:rPr>
              <a:t>Podwykonawca:</a:t>
            </a:r>
            <a:endParaRPr lang="pl-PL" dirty="0">
              <a:solidFill>
                <a:srgbClr val="90A6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7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BC585FA3-E447-44D7-A6AB-B1549DD42FA7}"/>
              </a:ext>
            </a:extLst>
          </p:cNvPr>
          <p:cNvSpPr/>
          <p:nvPr/>
        </p:nvSpPr>
        <p:spPr>
          <a:xfrm>
            <a:off x="4937414" y="2786629"/>
            <a:ext cx="2317172" cy="1288673"/>
          </a:xfrm>
          <a:prstGeom prst="ellipse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Społeczne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7B4A590-B64A-43FB-A3D7-1DD25D3F345E}"/>
              </a:ext>
            </a:extLst>
          </p:cNvPr>
          <p:cNvSpPr/>
          <p:nvPr/>
        </p:nvSpPr>
        <p:spPr>
          <a:xfrm>
            <a:off x="1292744" y="1274226"/>
            <a:ext cx="1568821" cy="7724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Estetyka otoczenia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AE9681F0-28D0-4A09-8D58-78C477BF3446}"/>
              </a:ext>
            </a:extLst>
          </p:cNvPr>
          <p:cNvSpPr/>
          <p:nvPr/>
        </p:nvSpPr>
        <p:spPr>
          <a:xfrm>
            <a:off x="6407285" y="4686331"/>
            <a:ext cx="1795940" cy="688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Wizerunek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3D4D35B-EFC0-4806-9223-B8FE65E751F8}"/>
              </a:ext>
            </a:extLst>
          </p:cNvPr>
          <p:cNvSpPr/>
          <p:nvPr/>
        </p:nvSpPr>
        <p:spPr>
          <a:xfrm>
            <a:off x="9094235" y="4381398"/>
            <a:ext cx="1480888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Lokalna odrębność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CDB0E48-DB7C-45C9-82F2-A1066BACA392}"/>
              </a:ext>
            </a:extLst>
          </p:cNvPr>
          <p:cNvSpPr/>
          <p:nvPr/>
        </p:nvSpPr>
        <p:spPr>
          <a:xfrm>
            <a:off x="3480954" y="5327390"/>
            <a:ext cx="1795939" cy="8233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Możliwości turystyczne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F358B18-4FFD-48EE-B183-A5935A486DEC}"/>
              </a:ext>
            </a:extLst>
          </p:cNvPr>
          <p:cNvSpPr/>
          <p:nvPr/>
        </p:nvSpPr>
        <p:spPr>
          <a:xfrm>
            <a:off x="3401893" y="1751330"/>
            <a:ext cx="2057400" cy="9767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Zwiększenie komfortu życia mieszkańców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93E62F6-5DCC-4E8F-A518-DFEC127FC326}"/>
              </a:ext>
            </a:extLst>
          </p:cNvPr>
          <p:cNvSpPr/>
          <p:nvPr/>
        </p:nvSpPr>
        <p:spPr>
          <a:xfrm>
            <a:off x="810491" y="4885418"/>
            <a:ext cx="1669947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Poczucie równowagi z przyrodą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52310B3A-C488-4297-A919-5D22F92582AF}"/>
              </a:ext>
            </a:extLst>
          </p:cNvPr>
          <p:cNvSpPr/>
          <p:nvPr/>
        </p:nvSpPr>
        <p:spPr>
          <a:xfrm>
            <a:off x="9150730" y="2583770"/>
            <a:ext cx="2057400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Zdrowie mieszkańców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36C1438-5CCF-45FC-9DB0-7D6397CF4DC7}"/>
              </a:ext>
            </a:extLst>
          </p:cNvPr>
          <p:cNvSpPr/>
          <p:nvPr/>
        </p:nvSpPr>
        <p:spPr>
          <a:xfrm>
            <a:off x="5993295" y="1033742"/>
            <a:ext cx="1710641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Poczucie przestrzeni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443FA5B2-B628-4518-87FA-2151903E9C0D}"/>
              </a:ext>
            </a:extLst>
          </p:cNvPr>
          <p:cNvSpPr/>
          <p:nvPr/>
        </p:nvSpPr>
        <p:spPr>
          <a:xfrm>
            <a:off x="9313718" y="1033742"/>
            <a:ext cx="2191132" cy="907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Wzrost wartości gruntów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3710D53-0471-401A-A8DA-8CD3C3A2185C}"/>
              </a:ext>
            </a:extLst>
          </p:cNvPr>
          <p:cNvSpPr/>
          <p:nvPr/>
        </p:nvSpPr>
        <p:spPr>
          <a:xfrm>
            <a:off x="2878282" y="1704109"/>
            <a:ext cx="2130136" cy="1430401"/>
          </a:xfrm>
          <a:custGeom>
            <a:avLst/>
            <a:gdLst>
              <a:gd name="connsiteX0" fmla="*/ 0 w 2130136"/>
              <a:gd name="connsiteY0" fmla="*/ 0 h 1430401"/>
              <a:gd name="connsiteX1" fmla="*/ 363682 w 2130136"/>
              <a:gd name="connsiteY1" fmla="*/ 1350818 h 1430401"/>
              <a:gd name="connsiteX2" fmla="*/ 1641763 w 2130136"/>
              <a:gd name="connsiteY2" fmla="*/ 1288473 h 1430401"/>
              <a:gd name="connsiteX3" fmla="*/ 2130136 w 2130136"/>
              <a:gd name="connsiteY3" fmla="*/ 1423555 h 14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136" h="1430401">
                <a:moveTo>
                  <a:pt x="0" y="0"/>
                </a:moveTo>
                <a:cubicBezTo>
                  <a:pt x="45027" y="568036"/>
                  <a:pt x="90055" y="1136073"/>
                  <a:pt x="363682" y="1350818"/>
                </a:cubicBezTo>
                <a:cubicBezTo>
                  <a:pt x="637309" y="1565564"/>
                  <a:pt x="1347354" y="1276350"/>
                  <a:pt x="1641763" y="1288473"/>
                </a:cubicBezTo>
                <a:cubicBezTo>
                  <a:pt x="1936172" y="1300596"/>
                  <a:pt x="2045277" y="1397578"/>
                  <a:pt x="2130136" y="142355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87CCAB06-AD2C-488E-9F62-4E716E78386B}"/>
              </a:ext>
            </a:extLst>
          </p:cNvPr>
          <p:cNvSpPr/>
          <p:nvPr/>
        </p:nvSpPr>
        <p:spPr>
          <a:xfrm>
            <a:off x="5476009" y="2213264"/>
            <a:ext cx="704006" cy="550718"/>
          </a:xfrm>
          <a:custGeom>
            <a:avLst/>
            <a:gdLst>
              <a:gd name="connsiteX0" fmla="*/ 0 w 704006"/>
              <a:gd name="connsiteY0" fmla="*/ 0 h 550718"/>
              <a:gd name="connsiteX1" fmla="*/ 675409 w 704006"/>
              <a:gd name="connsiteY1" fmla="*/ 197427 h 550718"/>
              <a:gd name="connsiteX2" fmla="*/ 613064 w 704006"/>
              <a:gd name="connsiteY2" fmla="*/ 550718 h 5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006" h="550718">
                <a:moveTo>
                  <a:pt x="0" y="0"/>
                </a:moveTo>
                <a:cubicBezTo>
                  <a:pt x="286616" y="52820"/>
                  <a:pt x="573232" y="105641"/>
                  <a:pt x="675409" y="197427"/>
                </a:cubicBezTo>
                <a:cubicBezTo>
                  <a:pt x="777586" y="289213"/>
                  <a:pt x="569769" y="526473"/>
                  <a:pt x="613064" y="55071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76966C8B-9271-4D27-B858-509BE42B6BB9}"/>
              </a:ext>
            </a:extLst>
          </p:cNvPr>
          <p:cNvSpPr/>
          <p:nvPr/>
        </p:nvSpPr>
        <p:spPr>
          <a:xfrm>
            <a:off x="6658292" y="1828800"/>
            <a:ext cx="503879" cy="1184564"/>
          </a:xfrm>
          <a:custGeom>
            <a:avLst/>
            <a:gdLst>
              <a:gd name="connsiteX0" fmla="*/ 168535 w 503879"/>
              <a:gd name="connsiteY0" fmla="*/ 0 h 1184564"/>
              <a:gd name="connsiteX1" fmla="*/ 501044 w 503879"/>
              <a:gd name="connsiteY1" fmla="*/ 363682 h 1184564"/>
              <a:gd name="connsiteX2" fmla="*/ 2281 w 503879"/>
              <a:gd name="connsiteY2" fmla="*/ 613064 h 1184564"/>
              <a:gd name="connsiteX3" fmla="*/ 314008 w 503879"/>
              <a:gd name="connsiteY3" fmla="*/ 924791 h 1184564"/>
              <a:gd name="connsiteX4" fmla="*/ 272444 w 503879"/>
              <a:gd name="connsiteY4" fmla="*/ 1184564 h 118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79" h="1184564">
                <a:moveTo>
                  <a:pt x="168535" y="0"/>
                </a:moveTo>
                <a:cubicBezTo>
                  <a:pt x="348644" y="130752"/>
                  <a:pt x="528753" y="261505"/>
                  <a:pt x="501044" y="363682"/>
                </a:cubicBezTo>
                <a:cubicBezTo>
                  <a:pt x="473335" y="465859"/>
                  <a:pt x="33454" y="519546"/>
                  <a:pt x="2281" y="613064"/>
                </a:cubicBezTo>
                <a:cubicBezTo>
                  <a:pt x="-28892" y="706582"/>
                  <a:pt x="268981" y="829541"/>
                  <a:pt x="314008" y="924791"/>
                </a:cubicBezTo>
                <a:cubicBezTo>
                  <a:pt x="359035" y="1020041"/>
                  <a:pt x="274176" y="1148196"/>
                  <a:pt x="272444" y="1184564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A4FA1FE6-8ECD-4E57-8061-3375705998C5}"/>
              </a:ext>
            </a:extLst>
          </p:cNvPr>
          <p:cNvSpPr/>
          <p:nvPr/>
        </p:nvSpPr>
        <p:spPr>
          <a:xfrm>
            <a:off x="7242464" y="1475509"/>
            <a:ext cx="2047009" cy="1880755"/>
          </a:xfrm>
          <a:custGeom>
            <a:avLst/>
            <a:gdLst>
              <a:gd name="connsiteX0" fmla="*/ 2047009 w 2047009"/>
              <a:gd name="connsiteY0" fmla="*/ 0 h 1880755"/>
              <a:gd name="connsiteX1" fmla="*/ 1402772 w 2047009"/>
              <a:gd name="connsiteY1" fmla="*/ 187036 h 1880755"/>
              <a:gd name="connsiteX2" fmla="*/ 935181 w 2047009"/>
              <a:gd name="connsiteY2" fmla="*/ 758536 h 1880755"/>
              <a:gd name="connsiteX3" fmla="*/ 187036 w 2047009"/>
              <a:gd name="connsiteY3" fmla="*/ 935182 h 1880755"/>
              <a:gd name="connsiteX4" fmla="*/ 187036 w 2047009"/>
              <a:gd name="connsiteY4" fmla="*/ 1537855 h 1880755"/>
              <a:gd name="connsiteX5" fmla="*/ 0 w 2047009"/>
              <a:gd name="connsiteY5" fmla="*/ 1880755 h 18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009" h="1880755">
                <a:moveTo>
                  <a:pt x="2047009" y="0"/>
                </a:moveTo>
                <a:cubicBezTo>
                  <a:pt x="1817543" y="30306"/>
                  <a:pt x="1588077" y="60613"/>
                  <a:pt x="1402772" y="187036"/>
                </a:cubicBezTo>
                <a:cubicBezTo>
                  <a:pt x="1217467" y="313459"/>
                  <a:pt x="1137804" y="633845"/>
                  <a:pt x="935181" y="758536"/>
                </a:cubicBezTo>
                <a:cubicBezTo>
                  <a:pt x="732558" y="883227"/>
                  <a:pt x="311727" y="805296"/>
                  <a:pt x="187036" y="935182"/>
                </a:cubicBezTo>
                <a:cubicBezTo>
                  <a:pt x="62345" y="1065068"/>
                  <a:pt x="218209" y="1380260"/>
                  <a:pt x="187036" y="1537855"/>
                </a:cubicBezTo>
                <a:cubicBezTo>
                  <a:pt x="155863" y="1695450"/>
                  <a:pt x="77931" y="1788102"/>
                  <a:pt x="0" y="1880755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F90D489E-C201-4DEC-858C-41C87C2EEBED}"/>
              </a:ext>
            </a:extLst>
          </p:cNvPr>
          <p:cNvSpPr/>
          <p:nvPr/>
        </p:nvSpPr>
        <p:spPr>
          <a:xfrm>
            <a:off x="1693718" y="3865418"/>
            <a:ext cx="3574473" cy="1018309"/>
          </a:xfrm>
          <a:custGeom>
            <a:avLst/>
            <a:gdLst>
              <a:gd name="connsiteX0" fmla="*/ 0 w 3574473"/>
              <a:gd name="connsiteY0" fmla="*/ 1018309 h 1018309"/>
              <a:gd name="connsiteX1" fmla="*/ 550718 w 3574473"/>
              <a:gd name="connsiteY1" fmla="*/ 613064 h 1018309"/>
              <a:gd name="connsiteX2" fmla="*/ 1600200 w 3574473"/>
              <a:gd name="connsiteY2" fmla="*/ 696191 h 1018309"/>
              <a:gd name="connsiteX3" fmla="*/ 2348346 w 3574473"/>
              <a:gd name="connsiteY3" fmla="*/ 374073 h 1018309"/>
              <a:gd name="connsiteX4" fmla="*/ 3387437 w 3574473"/>
              <a:gd name="connsiteY4" fmla="*/ 280555 h 1018309"/>
              <a:gd name="connsiteX5" fmla="*/ 3574473 w 3574473"/>
              <a:gd name="connsiteY5" fmla="*/ 0 h 10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4473" h="1018309">
                <a:moveTo>
                  <a:pt x="0" y="1018309"/>
                </a:moveTo>
                <a:cubicBezTo>
                  <a:pt x="142009" y="842529"/>
                  <a:pt x="284018" y="666750"/>
                  <a:pt x="550718" y="613064"/>
                </a:cubicBezTo>
                <a:cubicBezTo>
                  <a:pt x="817418" y="559378"/>
                  <a:pt x="1300595" y="736023"/>
                  <a:pt x="1600200" y="696191"/>
                </a:cubicBezTo>
                <a:cubicBezTo>
                  <a:pt x="1899805" y="656359"/>
                  <a:pt x="2050473" y="443346"/>
                  <a:pt x="2348346" y="374073"/>
                </a:cubicBezTo>
                <a:cubicBezTo>
                  <a:pt x="2646219" y="304800"/>
                  <a:pt x="3183083" y="342900"/>
                  <a:pt x="3387437" y="280555"/>
                </a:cubicBezTo>
                <a:cubicBezTo>
                  <a:pt x="3591791" y="218210"/>
                  <a:pt x="3531178" y="32905"/>
                  <a:pt x="3574473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B8260815-4046-45EB-9699-BC638187CA7B}"/>
              </a:ext>
            </a:extLst>
          </p:cNvPr>
          <p:cNvSpPr/>
          <p:nvPr/>
        </p:nvSpPr>
        <p:spPr>
          <a:xfrm>
            <a:off x="3751118" y="3532826"/>
            <a:ext cx="1194955" cy="322260"/>
          </a:xfrm>
          <a:custGeom>
            <a:avLst/>
            <a:gdLst>
              <a:gd name="connsiteX0" fmla="*/ 0 w 1194955"/>
              <a:gd name="connsiteY0" fmla="*/ 103992 h 322260"/>
              <a:gd name="connsiteX1" fmla="*/ 363682 w 1194955"/>
              <a:gd name="connsiteY1" fmla="*/ 10474 h 322260"/>
              <a:gd name="connsiteX2" fmla="*/ 883227 w 1194955"/>
              <a:gd name="connsiteY2" fmla="*/ 322201 h 322260"/>
              <a:gd name="connsiteX3" fmla="*/ 1194955 w 1194955"/>
              <a:gd name="connsiteY3" fmla="*/ 31256 h 32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55" h="322260">
                <a:moveTo>
                  <a:pt x="0" y="103992"/>
                </a:moveTo>
                <a:cubicBezTo>
                  <a:pt x="108239" y="39049"/>
                  <a:pt x="216478" y="-25894"/>
                  <a:pt x="363682" y="10474"/>
                </a:cubicBezTo>
                <a:cubicBezTo>
                  <a:pt x="510886" y="46842"/>
                  <a:pt x="744682" y="318737"/>
                  <a:pt x="883227" y="322201"/>
                </a:cubicBezTo>
                <a:cubicBezTo>
                  <a:pt x="1021773" y="325665"/>
                  <a:pt x="1108364" y="178460"/>
                  <a:pt x="1194955" y="3125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0F78887F-296E-43AC-B7D8-4AA759E58AF7}"/>
              </a:ext>
            </a:extLst>
          </p:cNvPr>
          <p:cNvSpPr/>
          <p:nvPr/>
        </p:nvSpPr>
        <p:spPr>
          <a:xfrm>
            <a:off x="4384964" y="4062845"/>
            <a:ext cx="1640038" cy="1267691"/>
          </a:xfrm>
          <a:custGeom>
            <a:avLst/>
            <a:gdLst>
              <a:gd name="connsiteX0" fmla="*/ 0 w 1640038"/>
              <a:gd name="connsiteY0" fmla="*/ 1267691 h 1267691"/>
              <a:gd name="connsiteX1" fmla="*/ 155863 w 1640038"/>
              <a:gd name="connsiteY1" fmla="*/ 904010 h 1267691"/>
              <a:gd name="connsiteX2" fmla="*/ 779318 w 1640038"/>
              <a:gd name="connsiteY2" fmla="*/ 737755 h 1267691"/>
              <a:gd name="connsiteX3" fmla="*/ 1184563 w 1640038"/>
              <a:gd name="connsiteY3" fmla="*/ 675410 h 1267691"/>
              <a:gd name="connsiteX4" fmla="*/ 1610591 w 1640038"/>
              <a:gd name="connsiteY4" fmla="*/ 280555 h 1267691"/>
              <a:gd name="connsiteX5" fmla="*/ 1569027 w 1640038"/>
              <a:gd name="connsiteY5" fmla="*/ 0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0038" h="1267691">
                <a:moveTo>
                  <a:pt x="0" y="1267691"/>
                </a:moveTo>
                <a:cubicBezTo>
                  <a:pt x="12988" y="1130012"/>
                  <a:pt x="25977" y="992333"/>
                  <a:pt x="155863" y="904010"/>
                </a:cubicBezTo>
                <a:cubicBezTo>
                  <a:pt x="285749" y="815687"/>
                  <a:pt x="607868" y="775855"/>
                  <a:pt x="779318" y="737755"/>
                </a:cubicBezTo>
                <a:cubicBezTo>
                  <a:pt x="950768" y="699655"/>
                  <a:pt x="1046017" y="751610"/>
                  <a:pt x="1184563" y="675410"/>
                </a:cubicBezTo>
                <a:cubicBezTo>
                  <a:pt x="1323109" y="599210"/>
                  <a:pt x="1546514" y="393123"/>
                  <a:pt x="1610591" y="280555"/>
                </a:cubicBezTo>
                <a:cubicBezTo>
                  <a:pt x="1674668" y="167987"/>
                  <a:pt x="1621847" y="83993"/>
                  <a:pt x="1569027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47DBB091-3C73-4D7A-97C8-1CA893DA8747}"/>
              </a:ext>
            </a:extLst>
          </p:cNvPr>
          <p:cNvSpPr/>
          <p:nvPr/>
        </p:nvSpPr>
        <p:spPr>
          <a:xfrm>
            <a:off x="6559481" y="4042064"/>
            <a:ext cx="695811" cy="647104"/>
          </a:xfrm>
          <a:custGeom>
            <a:avLst/>
            <a:gdLst>
              <a:gd name="connsiteX0" fmla="*/ 693374 w 695811"/>
              <a:gd name="connsiteY0" fmla="*/ 633845 h 647104"/>
              <a:gd name="connsiteX1" fmla="*/ 682983 w 695811"/>
              <a:gd name="connsiteY1" fmla="*/ 581891 h 647104"/>
              <a:gd name="connsiteX2" fmla="*/ 641419 w 695811"/>
              <a:gd name="connsiteY2" fmla="*/ 124691 h 647104"/>
              <a:gd name="connsiteX3" fmla="*/ 101092 w 695811"/>
              <a:gd name="connsiteY3" fmla="*/ 218209 h 647104"/>
              <a:gd name="connsiteX4" fmla="*/ 7574 w 695811"/>
              <a:gd name="connsiteY4" fmla="*/ 0 h 6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811" h="647104">
                <a:moveTo>
                  <a:pt x="693374" y="633845"/>
                </a:moveTo>
                <a:cubicBezTo>
                  <a:pt x="692508" y="650297"/>
                  <a:pt x="691642" y="666750"/>
                  <a:pt x="682983" y="581891"/>
                </a:cubicBezTo>
                <a:cubicBezTo>
                  <a:pt x="674324" y="497032"/>
                  <a:pt x="738401" y="185305"/>
                  <a:pt x="641419" y="124691"/>
                </a:cubicBezTo>
                <a:cubicBezTo>
                  <a:pt x="544437" y="64077"/>
                  <a:pt x="206733" y="238991"/>
                  <a:pt x="101092" y="218209"/>
                </a:cubicBezTo>
                <a:cubicBezTo>
                  <a:pt x="-4549" y="197427"/>
                  <a:pt x="-9744" y="31173"/>
                  <a:pt x="7574" y="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5BD971A6-5F92-4522-A528-559106E87CA0}"/>
              </a:ext>
            </a:extLst>
          </p:cNvPr>
          <p:cNvSpPr/>
          <p:nvPr/>
        </p:nvSpPr>
        <p:spPr>
          <a:xfrm>
            <a:off x="7224922" y="3654340"/>
            <a:ext cx="2784194" cy="706001"/>
          </a:xfrm>
          <a:custGeom>
            <a:avLst/>
            <a:gdLst>
              <a:gd name="connsiteX0" fmla="*/ 2771133 w 2784194"/>
              <a:gd name="connsiteY0" fmla="*/ 699451 h 706001"/>
              <a:gd name="connsiteX1" fmla="*/ 2750351 w 2784194"/>
              <a:gd name="connsiteY1" fmla="*/ 647496 h 706001"/>
              <a:gd name="connsiteX2" fmla="*/ 2480187 w 2784194"/>
              <a:gd name="connsiteY2" fmla="*/ 273424 h 706001"/>
              <a:gd name="connsiteX3" fmla="*/ 1326796 w 2784194"/>
              <a:gd name="connsiteY3" fmla="*/ 605933 h 706001"/>
              <a:gd name="connsiteX4" fmla="*/ 609823 w 2784194"/>
              <a:gd name="connsiteY4" fmla="*/ 616324 h 706001"/>
              <a:gd name="connsiteX5" fmla="*/ 350051 w 2784194"/>
              <a:gd name="connsiteY5" fmla="*/ 439678 h 706001"/>
              <a:gd name="connsiteX6" fmla="*/ 173405 w 2784194"/>
              <a:gd name="connsiteY6" fmla="*/ 127951 h 706001"/>
              <a:gd name="connsiteX7" fmla="*/ 17542 w 2784194"/>
              <a:gd name="connsiteY7" fmla="*/ 13651 h 706001"/>
              <a:gd name="connsiteX8" fmla="*/ 7151 w 2784194"/>
              <a:gd name="connsiteY8" fmla="*/ 3260 h 7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194" h="706001">
                <a:moveTo>
                  <a:pt x="2771133" y="699451"/>
                </a:moveTo>
                <a:cubicBezTo>
                  <a:pt x="2784987" y="708975"/>
                  <a:pt x="2798842" y="718500"/>
                  <a:pt x="2750351" y="647496"/>
                </a:cubicBezTo>
                <a:cubicBezTo>
                  <a:pt x="2701860" y="576492"/>
                  <a:pt x="2717446" y="280351"/>
                  <a:pt x="2480187" y="273424"/>
                </a:cubicBezTo>
                <a:cubicBezTo>
                  <a:pt x="2242928" y="266497"/>
                  <a:pt x="1638523" y="548783"/>
                  <a:pt x="1326796" y="605933"/>
                </a:cubicBezTo>
                <a:cubicBezTo>
                  <a:pt x="1015069" y="663083"/>
                  <a:pt x="772614" y="644033"/>
                  <a:pt x="609823" y="616324"/>
                </a:cubicBezTo>
                <a:cubicBezTo>
                  <a:pt x="447032" y="588615"/>
                  <a:pt x="422787" y="521073"/>
                  <a:pt x="350051" y="439678"/>
                </a:cubicBezTo>
                <a:cubicBezTo>
                  <a:pt x="277315" y="358283"/>
                  <a:pt x="228823" y="198955"/>
                  <a:pt x="173405" y="127951"/>
                </a:cubicBezTo>
                <a:cubicBezTo>
                  <a:pt x="117987" y="56947"/>
                  <a:pt x="17542" y="13651"/>
                  <a:pt x="17542" y="13651"/>
                </a:cubicBezTo>
                <a:cubicBezTo>
                  <a:pt x="-10167" y="-7131"/>
                  <a:pt x="1956" y="1528"/>
                  <a:pt x="7151" y="326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: kształt 22">
            <a:extLst>
              <a:ext uri="{FF2B5EF4-FFF2-40B4-BE49-F238E27FC236}">
                <a16:creationId xmlns:a16="http://schemas.microsoft.com/office/drawing/2014/main" id="{8B570462-5FDB-46B6-95D2-649869057E79}"/>
              </a:ext>
            </a:extLst>
          </p:cNvPr>
          <p:cNvSpPr/>
          <p:nvPr/>
        </p:nvSpPr>
        <p:spPr>
          <a:xfrm>
            <a:off x="7272841" y="2715997"/>
            <a:ext cx="1860768" cy="796695"/>
          </a:xfrm>
          <a:custGeom>
            <a:avLst/>
            <a:gdLst>
              <a:gd name="connsiteX0" fmla="*/ 1860768 w 1860768"/>
              <a:gd name="connsiteY0" fmla="*/ 245412 h 796695"/>
              <a:gd name="connsiteX1" fmla="*/ 1268486 w 1860768"/>
              <a:gd name="connsiteY1" fmla="*/ 16812 h 796695"/>
              <a:gd name="connsiteX2" fmla="*/ 842459 w 1860768"/>
              <a:gd name="connsiteY2" fmla="*/ 650658 h 796695"/>
              <a:gd name="connsiteX3" fmla="*/ 447604 w 1860768"/>
              <a:gd name="connsiteY3" fmla="*/ 796130 h 796695"/>
              <a:gd name="connsiteX4" fmla="*/ 239786 w 1860768"/>
              <a:gd name="connsiteY4" fmla="*/ 702612 h 796695"/>
              <a:gd name="connsiteX5" fmla="*/ 31968 w 1860768"/>
              <a:gd name="connsiteY5" fmla="*/ 744176 h 796695"/>
              <a:gd name="connsiteX6" fmla="*/ 795 w 1860768"/>
              <a:gd name="connsiteY6" fmla="*/ 744176 h 79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0768" h="796695">
                <a:moveTo>
                  <a:pt x="1860768" y="245412"/>
                </a:moveTo>
                <a:cubicBezTo>
                  <a:pt x="1649486" y="97341"/>
                  <a:pt x="1438204" y="-50729"/>
                  <a:pt x="1268486" y="16812"/>
                </a:cubicBezTo>
                <a:cubicBezTo>
                  <a:pt x="1098768" y="84353"/>
                  <a:pt x="979273" y="520772"/>
                  <a:pt x="842459" y="650658"/>
                </a:cubicBezTo>
                <a:cubicBezTo>
                  <a:pt x="705645" y="780544"/>
                  <a:pt x="548049" y="787471"/>
                  <a:pt x="447604" y="796130"/>
                </a:cubicBezTo>
                <a:cubicBezTo>
                  <a:pt x="347159" y="804789"/>
                  <a:pt x="309059" y="711271"/>
                  <a:pt x="239786" y="702612"/>
                </a:cubicBezTo>
                <a:cubicBezTo>
                  <a:pt x="170513" y="693953"/>
                  <a:pt x="31968" y="744176"/>
                  <a:pt x="31968" y="744176"/>
                </a:cubicBezTo>
                <a:cubicBezTo>
                  <a:pt x="-7864" y="751103"/>
                  <a:pt x="795" y="744176"/>
                  <a:pt x="795" y="74417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8EC6C891-9748-4437-BF6E-BD06AD8595AD}"/>
              </a:ext>
            </a:extLst>
          </p:cNvPr>
          <p:cNvSpPr/>
          <p:nvPr/>
        </p:nvSpPr>
        <p:spPr>
          <a:xfrm>
            <a:off x="2778943" y="192236"/>
            <a:ext cx="3049069" cy="9078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Lepsze postrzeganie przestrzeni przez mieszkańców</a:t>
            </a:r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DBEF4F34-5AF9-4CF1-937F-F3B11B406597}"/>
              </a:ext>
            </a:extLst>
          </p:cNvPr>
          <p:cNvSpPr/>
          <p:nvPr/>
        </p:nvSpPr>
        <p:spPr>
          <a:xfrm>
            <a:off x="4262034" y="1131376"/>
            <a:ext cx="2197414" cy="1681566"/>
          </a:xfrm>
          <a:custGeom>
            <a:avLst/>
            <a:gdLst>
              <a:gd name="connsiteX0" fmla="*/ 0 w 2197414"/>
              <a:gd name="connsiteY0" fmla="*/ 0 h 1681566"/>
              <a:gd name="connsiteX1" fmla="*/ 480447 w 2197414"/>
              <a:gd name="connsiteY1" fmla="*/ 340963 h 1681566"/>
              <a:gd name="connsiteX2" fmla="*/ 883403 w 2197414"/>
              <a:gd name="connsiteY2" fmla="*/ 348712 h 1681566"/>
              <a:gd name="connsiteX3" fmla="*/ 1495586 w 2197414"/>
              <a:gd name="connsiteY3" fmla="*/ 681926 h 1681566"/>
              <a:gd name="connsiteX4" fmla="*/ 2014780 w 2197414"/>
              <a:gd name="connsiteY4" fmla="*/ 1030638 h 1681566"/>
              <a:gd name="connsiteX5" fmla="*/ 2177512 w 2197414"/>
              <a:gd name="connsiteY5" fmla="*/ 1154624 h 1681566"/>
              <a:gd name="connsiteX6" fmla="*/ 2193010 w 2197414"/>
              <a:gd name="connsiteY6" fmla="*/ 1425844 h 1681566"/>
              <a:gd name="connsiteX7" fmla="*/ 2162013 w 2197414"/>
              <a:gd name="connsiteY7" fmla="*/ 1681566 h 16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414" h="1681566">
                <a:moveTo>
                  <a:pt x="0" y="0"/>
                </a:moveTo>
                <a:cubicBezTo>
                  <a:pt x="166606" y="141422"/>
                  <a:pt x="333213" y="282844"/>
                  <a:pt x="480447" y="340963"/>
                </a:cubicBezTo>
                <a:cubicBezTo>
                  <a:pt x="627681" y="399082"/>
                  <a:pt x="714213" y="291885"/>
                  <a:pt x="883403" y="348712"/>
                </a:cubicBezTo>
                <a:cubicBezTo>
                  <a:pt x="1052593" y="405539"/>
                  <a:pt x="1307023" y="568272"/>
                  <a:pt x="1495586" y="681926"/>
                </a:cubicBezTo>
                <a:cubicBezTo>
                  <a:pt x="1684149" y="795580"/>
                  <a:pt x="1901126" y="951855"/>
                  <a:pt x="2014780" y="1030638"/>
                </a:cubicBezTo>
                <a:cubicBezTo>
                  <a:pt x="2128434" y="1109421"/>
                  <a:pt x="2147807" y="1088756"/>
                  <a:pt x="2177512" y="1154624"/>
                </a:cubicBezTo>
                <a:cubicBezTo>
                  <a:pt x="2207217" y="1220492"/>
                  <a:pt x="2195593" y="1338020"/>
                  <a:pt x="2193010" y="1425844"/>
                </a:cubicBezTo>
                <a:cubicBezTo>
                  <a:pt x="2190427" y="1513668"/>
                  <a:pt x="2115518" y="1632488"/>
                  <a:pt x="2162013" y="1681566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AD3CF5F1-EF70-4527-83B0-A94153A1839D}"/>
              </a:ext>
            </a:extLst>
          </p:cNvPr>
          <p:cNvSpPr/>
          <p:nvPr/>
        </p:nvSpPr>
        <p:spPr>
          <a:xfrm>
            <a:off x="1912174" y="3302808"/>
            <a:ext cx="1811037" cy="772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/>
              <a:t>Emocjonalna równowaga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D2828D3-410F-4C74-9573-BA9EDD24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80" y="33815"/>
            <a:ext cx="3256478" cy="34460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82FB51B9-4A9A-4F5B-8629-556244FDF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741" y="6349095"/>
            <a:ext cx="702453" cy="41311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966D2F97-7CE7-4507-BB74-FF44757A5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055" y="6330605"/>
            <a:ext cx="957155" cy="335309"/>
          </a:xfrm>
          <a:prstGeom prst="rect">
            <a:avLst/>
          </a:prstGeom>
        </p:spPr>
      </p:pic>
      <p:sp>
        <p:nvSpPr>
          <p:cNvPr id="30" name="Symbol zastępczy stopki 4">
            <a:extLst>
              <a:ext uri="{FF2B5EF4-FFF2-40B4-BE49-F238E27FC236}">
                <a16:creationId xmlns:a16="http://schemas.microsoft.com/office/drawing/2014/main" id="{93CA0791-BEB1-4F3E-B506-1876B2EC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4549" y="6349095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</p:spTree>
    <p:extLst>
      <p:ext uri="{BB962C8B-B14F-4D97-AF65-F5344CB8AC3E}">
        <p14:creationId xmlns:p14="http://schemas.microsoft.com/office/powerpoint/2010/main" val="108107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09813-671E-47B5-AE19-729C2706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81" y="246580"/>
            <a:ext cx="10515600" cy="550257"/>
          </a:xfrm>
        </p:spPr>
        <p:txBody>
          <a:bodyPr>
            <a:normAutofit/>
          </a:bodyPr>
          <a:lstStyle/>
          <a:p>
            <a:r>
              <a:rPr lang="pl-PL" sz="2400" b="1" dirty="0"/>
              <a:t>Luki wiedzy 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8B8E458-08ED-4361-8F1C-B80EC517FE3A}"/>
              </a:ext>
            </a:extLst>
          </p:cNvPr>
          <p:cNvGrpSpPr/>
          <p:nvPr/>
        </p:nvGrpSpPr>
        <p:grpSpPr>
          <a:xfrm>
            <a:off x="4305325" y="1753879"/>
            <a:ext cx="3581351" cy="3581351"/>
            <a:chOff x="3086513" y="1554315"/>
            <a:chExt cx="3581351" cy="3581351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A9FD4365-8F6D-4C6E-BF0D-BAE31D17CA1A}"/>
                </a:ext>
              </a:extLst>
            </p:cNvPr>
            <p:cNvSpPr/>
            <p:nvPr/>
          </p:nvSpPr>
          <p:spPr>
            <a:xfrm>
              <a:off x="3086513" y="1554315"/>
              <a:ext cx="3581351" cy="35813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wal 4">
              <a:extLst>
                <a:ext uri="{FF2B5EF4-FFF2-40B4-BE49-F238E27FC236}">
                  <a16:creationId xmlns:a16="http://schemas.microsoft.com/office/drawing/2014/main" id="{F03B42C5-B1E6-4A71-8716-9DE0901BEF1C}"/>
                </a:ext>
              </a:extLst>
            </p:cNvPr>
            <p:cNvSpPr txBox="1"/>
            <p:nvPr/>
          </p:nvSpPr>
          <p:spPr>
            <a:xfrm>
              <a:off x="3610990" y="2078792"/>
              <a:ext cx="2532397" cy="2532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4200" kern="1200" dirty="0">
                  <a:cs typeface="Arial"/>
                </a:rPr>
                <a:t>Luki wiedzy </a:t>
              </a:r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07B00173-AC0B-4D24-A485-8BBE7FD6EFE3}"/>
              </a:ext>
            </a:extLst>
          </p:cNvPr>
          <p:cNvGrpSpPr/>
          <p:nvPr/>
        </p:nvGrpSpPr>
        <p:grpSpPr>
          <a:xfrm>
            <a:off x="5200663" y="315617"/>
            <a:ext cx="1790675" cy="1790675"/>
            <a:chOff x="3981851" y="116053"/>
            <a:chExt cx="1790675" cy="1790675"/>
          </a:xfrm>
        </p:grpSpPr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A3623BB1-4D7C-4801-A284-71FFFCFDE978}"/>
                </a:ext>
              </a:extLst>
            </p:cNvPr>
            <p:cNvSpPr/>
            <p:nvPr/>
          </p:nvSpPr>
          <p:spPr>
            <a:xfrm>
              <a:off x="3981851" y="116053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wal 6">
              <a:extLst>
                <a:ext uri="{FF2B5EF4-FFF2-40B4-BE49-F238E27FC236}">
                  <a16:creationId xmlns:a16="http://schemas.microsoft.com/office/drawing/2014/main" id="{2B2C1471-BE10-4947-83F1-E6FBA88ED01C}"/>
                </a:ext>
              </a:extLst>
            </p:cNvPr>
            <p:cNvSpPr txBox="1"/>
            <p:nvPr/>
          </p:nvSpPr>
          <p:spPr>
            <a:xfrm>
              <a:off x="4244089" y="378291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cs typeface="Arial"/>
                </a:rPr>
                <a:t>Dostęp do informacji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FAC06AC-B301-483D-8CAF-AA3B45CE1310}"/>
              </a:ext>
            </a:extLst>
          </p:cNvPr>
          <p:cNvGrpSpPr/>
          <p:nvPr/>
        </p:nvGrpSpPr>
        <p:grpSpPr>
          <a:xfrm>
            <a:off x="7025143" y="1194230"/>
            <a:ext cx="1790675" cy="1790675"/>
            <a:chOff x="5806331" y="994666"/>
            <a:chExt cx="1790675" cy="1790675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20E02667-9570-4544-8CC6-E6C115E74BF7}"/>
                </a:ext>
              </a:extLst>
            </p:cNvPr>
            <p:cNvSpPr/>
            <p:nvPr/>
          </p:nvSpPr>
          <p:spPr>
            <a:xfrm>
              <a:off x="5806331" y="994666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wal 8">
              <a:extLst>
                <a:ext uri="{FF2B5EF4-FFF2-40B4-BE49-F238E27FC236}">
                  <a16:creationId xmlns:a16="http://schemas.microsoft.com/office/drawing/2014/main" id="{21668F0A-7CCC-45E3-B3E1-EDF9A71C4C42}"/>
                </a:ext>
              </a:extLst>
            </p:cNvPr>
            <p:cNvSpPr txBox="1"/>
            <p:nvPr/>
          </p:nvSpPr>
          <p:spPr>
            <a:xfrm>
              <a:off x="6068569" y="1256904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>
                  <a:cs typeface="Arial"/>
                </a:rPr>
                <a:t>Brak danych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03D4D4C8-0D78-4CFA-A479-80A478678478}"/>
              </a:ext>
            </a:extLst>
          </p:cNvPr>
          <p:cNvGrpSpPr/>
          <p:nvPr/>
        </p:nvGrpSpPr>
        <p:grpSpPr>
          <a:xfrm>
            <a:off x="7475754" y="3111458"/>
            <a:ext cx="1790675" cy="1790675"/>
            <a:chOff x="6256942" y="2911894"/>
            <a:chExt cx="1790675" cy="1790675"/>
          </a:xfrm>
        </p:grpSpPr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68DDE09C-85C7-405B-A378-ACE90AA689C5}"/>
                </a:ext>
              </a:extLst>
            </p:cNvPr>
            <p:cNvSpPr/>
            <p:nvPr/>
          </p:nvSpPr>
          <p:spPr>
            <a:xfrm>
              <a:off x="6256942" y="2911894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wal 10">
              <a:extLst>
                <a:ext uri="{FF2B5EF4-FFF2-40B4-BE49-F238E27FC236}">
                  <a16:creationId xmlns:a16="http://schemas.microsoft.com/office/drawing/2014/main" id="{A5329B9B-D7E1-495D-8D92-52A5E0C81EFA}"/>
                </a:ext>
              </a:extLst>
            </p:cNvPr>
            <p:cNvSpPr txBox="1"/>
            <p:nvPr/>
          </p:nvSpPr>
          <p:spPr>
            <a:xfrm>
              <a:off x="6519180" y="3174132"/>
              <a:ext cx="1411271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cs typeface="Arial"/>
                </a:rPr>
                <a:t>Poziom wiedzy mieszkańców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7692ADD2-3910-42E8-8A94-A44F11252D37}"/>
              </a:ext>
            </a:extLst>
          </p:cNvPr>
          <p:cNvGrpSpPr/>
          <p:nvPr/>
        </p:nvGrpSpPr>
        <p:grpSpPr>
          <a:xfrm>
            <a:off x="6213167" y="4751708"/>
            <a:ext cx="1790675" cy="1790675"/>
            <a:chOff x="4994355" y="4552144"/>
            <a:chExt cx="1790675" cy="1790675"/>
          </a:xfrm>
        </p:grpSpPr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BB025D1B-0B88-4F45-A7B4-ACC26BF9FC5C}"/>
                </a:ext>
              </a:extLst>
            </p:cNvPr>
            <p:cNvSpPr/>
            <p:nvPr/>
          </p:nvSpPr>
          <p:spPr>
            <a:xfrm>
              <a:off x="4994355" y="4552144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wal 12">
              <a:extLst>
                <a:ext uri="{FF2B5EF4-FFF2-40B4-BE49-F238E27FC236}">
                  <a16:creationId xmlns:a16="http://schemas.microsoft.com/office/drawing/2014/main" id="{676D9F57-C11B-4936-ABDD-F049359041BF}"/>
                </a:ext>
              </a:extLst>
            </p:cNvPr>
            <p:cNvSpPr txBox="1"/>
            <p:nvPr/>
          </p:nvSpPr>
          <p:spPr>
            <a:xfrm>
              <a:off x="5256593" y="4814382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cs typeface="Arial"/>
                </a:rPr>
                <a:t>Systemy ostrzegania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22677D8C-95A7-44FC-861E-AB587F315B4C}"/>
              </a:ext>
            </a:extLst>
          </p:cNvPr>
          <p:cNvGrpSpPr/>
          <p:nvPr/>
        </p:nvGrpSpPr>
        <p:grpSpPr>
          <a:xfrm>
            <a:off x="4188159" y="4751708"/>
            <a:ext cx="1790675" cy="1790675"/>
            <a:chOff x="2969347" y="4552144"/>
            <a:chExt cx="1790675" cy="1790675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1EEDF843-DAB3-41C7-B4EC-2AD8F6C0F99E}"/>
                </a:ext>
              </a:extLst>
            </p:cNvPr>
            <p:cNvSpPr/>
            <p:nvPr/>
          </p:nvSpPr>
          <p:spPr>
            <a:xfrm>
              <a:off x="2969347" y="4552144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Owal 14">
              <a:extLst>
                <a:ext uri="{FF2B5EF4-FFF2-40B4-BE49-F238E27FC236}">
                  <a16:creationId xmlns:a16="http://schemas.microsoft.com/office/drawing/2014/main" id="{DF562919-95F4-4922-95B1-B8E3CA1AC941}"/>
                </a:ext>
              </a:extLst>
            </p:cNvPr>
            <p:cNvSpPr txBox="1"/>
            <p:nvPr/>
          </p:nvSpPr>
          <p:spPr>
            <a:xfrm>
              <a:off x="3231585" y="4814382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44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50" kern="1200" dirty="0">
                  <a:cs typeface="Arial"/>
                </a:rPr>
                <a:t>Brak danych o realizowanych projektach</a:t>
              </a:r>
              <a:endParaRPr lang="pl-PL" sz="1800" kern="1200" dirty="0">
                <a:cs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8EF29D51-FE9D-44E2-B269-6D4C987B5ABD}"/>
              </a:ext>
            </a:extLst>
          </p:cNvPr>
          <p:cNvGrpSpPr/>
          <p:nvPr/>
        </p:nvGrpSpPr>
        <p:grpSpPr>
          <a:xfrm>
            <a:off x="2925570" y="3168476"/>
            <a:ext cx="1790675" cy="1790675"/>
            <a:chOff x="1706758" y="2968912"/>
            <a:chExt cx="1790675" cy="1790675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43CFF2F4-08A4-4760-85E9-8011DB888F2F}"/>
                </a:ext>
              </a:extLst>
            </p:cNvPr>
            <p:cNvSpPr/>
            <p:nvPr/>
          </p:nvSpPr>
          <p:spPr>
            <a:xfrm>
              <a:off x="1706758" y="2968912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wal 16">
              <a:extLst>
                <a:ext uri="{FF2B5EF4-FFF2-40B4-BE49-F238E27FC236}">
                  <a16:creationId xmlns:a16="http://schemas.microsoft.com/office/drawing/2014/main" id="{DB94DD78-6ADE-4DA6-9AF1-8AE7DD0A24B3}"/>
                </a:ext>
              </a:extLst>
            </p:cNvPr>
            <p:cNvSpPr txBox="1"/>
            <p:nvPr/>
          </p:nvSpPr>
          <p:spPr>
            <a:xfrm>
              <a:off x="1968996" y="3231150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500" kern="1200" dirty="0">
                  <a:cs typeface="Arial"/>
                </a:rPr>
                <a:t>Brak danych historycznych</a:t>
              </a:r>
              <a:endParaRPr lang="pl-PL" sz="1800" kern="1200" dirty="0">
                <a:cs typeface="Arial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CE03DE4E-680F-41A7-BB78-5D08C90550F2}"/>
              </a:ext>
            </a:extLst>
          </p:cNvPr>
          <p:cNvGrpSpPr/>
          <p:nvPr/>
        </p:nvGrpSpPr>
        <p:grpSpPr>
          <a:xfrm>
            <a:off x="3376182" y="1194230"/>
            <a:ext cx="1790675" cy="1790675"/>
            <a:chOff x="2157370" y="994666"/>
            <a:chExt cx="1790675" cy="1790675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B8DB0196-1CFE-49BF-9C08-543B4FFA0C69}"/>
                </a:ext>
              </a:extLst>
            </p:cNvPr>
            <p:cNvSpPr/>
            <p:nvPr/>
          </p:nvSpPr>
          <p:spPr>
            <a:xfrm>
              <a:off x="2157370" y="994666"/>
              <a:ext cx="1790675" cy="17906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wal 18">
              <a:extLst>
                <a:ext uri="{FF2B5EF4-FFF2-40B4-BE49-F238E27FC236}">
                  <a16:creationId xmlns:a16="http://schemas.microsoft.com/office/drawing/2014/main" id="{AA3CC2CE-5F33-4632-83C9-F4098DB44A90}"/>
                </a:ext>
              </a:extLst>
            </p:cNvPr>
            <p:cNvSpPr txBox="1"/>
            <p:nvPr/>
          </p:nvSpPr>
          <p:spPr>
            <a:xfrm>
              <a:off x="2419608" y="1256904"/>
              <a:ext cx="1266199" cy="1266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>
                  <a:cs typeface="Arial"/>
                </a:rPr>
                <a:t>Brak ewidencji zjawisk</a:t>
              </a:r>
            </a:p>
          </p:txBody>
        </p: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96D0B766-B252-4A37-AC4F-1E132A7D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54" y="74279"/>
            <a:ext cx="3256478" cy="34460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CAB11C3A-E299-4318-9A07-284E51BD1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793" y="6437293"/>
            <a:ext cx="957155" cy="335309"/>
          </a:xfrm>
          <a:prstGeom prst="rect">
            <a:avLst/>
          </a:prstGeom>
        </p:spPr>
      </p:pic>
      <p:sp>
        <p:nvSpPr>
          <p:cNvPr id="30" name="Symbol zastępczy stopki 4">
            <a:extLst>
              <a:ext uri="{FF2B5EF4-FFF2-40B4-BE49-F238E27FC236}">
                <a16:creationId xmlns:a16="http://schemas.microsoft.com/office/drawing/2014/main" id="{206694C9-07EF-4C6D-B23D-24677E39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17432" y="643949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3D45700-5324-4B3E-A6EE-ACBDA3FA7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896" y="6428499"/>
            <a:ext cx="702453" cy="4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>
            <a:extLst>
              <a:ext uri="{FF2B5EF4-FFF2-40B4-BE49-F238E27FC236}">
                <a16:creationId xmlns:a16="http://schemas.microsoft.com/office/drawing/2014/main" id="{9EAE7D20-4BE4-4E96-AF20-216339B9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r="-2715"/>
          <a:stretch>
            <a:fillRect/>
          </a:stretch>
        </p:blipFill>
        <p:spPr bwMode="auto">
          <a:xfrm>
            <a:off x="1524000" y="1376364"/>
            <a:ext cx="36782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ymbol zastępczy tekstu 1">
            <a:extLst>
              <a:ext uri="{FF2B5EF4-FFF2-40B4-BE49-F238E27FC236}">
                <a16:creationId xmlns:a16="http://schemas.microsoft.com/office/drawing/2014/main" id="{C077BF4F-8765-4513-929B-E55CABB72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4338" y="1374775"/>
            <a:ext cx="6443662" cy="41084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cap="none" dirty="0"/>
              <a:t>SCENARIUSZE KLIMATYCZNE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cap="none" dirty="0"/>
              <a:t>DLA GMIN LUBELSKIEGO OBSZARU FUNKCJONALNEGO</a:t>
            </a:r>
          </a:p>
        </p:txBody>
      </p:sp>
      <p:sp>
        <p:nvSpPr>
          <p:cNvPr id="6148" name="Symbol zastępczy tekstu 3">
            <a:extLst>
              <a:ext uri="{FF2B5EF4-FFF2-40B4-BE49-F238E27FC236}">
                <a16:creationId xmlns:a16="http://schemas.microsoft.com/office/drawing/2014/main" id="{44DB0145-F3AE-49BC-B85B-CD6EEB756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5750" y="5013326"/>
            <a:ext cx="5302250" cy="1368425"/>
          </a:xfrm>
        </p:spPr>
        <p:txBody>
          <a:bodyPr/>
          <a:lstStyle/>
          <a:p>
            <a:pPr eaLnBrk="1" hangingPunct="1"/>
            <a:r>
              <a:rPr lang="pl-PL" altLang="pl-PL" sz="1600"/>
              <a:t>Marian Cenowski, Ewa Strzelecka-Jastrząb</a:t>
            </a:r>
          </a:p>
          <a:p>
            <a:pPr eaLnBrk="1" hangingPunct="1"/>
            <a:r>
              <a:rPr lang="pl-PL" altLang="pl-PL" sz="1600"/>
              <a:t>Instytut Ekologii Terenów Uprzemysłowionych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pl-PL" altLang="pl-PL" sz="1200"/>
              <a:t>2. Warsztaty LOF, Lublin 28 listopad 2019</a:t>
            </a:r>
            <a:endParaRPr lang="pl-PL" altLang="pl-PL" sz="160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65ACE90-5264-41B4-BA8E-C6FFBF667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729" y="302498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ekstu 2">
            <a:extLst>
              <a:ext uri="{FF2B5EF4-FFF2-40B4-BE49-F238E27FC236}">
                <a16:creationId xmlns:a16="http://schemas.microsoft.com/office/drawing/2014/main" id="{A981DB44-FAE8-459B-8DC5-8A13A8D58F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0" y="190501"/>
            <a:ext cx="7277100" cy="968375"/>
          </a:xfrm>
          <a:solidFill>
            <a:srgbClr val="AFD138"/>
          </a:solidFill>
        </p:spPr>
        <p:txBody>
          <a:bodyPr vert="horz" lIns="360000" tIns="180000" rIns="360000" bIns="180000" rtlCol="0" anchor="ctr">
            <a:normAutofit/>
          </a:bodyPr>
          <a:lstStyle/>
          <a:p>
            <a:pPr marL="0" indent="0">
              <a:buNone/>
            </a:pPr>
            <a:r>
              <a:rPr lang="pl-PL" altLang="pl-PL" sz="2400">
                <a:solidFill>
                  <a:srgbClr val="60616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PRZYJĘTE ZAŁOŻENIA</a:t>
            </a:r>
          </a:p>
        </p:txBody>
      </p:sp>
      <p:sp>
        <p:nvSpPr>
          <p:cNvPr id="7171" name="Symbol zastępczy tekstu 4">
            <a:extLst>
              <a:ext uri="{FF2B5EF4-FFF2-40B4-BE49-F238E27FC236}">
                <a16:creationId xmlns:a16="http://schemas.microsoft.com/office/drawing/2014/main" id="{23C3A56D-A81E-4D8B-B40F-9663915E8BD1}"/>
              </a:ext>
            </a:extLst>
          </p:cNvPr>
          <p:cNvSpPr>
            <a:spLocks/>
          </p:cNvSpPr>
          <p:nvPr/>
        </p:nvSpPr>
        <p:spPr bwMode="auto">
          <a:xfrm>
            <a:off x="5087938" y="1125538"/>
            <a:ext cx="55800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/>
          <a:lstStyle>
            <a:lvl1pPr marL="285750" indent="-285750" eaLnBrk="0" hangingPunct="0"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AFD138"/>
              </a:buClr>
              <a:buSzPct val="120000"/>
            </a:pPr>
            <a:endParaRPr lang="pl-PL" altLang="pl-PL" sz="1600">
              <a:solidFill>
                <a:srgbClr val="606162"/>
              </a:solidFill>
              <a:latin typeface="Open Sans Light"/>
            </a:endParaRPr>
          </a:p>
        </p:txBody>
      </p:sp>
      <p:sp>
        <p:nvSpPr>
          <p:cNvPr id="59397" name="Symbol zastępczy tekstu 4">
            <a:extLst>
              <a:ext uri="{FF2B5EF4-FFF2-40B4-BE49-F238E27FC236}">
                <a16:creationId xmlns:a16="http://schemas.microsoft.com/office/drawing/2014/main" id="{01A80BC2-2575-443F-B6E0-30BB3D5CAC03}"/>
              </a:ext>
            </a:extLst>
          </p:cNvPr>
          <p:cNvSpPr>
            <a:spLocks/>
          </p:cNvSpPr>
          <p:nvPr/>
        </p:nvSpPr>
        <p:spPr bwMode="auto">
          <a:xfrm>
            <a:off x="1524000" y="1268414"/>
            <a:ext cx="9144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Analizy warunków klimatu przyszłego obejmowały dwa horyzonty czasowe:</a:t>
            </a:r>
          </a:p>
          <a:p>
            <a:pPr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horyzont 2030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 obliczony jako średnia z 20 lat: 2021-2030 oraz 2031-2040</a:t>
            </a:r>
          </a:p>
          <a:p>
            <a:pPr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horyzont 2050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 obliczony jako średnia z 20 lat: 2041-2050 oraz 2051-2060.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Dla warunków klimatu bieżącego przeprowadzono obliczenia dla horyzontu 2015, obliczonego jako średnia z 10 lat: 2011-2020.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236F681-D75F-438B-A612-C690D863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40" y="6263563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ekstu 2">
            <a:extLst>
              <a:ext uri="{FF2B5EF4-FFF2-40B4-BE49-F238E27FC236}">
                <a16:creationId xmlns:a16="http://schemas.microsoft.com/office/drawing/2014/main" id="{ADF259D0-67AF-4B73-A42A-F7F0BC6E7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63926" y="193675"/>
            <a:ext cx="7204075" cy="966788"/>
          </a:xfrm>
        </p:spPr>
        <p:txBody>
          <a:bodyPr/>
          <a:lstStyle/>
          <a:p>
            <a:pPr eaLnBrk="1" hangingPunct="1"/>
            <a:r>
              <a:rPr lang="pl-PL" altLang="pl-PL" cap="none"/>
              <a:t> METODYKA OPRACOWANIA SCENARIUSZY</a:t>
            </a:r>
          </a:p>
        </p:txBody>
      </p:sp>
      <p:sp>
        <p:nvSpPr>
          <p:cNvPr id="8195" name="Symbol zastępczy tekstu 5">
            <a:extLst>
              <a:ext uri="{FF2B5EF4-FFF2-40B4-BE49-F238E27FC236}">
                <a16:creationId xmlns:a16="http://schemas.microsoft.com/office/drawing/2014/main" id="{1256E8D1-8095-42EC-A17D-68FB6FD564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157788"/>
            <a:ext cx="4572000" cy="1700212"/>
          </a:xfrm>
        </p:spPr>
        <p:txBody>
          <a:bodyPr>
            <a:normAutofit fontScale="92500"/>
          </a:bodyPr>
          <a:lstStyle/>
          <a:p>
            <a:r>
              <a:rPr lang="pl-PL" altLang="pl-PL" sz="1200" baseline="30000">
                <a:ea typeface="Open Sans Light"/>
                <a:cs typeface="Open Sans Light"/>
              </a:rPr>
              <a:t>* </a:t>
            </a:r>
            <a:r>
              <a:rPr lang="en-US" altLang="pl-PL" sz="1200">
                <a:ea typeface="Open Sans Light"/>
                <a:cs typeface="Open Sans Light"/>
              </a:rPr>
              <a:t>EuroCORDEX 2009: http://www.euro-cordex.net/</a:t>
            </a:r>
            <a:endParaRPr lang="pl-PL" altLang="pl-PL" sz="1200">
              <a:ea typeface="Open Sans Light"/>
              <a:cs typeface="Open Sans Light"/>
            </a:endParaRPr>
          </a:p>
          <a:p>
            <a:r>
              <a:rPr lang="pl-PL" altLang="pl-PL" sz="1200" baseline="30000">
                <a:ea typeface="Open Sans Light"/>
                <a:cs typeface="Open Sans Light"/>
              </a:rPr>
              <a:t>**</a:t>
            </a:r>
            <a:r>
              <a:rPr lang="pl-PL" altLang="pl-PL" sz="1200">
                <a:ea typeface="Open Sans Light"/>
                <a:cs typeface="Open Sans Light"/>
              </a:rPr>
              <a:t> </a:t>
            </a:r>
            <a:r>
              <a:rPr lang="en-US" altLang="pl-PL" sz="1200">
                <a:ea typeface="Open Sans Light"/>
                <a:cs typeface="Open Sans Light"/>
              </a:rPr>
              <a:t>IPCC 2013: Climate Change 2013: The Physical Science Basis. Contribution of Working Group I to the Fifth Assessment Report of the Intergovernmental Panel on Climate Change [Stocker, T.F., D. Qin, G.-K. Plattner, M. Tignor, S.K. Allen, J. Boschung, A. Nauels, Y. Xia, V. Bex and P.M. Midgley (eds.)]. Cambridge University Press, Cambridge, United Kingdom and New York, NY, USA, 1535 pp</a:t>
            </a:r>
            <a:endParaRPr lang="pl-PL" altLang="pl-PL" sz="1200">
              <a:ea typeface="Open Sans Light"/>
              <a:cs typeface="Open Sans Light"/>
            </a:endParaRP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6A471632-7597-4069-8FBC-B1B9661B6841}"/>
              </a:ext>
            </a:extLst>
          </p:cNvPr>
          <p:cNvSpPr>
            <a:spLocks/>
          </p:cNvSpPr>
          <p:nvPr/>
        </p:nvSpPr>
        <p:spPr bwMode="auto">
          <a:xfrm>
            <a:off x="1524000" y="1341438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Warunki przyszłego klimatu przewidziano w oparciu o wyniki symulacji klimatycznych obliczonych w ramach projektu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EuroCORDEX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*.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Zastosowano najnowsze dostępne projekcje klimatyczne z 5. Raportu Oceny Międzyrządowego Panelu ds. Zmian Klimatu**.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Wykorzystano również wyniki dostępnych symulacji regionalnych modeli klimatu </a:t>
            </a:r>
            <a:r>
              <a:rPr lang="pl-PL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RCM – </a:t>
            </a:r>
            <a:r>
              <a:rPr lang="pl-PL" sz="2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Regional</a:t>
            </a:r>
            <a:r>
              <a:rPr lang="pl-PL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</a:t>
            </a:r>
            <a:r>
              <a:rPr lang="pl-PL" sz="2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Climate</a:t>
            </a:r>
            <a:r>
              <a:rPr lang="pl-PL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Model  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dla obszaru obejmującego całą Europę na siatce regularnej w rozdzielczości 0,11° (ok. 12,5 km).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3F19E19-D20C-44C3-BB31-AEBF4FDA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175" y="6316823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ekstu 2">
            <a:extLst>
              <a:ext uri="{FF2B5EF4-FFF2-40B4-BE49-F238E27FC236}">
                <a16:creationId xmlns:a16="http://schemas.microsoft.com/office/drawing/2014/main" id="{16A76702-2338-40BD-BD5F-34F64CCC2B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63926" y="193675"/>
            <a:ext cx="7204075" cy="966788"/>
          </a:xfrm>
        </p:spPr>
        <p:txBody>
          <a:bodyPr/>
          <a:lstStyle/>
          <a:p>
            <a:pPr eaLnBrk="1" hangingPunct="1"/>
            <a:r>
              <a:rPr lang="pl-PL" altLang="pl-PL" cap="none"/>
              <a:t>METODYKA OPRACOWANIA SCENARIUSZY</a:t>
            </a:r>
          </a:p>
        </p:txBody>
      </p:sp>
      <p:sp>
        <p:nvSpPr>
          <p:cNvPr id="9219" name="Symbol zastępczy tekstu 5">
            <a:extLst>
              <a:ext uri="{FF2B5EF4-FFF2-40B4-BE49-F238E27FC236}">
                <a16:creationId xmlns:a16="http://schemas.microsoft.com/office/drawing/2014/main" id="{3F240CAA-8930-4B7E-A402-0626BBB57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5949950"/>
            <a:ext cx="4481513" cy="908050"/>
          </a:xfrm>
        </p:spPr>
        <p:txBody>
          <a:bodyPr>
            <a:normAutofit fontScale="77500" lnSpcReduction="20000"/>
          </a:bodyPr>
          <a:lstStyle/>
          <a:p>
            <a:r>
              <a:rPr lang="pl-PL" altLang="pl-PL" sz="1200">
                <a:ea typeface="Open Sans Light"/>
                <a:cs typeface="Open Sans Light"/>
              </a:rPr>
              <a:t>* </a:t>
            </a:r>
            <a:r>
              <a:rPr lang="en-US" altLang="pl-PL" sz="1200">
                <a:ea typeface="Open Sans Light"/>
                <a:cs typeface="Open Sans Light"/>
              </a:rPr>
              <a:t>DDC: ICPP Data Distribution Centre http://sedac.ipcc-data.org/ddc/ar5_scenario_process/RCPs.html/</a:t>
            </a:r>
            <a:endParaRPr lang="pl-PL" altLang="pl-PL" sz="1200">
              <a:ea typeface="Open Sans Light"/>
              <a:cs typeface="Open Sans Light"/>
            </a:endParaRPr>
          </a:p>
          <a:p>
            <a:r>
              <a:rPr lang="pl-PL" altLang="pl-PL" sz="1200">
                <a:ea typeface="Open Sans Light"/>
                <a:cs typeface="Open Sans Light"/>
              </a:rPr>
              <a:t>** </a:t>
            </a:r>
            <a:r>
              <a:rPr lang="en-US" altLang="pl-PL" sz="1200">
                <a:ea typeface="Open Sans Light"/>
                <a:cs typeface="Open Sans Light"/>
              </a:rPr>
              <a:t>RCP4.5 2011: RCP 4.5 - A pathway for stabilization of radiative forcing by 2100. Climatic Change (2011) 109:77–94</a:t>
            </a:r>
            <a:endParaRPr lang="pl-PL" altLang="pl-PL" sz="1200">
              <a:ea typeface="Open Sans Light"/>
              <a:cs typeface="Open Sans Light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1CC8F57-FBFD-4250-B5B7-5067EA49ABDB}"/>
              </a:ext>
            </a:extLst>
          </p:cNvPr>
          <p:cNvSpPr>
            <a:spLocks/>
          </p:cNvSpPr>
          <p:nvPr/>
        </p:nvSpPr>
        <p:spPr bwMode="auto">
          <a:xfrm>
            <a:off x="1543050" y="1341438"/>
            <a:ext cx="9144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Analizy przeprowadzono dla jednego scenariusza RCP* (RCP –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Representative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Concentration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Pathway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), opisanego akronimem RCP4.5** i związanego z nim tempa wzrostu rozwoju gospodarczego oraz emisji gazów cieplarnianych do atmosfery.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Scenariusz umiarkowany RCP4.5 zakłada przyszły wzrost stężeń CO</a:t>
            </a:r>
            <a:r>
              <a:rPr lang="pl-PL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2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do poziomu 540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ppm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w roku 2100 oraz osiągnięcie wymuszenia radiacyjnego na poziomie 4,5 W/m</a:t>
            </a:r>
            <a:r>
              <a:rPr lang="pl-PL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2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.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Jeden scenariusz jest wystarczający, ponieważ obszar LOF nie jest obszarem silnie zurbanizowanym ani też silnie uprzemysłowionym.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25C6FF-F3DE-4CC3-B86E-1B5A3961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41" y="6230224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CE65DE-4731-4A48-8F27-EC56C94940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0" y="188914"/>
            <a:ext cx="7164388" cy="968375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pl-PL" altLang="pl-PL" cap="none" dirty="0">
                <a:latin typeface="Open Sans Bold"/>
                <a:ea typeface="Open Sans Bold"/>
                <a:cs typeface="Open Sans Bold"/>
              </a:rPr>
              <a:t>ZESTAW MODELOWANYCH PARAMETRÓW METEOROLOGICZNYCH</a:t>
            </a:r>
          </a:p>
        </p:txBody>
      </p:sp>
      <p:sp>
        <p:nvSpPr>
          <p:cNvPr id="10243" name="Symbol zastępczy tekstu 5">
            <a:extLst>
              <a:ext uri="{FF2B5EF4-FFF2-40B4-BE49-F238E27FC236}">
                <a16:creationId xmlns:a16="http://schemas.microsoft.com/office/drawing/2014/main" id="{4958CAB5-6CFA-4AD1-902A-3541C8919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8776" y="6010276"/>
            <a:ext cx="3959225" cy="8477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pl-PL" altLang="pl-PL" sz="1600">
                <a:ea typeface="Open Sans Light"/>
                <a:cs typeface="Open Sans Light"/>
              </a:rPr>
              <a:t>Wskaźniki klimatyczne dla scenariuszy klimatycznych uwzględnione w analizie ryzyka na przykładzie gminy Jastków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A20938B-40B8-4EB3-ABC7-1EFADD34D695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844676"/>
          <a:ext cx="8713788" cy="352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1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Open Sans Light"/>
                        </a:rPr>
                        <a:t>Parametr</a:t>
                      </a:r>
                      <a:endParaRPr lang="pl-PL" sz="1400" dirty="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2015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2030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2050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zmiana do 2030 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zmiana do 2050 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komentarz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Open Sans Light"/>
                        </a:rPr>
                        <a:t>Temperatura średnioroczna</a:t>
                      </a:r>
                      <a:endParaRPr lang="pl-PL" sz="1400" dirty="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8,9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9,3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9,7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4,01%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8,94%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wzrost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Liczba dni upalnych 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9,3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10,9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13,3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17,58%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43,82%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silny wzrost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Open Sans Light"/>
                        </a:rPr>
                        <a:t>Liczba nocy tropikalnych (</a:t>
                      </a:r>
                      <a:r>
                        <a:rPr lang="pl-PL" sz="1400" dirty="0" err="1">
                          <a:effectLst/>
                          <a:latin typeface="Open Sans Light"/>
                        </a:rPr>
                        <a:t>T</a:t>
                      </a:r>
                      <a:r>
                        <a:rPr lang="pl-PL" sz="1400" baseline="-25000" dirty="0" err="1">
                          <a:effectLst/>
                          <a:latin typeface="Open Sans Light"/>
                        </a:rPr>
                        <a:t>min</a:t>
                      </a:r>
                      <a:r>
                        <a:rPr lang="pl-PL" sz="1400" dirty="0">
                          <a:effectLst/>
                          <a:latin typeface="Open Sans Light"/>
                        </a:rPr>
                        <a:t>&gt;20)</a:t>
                      </a:r>
                      <a:endParaRPr lang="pl-PL" sz="1400" dirty="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1,2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2,2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3,1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74,67%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145,91%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silny wzrost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Liczba dni przymrozkowych (T</a:t>
                      </a:r>
                      <a:r>
                        <a:rPr lang="pl-PL" sz="1400" baseline="-25000">
                          <a:effectLst/>
                          <a:latin typeface="Open Sans Light"/>
                        </a:rPr>
                        <a:t>min</a:t>
                      </a:r>
                      <a:r>
                        <a:rPr lang="pl-PL" sz="1400">
                          <a:effectLst/>
                          <a:latin typeface="Open Sans Light"/>
                        </a:rPr>
                        <a:t>&lt;0)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96,2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88,6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83,1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-7,84%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-13,56%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spadek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Open Sans Light"/>
                        </a:rPr>
                        <a:t>Liczba dni z temperaturą </a:t>
                      </a:r>
                      <a:r>
                        <a:rPr lang="pl-PL" sz="1400" dirty="0" err="1">
                          <a:effectLst/>
                          <a:latin typeface="Open Sans Light"/>
                        </a:rPr>
                        <a:t>T</a:t>
                      </a:r>
                      <a:r>
                        <a:rPr lang="pl-PL" sz="1400" baseline="-25000" dirty="0" err="1">
                          <a:effectLst/>
                          <a:latin typeface="Open Sans Light"/>
                        </a:rPr>
                        <a:t>max</a:t>
                      </a:r>
                      <a:r>
                        <a:rPr lang="pl-PL" sz="1400" dirty="0">
                          <a:effectLst/>
                          <a:latin typeface="Open Sans Light"/>
                        </a:rPr>
                        <a:t>&lt;0</a:t>
                      </a:r>
                      <a:endParaRPr lang="pl-PL" sz="1400" dirty="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35,0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29,2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25,8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-16,43%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-26,33%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silny spadek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Roczna suma opadów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709,3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730,7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731,6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3,02%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3,14%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wzrost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Liczba dni z opadem dobowym &gt;20mm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3,5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3,8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3,9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7,46%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10,43%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silny wzrost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Liczba dni z opadem dobowym &gt;1mm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123,0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123,6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124,4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0,49%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1,10%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słaby wzrost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Open Sans Light"/>
                        </a:rPr>
                        <a:t>Liczba dni bez opadu</a:t>
                      </a:r>
                      <a:endParaRPr lang="pl-PL" sz="1400"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242,0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241,4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240,6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-0,25%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-0,56%</a:t>
                      </a:r>
                      <a:endParaRPr lang="pl-PL" sz="14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Open Sans Light"/>
                        </a:rPr>
                        <a:t>słaby spadek</a:t>
                      </a:r>
                      <a:endParaRPr lang="pl-PL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Open Sans Light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19CA8DB-0341-4190-901E-D01F0AA0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25" y="6260387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ekstu 2">
            <a:extLst>
              <a:ext uri="{FF2B5EF4-FFF2-40B4-BE49-F238E27FC236}">
                <a16:creationId xmlns:a16="http://schemas.microsoft.com/office/drawing/2014/main" id="{8A670BAE-AB7D-4A8B-8F5F-FD478437FF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0" y="190501"/>
            <a:ext cx="7277100" cy="968375"/>
          </a:xfrm>
          <a:solidFill>
            <a:srgbClr val="AFD138"/>
          </a:solidFill>
        </p:spPr>
        <p:txBody>
          <a:bodyPr vert="horz" lIns="360000" tIns="180000" rIns="360000" bIns="180000" rtlCol="0" anchor="ctr">
            <a:normAutofit/>
          </a:bodyPr>
          <a:lstStyle/>
          <a:p>
            <a:pPr marL="0" indent="0">
              <a:buNone/>
            </a:pPr>
            <a:r>
              <a:rPr lang="pl-PL" altLang="pl-PL" sz="2400">
                <a:solidFill>
                  <a:srgbClr val="60616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WNIOSKI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35F36858-AAF2-491F-8687-BD9B54619EBB}"/>
              </a:ext>
            </a:extLst>
          </p:cNvPr>
          <p:cNvSpPr>
            <a:spLocks/>
          </p:cNvSpPr>
          <p:nvPr/>
        </p:nvSpPr>
        <p:spPr bwMode="auto">
          <a:xfrm>
            <a:off x="1530350" y="1341439"/>
            <a:ext cx="9144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/>
          <a:lstStyle>
            <a:lvl1pPr eaLnBrk="0" hangingPunct="0"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Do roku 2050 prognozowany jest istotny przyrost temperatury średniorocznej – na obszarze LOF od 0,7 do 1,0°C w porównaniu z rokiem 2015.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Do roku 2050 przewidywane jest zwiększenie liczby dni upalnych oraz liczby dni z temperaturą minimalną &gt;20°C (nocy tropikalnych).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Prognozowana jest tendencja spadkowa niekorzystnych zjawisk związanych z występowaniem niskich temperatur w okresie zimowym. Zmniejszeniu ulegnie liczba dni z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Tmax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&gt; 0°C oraz liczba tzw. dni przymrozkowych, z </a:t>
            </a:r>
            <a:r>
              <a:rPr lang="pl-P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Tmin</a:t>
            </a: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 &lt; 0°C.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W horyzoncie 2050 roku przewidywany jest wzrost zarówno liczby dni z opadem, jak i wysokości rocznej sumy opadów atmosferycznych.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W horyzoncie 2050 roku wzrasta możliwość wystąpienia opadu ekstremalnego, co wyraża się zwiększoną liczbą dni z opadem ≥ 20 mm.</a:t>
            </a:r>
          </a:p>
          <a:p>
            <a:pPr marL="342900" indent="-342900">
              <a:spcBef>
                <a:spcPts val="600"/>
              </a:spcBef>
              <a:defRPr/>
            </a:pPr>
            <a:r>
              <a:rPr lang="pl-P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</a:rPr>
              <a:t>Prognozy do roku 2050 nie wskazują na istotne zmiany pod kątem zagrożenia suszą. Liczba dni bez opadu nie ulega istotnym zmianom.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9DC5AC9-735B-4657-94BB-7652D27D8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57" y="6466763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ekstu 1">
            <a:extLst>
              <a:ext uri="{FF2B5EF4-FFF2-40B4-BE49-F238E27FC236}">
                <a16:creationId xmlns:a16="http://schemas.microsoft.com/office/drawing/2014/main" id="{099D01BE-8988-4BB1-9E3C-5D0147D23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1392239"/>
            <a:ext cx="9144000" cy="3127375"/>
          </a:xfrm>
        </p:spPr>
        <p:txBody>
          <a:bodyPr/>
          <a:lstStyle/>
          <a:p>
            <a:pPr eaLnBrk="1" hangingPunct="1"/>
            <a:r>
              <a:rPr lang="pl-PL" altLang="pl-PL" sz="1800"/>
              <a:t>Dziękuję za uwagę</a:t>
            </a:r>
          </a:p>
          <a:p>
            <a:pPr eaLnBrk="1" hangingPunct="1"/>
            <a:r>
              <a:rPr lang="pl-PL" altLang="pl-PL" sz="1800"/>
              <a:t>Ewa Strzelecka-Jastrząb</a:t>
            </a:r>
          </a:p>
          <a:p>
            <a:pPr eaLnBrk="1" hangingPunct="1"/>
            <a:r>
              <a:rPr lang="pl-PL" altLang="pl-PL" sz="1800"/>
              <a:t>Zakład Badań i Rozwoju</a:t>
            </a:r>
          </a:p>
          <a:p>
            <a:pPr eaLnBrk="1" hangingPunct="1"/>
            <a:r>
              <a:rPr lang="pl-PL" altLang="pl-PL" sz="1800"/>
              <a:t>Tel. 32 254 60 31 wew. 259</a:t>
            </a:r>
          </a:p>
          <a:p>
            <a:pPr eaLnBrk="1" hangingPunct="1"/>
            <a:r>
              <a:rPr lang="pl-PL" altLang="pl-PL" sz="1800"/>
              <a:t>Faks 32 254 17 17</a:t>
            </a:r>
          </a:p>
          <a:p>
            <a:pPr eaLnBrk="1" hangingPunct="1"/>
            <a:r>
              <a:rPr lang="pl-PL" altLang="pl-PL" sz="1800"/>
              <a:t>E-mail: e.strzelecka-jastrzab@ietu.pl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A822018-6C82-4FCF-8107-1C7D7A0E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508" y="6384343"/>
            <a:ext cx="3261643" cy="34750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Rectangle 10">
            <a:extLst>
              <a:ext uri="{FF2B5EF4-FFF2-40B4-BE49-F238E27FC236}">
                <a16:creationId xmlns:a16="http://schemas.microsoft.com/office/drawing/2014/main" id="{35EB1AD3-53DE-435D-B035-1D1B8973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605816"/>
            <a:ext cx="2501900" cy="256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67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E2D0C1C-A6C1-4671-963F-EBF787BB7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90" y="6162459"/>
            <a:ext cx="5078408" cy="3718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6200E9-527E-4A1C-ADB1-F83F13F8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46" y="27271"/>
            <a:ext cx="5767316" cy="609653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F46F09F0-48A4-48EB-9845-A82445F2BC86}"/>
              </a:ext>
            </a:extLst>
          </p:cNvPr>
          <p:cNvSpPr/>
          <p:nvPr/>
        </p:nvSpPr>
        <p:spPr>
          <a:xfrm>
            <a:off x="4237464" y="2691805"/>
            <a:ext cx="8531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Dziękujemy!</a:t>
            </a:r>
          </a:p>
        </p:txBody>
      </p:sp>
    </p:spTree>
    <p:extLst>
      <p:ext uri="{BB962C8B-B14F-4D97-AF65-F5344CB8AC3E}">
        <p14:creationId xmlns:p14="http://schemas.microsoft.com/office/powerpoint/2010/main" val="1968928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5EA9831-7B83-4B8F-B6F7-01E1EC5FF5E6}"/>
              </a:ext>
            </a:extLst>
          </p:cNvPr>
          <p:cNvSpPr txBox="1">
            <a:spLocks/>
          </p:cNvSpPr>
          <p:nvPr/>
        </p:nvSpPr>
        <p:spPr>
          <a:xfrm>
            <a:off x="408390" y="493563"/>
            <a:ext cx="11087100" cy="498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Ocena podatności pokazała zjawiska, na które są podatne poszczególne sektory  </a:t>
            </a: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id="{AE7FE1D0-2C61-4F4E-96CA-E2360D6F5995}"/>
              </a:ext>
            </a:extLst>
          </p:cNvPr>
          <p:cNvGrpSpPr/>
          <p:nvPr/>
        </p:nvGrpSpPr>
        <p:grpSpPr>
          <a:xfrm>
            <a:off x="787180" y="1334348"/>
            <a:ext cx="10026594" cy="4908560"/>
            <a:chOff x="309631" y="773246"/>
            <a:chExt cx="11051926" cy="5836894"/>
          </a:xfrm>
        </p:grpSpPr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C74D9BC0-AC48-4AB6-848C-F4E03C9B9A5E}"/>
                </a:ext>
              </a:extLst>
            </p:cNvPr>
            <p:cNvGrpSpPr/>
            <p:nvPr/>
          </p:nvGrpSpPr>
          <p:grpSpPr>
            <a:xfrm>
              <a:off x="9283647" y="789452"/>
              <a:ext cx="2035044" cy="2163547"/>
              <a:chOff x="9283647" y="789452"/>
              <a:chExt cx="2035044" cy="2163547"/>
            </a:xfrm>
          </p:grpSpPr>
          <p:grpSp>
            <p:nvGrpSpPr>
              <p:cNvPr id="2" name="Grupa 1">
                <a:extLst>
                  <a:ext uri="{FF2B5EF4-FFF2-40B4-BE49-F238E27FC236}">
                    <a16:creationId xmlns:a16="http://schemas.microsoft.com/office/drawing/2014/main" id="{D998D748-2B3F-45A2-BC3A-96AA77C426AF}"/>
                  </a:ext>
                </a:extLst>
              </p:cNvPr>
              <p:cNvGrpSpPr/>
              <p:nvPr/>
            </p:nvGrpSpPr>
            <p:grpSpPr>
              <a:xfrm>
                <a:off x="9296437" y="789452"/>
                <a:ext cx="1926000" cy="1284620"/>
                <a:chOff x="421988" y="1181596"/>
                <a:chExt cx="1926000" cy="1284620"/>
              </a:xfrm>
            </p:grpSpPr>
            <p:pic>
              <p:nvPicPr>
                <p:cNvPr id="8" name="Picture 4" descr="Image result for sieć dróg">
                  <a:extLst>
                    <a:ext uri="{FF2B5EF4-FFF2-40B4-BE49-F238E27FC236}">
                      <a16:creationId xmlns:a16="http://schemas.microsoft.com/office/drawing/2014/main" id="{436AC35D-DAB7-4060-BE5A-ECC11461FD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722" y="1181596"/>
                  <a:ext cx="1752360" cy="1164829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3" name="Rectangle 10">
                  <a:extLst>
                    <a:ext uri="{FF2B5EF4-FFF2-40B4-BE49-F238E27FC236}">
                      <a16:creationId xmlns:a16="http://schemas.microsoft.com/office/drawing/2014/main" id="{846DDB5C-32A9-4687-9988-FAAD215F0131}"/>
                    </a:ext>
                  </a:extLst>
                </p:cNvPr>
                <p:cNvSpPr/>
                <p:nvPr/>
              </p:nvSpPr>
              <p:spPr>
                <a:xfrm>
                  <a:off x="421988" y="2185416"/>
                  <a:ext cx="1926000" cy="2808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altLang="en-US" sz="1050" b="1" dirty="0">
                      <a:latin typeface="+mj-lt"/>
                    </a:rPr>
                    <a:t>Transport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58" name="Grupa 57">
                <a:extLst>
                  <a:ext uri="{FF2B5EF4-FFF2-40B4-BE49-F238E27FC236}">
                    <a16:creationId xmlns:a16="http://schemas.microsoft.com/office/drawing/2014/main" id="{18D3FB4C-1B47-4BAA-8C7A-4AE74A16DD3C}"/>
                  </a:ext>
                </a:extLst>
              </p:cNvPr>
              <p:cNvGrpSpPr/>
              <p:nvPr/>
            </p:nvGrpSpPr>
            <p:grpSpPr>
              <a:xfrm>
                <a:off x="9283647" y="2302612"/>
                <a:ext cx="2035044" cy="650387"/>
                <a:chOff x="9283647" y="2302612"/>
                <a:chExt cx="2035044" cy="650387"/>
              </a:xfrm>
            </p:grpSpPr>
            <p:sp>
              <p:nvSpPr>
                <p:cNvPr id="34" name="pole tekstowe 33">
                  <a:extLst>
                    <a:ext uri="{FF2B5EF4-FFF2-40B4-BE49-F238E27FC236}">
                      <a16:creationId xmlns:a16="http://schemas.microsoft.com/office/drawing/2014/main" id="{E77A8F54-CBE6-48C6-84E4-6B60C59B04EB}"/>
                    </a:ext>
                  </a:extLst>
                </p:cNvPr>
                <p:cNvSpPr txBox="1"/>
                <p:nvPr/>
              </p:nvSpPr>
              <p:spPr>
                <a:xfrm>
                  <a:off x="9283647" y="2302612"/>
                  <a:ext cx="203504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40" name="pole tekstowe 39">
                  <a:extLst>
                    <a:ext uri="{FF2B5EF4-FFF2-40B4-BE49-F238E27FC236}">
                      <a16:creationId xmlns:a16="http://schemas.microsoft.com/office/drawing/2014/main" id="{B2B66782-4EDE-4B00-AC60-B8DB44C9B292}"/>
                    </a:ext>
                  </a:extLst>
                </p:cNvPr>
                <p:cNvSpPr txBox="1"/>
                <p:nvPr/>
              </p:nvSpPr>
              <p:spPr>
                <a:xfrm>
                  <a:off x="9283647" y="2645222"/>
                  <a:ext cx="203504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</p:grpSp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59FFD375-B0F8-4361-8734-A60472F7D2C1}"/>
                </a:ext>
              </a:extLst>
            </p:cNvPr>
            <p:cNvGrpSpPr/>
            <p:nvPr/>
          </p:nvGrpSpPr>
          <p:grpSpPr>
            <a:xfrm>
              <a:off x="400439" y="773246"/>
              <a:ext cx="2129044" cy="2507857"/>
              <a:chOff x="400439" y="773246"/>
              <a:chExt cx="2129044" cy="2507857"/>
            </a:xfrm>
          </p:grpSpPr>
          <p:grpSp>
            <p:nvGrpSpPr>
              <p:cNvPr id="28" name="Grupa 27">
                <a:extLst>
                  <a:ext uri="{FF2B5EF4-FFF2-40B4-BE49-F238E27FC236}">
                    <a16:creationId xmlns:a16="http://schemas.microsoft.com/office/drawing/2014/main" id="{9FD4E080-48CA-469A-9BD5-098888962500}"/>
                  </a:ext>
                </a:extLst>
              </p:cNvPr>
              <p:cNvGrpSpPr/>
              <p:nvPr/>
            </p:nvGrpSpPr>
            <p:grpSpPr>
              <a:xfrm>
                <a:off x="516274" y="773246"/>
                <a:ext cx="1922400" cy="1414617"/>
                <a:chOff x="395989" y="4480643"/>
                <a:chExt cx="1922400" cy="1414617"/>
              </a:xfrm>
            </p:grpSpPr>
            <p:pic>
              <p:nvPicPr>
                <p:cNvPr id="7" name="Picture 2" descr="Image result for karetka">
                  <a:extLst>
                    <a:ext uri="{FF2B5EF4-FFF2-40B4-BE49-F238E27FC236}">
                      <a16:creationId xmlns:a16="http://schemas.microsoft.com/office/drawing/2014/main" id="{350239A8-1D8A-4B3D-B16F-63196B447B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3327" y="4480643"/>
                  <a:ext cx="1756384" cy="11729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2" name="Rectangle 9">
                  <a:extLst>
                    <a:ext uri="{FF2B5EF4-FFF2-40B4-BE49-F238E27FC236}">
                      <a16:creationId xmlns:a16="http://schemas.microsoft.com/office/drawing/2014/main" id="{650C98B1-BC71-49FF-B6B7-12FF9EA764DC}"/>
                    </a:ext>
                  </a:extLst>
                </p:cNvPr>
                <p:cNvSpPr/>
                <p:nvPr/>
              </p:nvSpPr>
              <p:spPr>
                <a:xfrm>
                  <a:off x="395989" y="5479762"/>
                  <a:ext cx="1922400" cy="415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altLang="en-US" sz="1050" b="1" dirty="0">
                      <a:latin typeface="+mj-lt"/>
                    </a:rPr>
                    <a:t>Zdrowie publiczne i warunki życia ludzi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4" name="Grupa 3">
                <a:extLst>
                  <a:ext uri="{FF2B5EF4-FFF2-40B4-BE49-F238E27FC236}">
                    <a16:creationId xmlns:a16="http://schemas.microsoft.com/office/drawing/2014/main" id="{3B380AD5-0A3A-48C4-9E52-1421DD8481A0}"/>
                  </a:ext>
                </a:extLst>
              </p:cNvPr>
              <p:cNvGrpSpPr/>
              <p:nvPr/>
            </p:nvGrpSpPr>
            <p:grpSpPr>
              <a:xfrm>
                <a:off x="400439" y="2279782"/>
                <a:ext cx="2129044" cy="1001321"/>
                <a:chOff x="400439" y="2279782"/>
                <a:chExt cx="2129044" cy="1001321"/>
              </a:xfrm>
            </p:grpSpPr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1EE4A84F-A814-4D1F-BDA8-2A530F5FB21D}"/>
                    </a:ext>
                  </a:extLst>
                </p:cNvPr>
                <p:cNvSpPr txBox="1"/>
                <p:nvPr/>
              </p:nvSpPr>
              <p:spPr>
                <a:xfrm>
                  <a:off x="408502" y="2279782"/>
                  <a:ext cx="2120981" cy="30777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37" name="pole tekstowe 36">
                  <a:extLst>
                    <a:ext uri="{FF2B5EF4-FFF2-40B4-BE49-F238E27FC236}">
                      <a16:creationId xmlns:a16="http://schemas.microsoft.com/office/drawing/2014/main" id="{DFD56D2D-9E0F-4580-8878-B8B83536642B}"/>
                    </a:ext>
                  </a:extLst>
                </p:cNvPr>
                <p:cNvSpPr txBox="1"/>
                <p:nvPr/>
              </p:nvSpPr>
              <p:spPr>
                <a:xfrm>
                  <a:off x="408501" y="2634763"/>
                  <a:ext cx="2120981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44" name="pole tekstowe 43">
                  <a:extLst>
                    <a:ext uri="{FF2B5EF4-FFF2-40B4-BE49-F238E27FC236}">
                      <a16:creationId xmlns:a16="http://schemas.microsoft.com/office/drawing/2014/main" id="{EB4244FA-9005-4DB9-A80A-88F17FEB7347}"/>
                    </a:ext>
                  </a:extLst>
                </p:cNvPr>
                <p:cNvSpPr txBox="1"/>
                <p:nvPr/>
              </p:nvSpPr>
              <p:spPr>
                <a:xfrm>
                  <a:off x="400439" y="2973326"/>
                  <a:ext cx="212904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Okresy bezopadowe, susze</a:t>
                  </a:r>
                </a:p>
              </p:txBody>
            </p:sp>
          </p:grpSp>
        </p:grpSp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8AC0A7DD-598E-49DA-930A-84FA9FEFED57}"/>
                </a:ext>
              </a:extLst>
            </p:cNvPr>
            <p:cNvGrpSpPr/>
            <p:nvPr/>
          </p:nvGrpSpPr>
          <p:grpSpPr>
            <a:xfrm>
              <a:off x="3290938" y="793381"/>
              <a:ext cx="2110687" cy="2856732"/>
              <a:chOff x="3290938" y="793381"/>
              <a:chExt cx="2110687" cy="2856732"/>
            </a:xfrm>
          </p:grpSpPr>
          <p:grpSp>
            <p:nvGrpSpPr>
              <p:cNvPr id="25" name="Grupa 24">
                <a:extLst>
                  <a:ext uri="{FF2B5EF4-FFF2-40B4-BE49-F238E27FC236}">
                    <a16:creationId xmlns:a16="http://schemas.microsoft.com/office/drawing/2014/main" id="{9217FA03-1CCE-4FFD-99D8-5FEF49E627B3}"/>
                  </a:ext>
                </a:extLst>
              </p:cNvPr>
              <p:cNvGrpSpPr/>
              <p:nvPr/>
            </p:nvGrpSpPr>
            <p:grpSpPr>
              <a:xfrm>
                <a:off x="3374746" y="793381"/>
                <a:ext cx="1926000" cy="1270860"/>
                <a:chOff x="4871447" y="2740615"/>
                <a:chExt cx="1926000" cy="127086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5BE06BD-6D1E-489C-9AC9-6B0A070908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/>
                <a:srcRect l="9249" t="23787" r="35149" b="26077"/>
                <a:stretch/>
              </p:blipFill>
              <p:spPr bwMode="auto">
                <a:xfrm>
                  <a:off x="4959385" y="2740615"/>
                  <a:ext cx="1756988" cy="118809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1" name="Rectangle 23">
                  <a:extLst>
                    <a:ext uri="{FF2B5EF4-FFF2-40B4-BE49-F238E27FC236}">
                      <a16:creationId xmlns:a16="http://schemas.microsoft.com/office/drawing/2014/main" id="{44DA92AB-9FD6-40DB-BFA2-124E6AB210D3}"/>
                    </a:ext>
                  </a:extLst>
                </p:cNvPr>
                <p:cNvSpPr/>
                <p:nvPr/>
              </p:nvSpPr>
              <p:spPr>
                <a:xfrm>
                  <a:off x="4871447" y="3730675"/>
                  <a:ext cx="1926000" cy="2808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Różnorodność biologiczna 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56" name="Grupa 55">
                <a:extLst>
                  <a:ext uri="{FF2B5EF4-FFF2-40B4-BE49-F238E27FC236}">
                    <a16:creationId xmlns:a16="http://schemas.microsoft.com/office/drawing/2014/main" id="{303ADEB5-B945-4CAF-95CF-9F6D4187D444}"/>
                  </a:ext>
                </a:extLst>
              </p:cNvPr>
              <p:cNvGrpSpPr/>
              <p:nvPr/>
            </p:nvGrpSpPr>
            <p:grpSpPr>
              <a:xfrm>
                <a:off x="3290938" y="2279569"/>
                <a:ext cx="2110687" cy="1370544"/>
                <a:chOff x="3290938" y="2279569"/>
                <a:chExt cx="2110687" cy="1370544"/>
              </a:xfrm>
            </p:grpSpPr>
            <p:sp>
              <p:nvSpPr>
                <p:cNvPr id="36" name="pole tekstowe 35">
                  <a:extLst>
                    <a:ext uri="{FF2B5EF4-FFF2-40B4-BE49-F238E27FC236}">
                      <a16:creationId xmlns:a16="http://schemas.microsoft.com/office/drawing/2014/main" id="{F29E9D83-44F7-485B-A769-486DC759BD34}"/>
                    </a:ext>
                  </a:extLst>
                </p:cNvPr>
                <p:cNvSpPr txBox="1"/>
                <p:nvPr/>
              </p:nvSpPr>
              <p:spPr>
                <a:xfrm>
                  <a:off x="3290943" y="2279569"/>
                  <a:ext cx="2110682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38" name="pole tekstowe 37">
                  <a:extLst>
                    <a:ext uri="{FF2B5EF4-FFF2-40B4-BE49-F238E27FC236}">
                      <a16:creationId xmlns:a16="http://schemas.microsoft.com/office/drawing/2014/main" id="{7A283AF5-2B03-40A9-A4BD-4BE6270379B6}"/>
                    </a:ext>
                  </a:extLst>
                </p:cNvPr>
                <p:cNvSpPr txBox="1"/>
                <p:nvPr/>
              </p:nvSpPr>
              <p:spPr>
                <a:xfrm>
                  <a:off x="3290941" y="2634763"/>
                  <a:ext cx="2110681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45" name="pole tekstowe 44">
                  <a:extLst>
                    <a:ext uri="{FF2B5EF4-FFF2-40B4-BE49-F238E27FC236}">
                      <a16:creationId xmlns:a16="http://schemas.microsoft.com/office/drawing/2014/main" id="{4E2A351F-BAD0-4F2E-8248-BAEB860E4187}"/>
                    </a:ext>
                  </a:extLst>
                </p:cNvPr>
                <p:cNvSpPr txBox="1"/>
                <p:nvPr/>
              </p:nvSpPr>
              <p:spPr>
                <a:xfrm>
                  <a:off x="3290941" y="2980145"/>
                  <a:ext cx="211068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Okresy bezopadowe, susze</a:t>
                  </a:r>
                </a:p>
              </p:txBody>
            </p:sp>
            <p:sp>
              <p:nvSpPr>
                <p:cNvPr id="49" name="pole tekstowe 48">
                  <a:extLst>
                    <a:ext uri="{FF2B5EF4-FFF2-40B4-BE49-F238E27FC236}">
                      <a16:creationId xmlns:a16="http://schemas.microsoft.com/office/drawing/2014/main" id="{00732658-6F2D-4277-AA7A-D4BCBC1EC533}"/>
                    </a:ext>
                  </a:extLst>
                </p:cNvPr>
                <p:cNvSpPr txBox="1"/>
                <p:nvPr/>
              </p:nvSpPr>
              <p:spPr>
                <a:xfrm>
                  <a:off x="3290938" y="3342336"/>
                  <a:ext cx="211068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Wiatr  i burze </a:t>
                  </a:r>
                </a:p>
              </p:txBody>
            </p:sp>
          </p:grpSp>
        </p:grpSp>
        <p:grpSp>
          <p:nvGrpSpPr>
            <p:cNvPr id="66" name="Grupa 65">
              <a:extLst>
                <a:ext uri="{FF2B5EF4-FFF2-40B4-BE49-F238E27FC236}">
                  <a16:creationId xmlns:a16="http://schemas.microsoft.com/office/drawing/2014/main" id="{D670971C-7A1C-491D-81F3-24EE8371A0D0}"/>
                </a:ext>
              </a:extLst>
            </p:cNvPr>
            <p:cNvGrpSpPr/>
            <p:nvPr/>
          </p:nvGrpSpPr>
          <p:grpSpPr>
            <a:xfrm>
              <a:off x="9232512" y="3853401"/>
              <a:ext cx="2129045" cy="2756739"/>
              <a:chOff x="9232512" y="3853401"/>
              <a:chExt cx="2129045" cy="2756739"/>
            </a:xfrm>
          </p:grpSpPr>
          <p:grpSp>
            <p:nvGrpSpPr>
              <p:cNvPr id="26" name="Grupa 25">
                <a:extLst>
                  <a:ext uri="{FF2B5EF4-FFF2-40B4-BE49-F238E27FC236}">
                    <a16:creationId xmlns:a16="http://schemas.microsoft.com/office/drawing/2014/main" id="{CD7BCB7D-7F14-4ABB-A8C2-F26823F4A501}"/>
                  </a:ext>
                </a:extLst>
              </p:cNvPr>
              <p:cNvGrpSpPr/>
              <p:nvPr/>
            </p:nvGrpSpPr>
            <p:grpSpPr>
              <a:xfrm>
                <a:off x="9289406" y="3853401"/>
                <a:ext cx="1987200" cy="1293621"/>
                <a:chOff x="9488730" y="4513616"/>
                <a:chExt cx="1987200" cy="1293621"/>
              </a:xfrm>
            </p:grpSpPr>
            <p:pic>
              <p:nvPicPr>
                <p:cNvPr id="20" name="Picture 20" descr="Image result for Dziedzictwo kulturowe miasta">
                  <a:extLst>
                    <a:ext uri="{FF2B5EF4-FFF2-40B4-BE49-F238E27FC236}">
                      <a16:creationId xmlns:a16="http://schemas.microsoft.com/office/drawing/2014/main" id="{D5D3ABF8-1C78-460F-ABB0-3D03870432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576234" y="4513616"/>
                  <a:ext cx="1812192" cy="121086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2" name="Rectangle 24">
                  <a:extLst>
                    <a:ext uri="{FF2B5EF4-FFF2-40B4-BE49-F238E27FC236}">
                      <a16:creationId xmlns:a16="http://schemas.microsoft.com/office/drawing/2014/main" id="{8A0B4889-CCDA-4D4C-A31D-35D8E2DD12C0}"/>
                    </a:ext>
                  </a:extLst>
                </p:cNvPr>
                <p:cNvSpPr/>
                <p:nvPr/>
              </p:nvSpPr>
              <p:spPr>
                <a:xfrm>
                  <a:off x="9488730" y="5512037"/>
                  <a:ext cx="1987200" cy="2952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Dziedzictwo kulturowe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62" name="Grupa 61">
                <a:extLst>
                  <a:ext uri="{FF2B5EF4-FFF2-40B4-BE49-F238E27FC236}">
                    <a16:creationId xmlns:a16="http://schemas.microsoft.com/office/drawing/2014/main" id="{1998C21B-0F3C-4929-8DB3-C1F940C8C9CC}"/>
                  </a:ext>
                </a:extLst>
              </p:cNvPr>
              <p:cNvGrpSpPr/>
              <p:nvPr/>
            </p:nvGrpSpPr>
            <p:grpSpPr>
              <a:xfrm>
                <a:off x="9232512" y="5245856"/>
                <a:ext cx="2129045" cy="1364284"/>
                <a:chOff x="9232512" y="5245856"/>
                <a:chExt cx="2129045" cy="1364284"/>
              </a:xfrm>
            </p:grpSpPr>
            <p:sp>
              <p:nvSpPr>
                <p:cNvPr id="30" name="pole tekstowe 29">
                  <a:extLst>
                    <a:ext uri="{FF2B5EF4-FFF2-40B4-BE49-F238E27FC236}">
                      <a16:creationId xmlns:a16="http://schemas.microsoft.com/office/drawing/2014/main" id="{CB736E5C-FAEF-4584-92A7-1387F53B48EB}"/>
                    </a:ext>
                  </a:extLst>
                </p:cNvPr>
                <p:cNvSpPr txBox="1"/>
                <p:nvPr/>
              </p:nvSpPr>
              <p:spPr>
                <a:xfrm>
                  <a:off x="9232513" y="5245856"/>
                  <a:ext cx="2120980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43" name="pole tekstowe 42">
                  <a:extLst>
                    <a:ext uri="{FF2B5EF4-FFF2-40B4-BE49-F238E27FC236}">
                      <a16:creationId xmlns:a16="http://schemas.microsoft.com/office/drawing/2014/main" id="{BBF2139A-E945-4E52-B8A5-0D3FE8E0994A}"/>
                    </a:ext>
                  </a:extLst>
                </p:cNvPr>
                <p:cNvSpPr txBox="1"/>
                <p:nvPr/>
              </p:nvSpPr>
              <p:spPr>
                <a:xfrm>
                  <a:off x="9232512" y="5597347"/>
                  <a:ext cx="212904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48" name="pole tekstowe 47">
                  <a:extLst>
                    <a:ext uri="{FF2B5EF4-FFF2-40B4-BE49-F238E27FC236}">
                      <a16:creationId xmlns:a16="http://schemas.microsoft.com/office/drawing/2014/main" id="{B395E337-EBF8-4F28-82D7-353BB1D823FA}"/>
                    </a:ext>
                  </a:extLst>
                </p:cNvPr>
                <p:cNvSpPr txBox="1"/>
                <p:nvPr/>
              </p:nvSpPr>
              <p:spPr>
                <a:xfrm>
                  <a:off x="9232513" y="5940122"/>
                  <a:ext cx="212904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Okresy bezopadowe, susze</a:t>
                  </a:r>
                </a:p>
              </p:txBody>
            </p:sp>
            <p:sp>
              <p:nvSpPr>
                <p:cNvPr id="50" name="pole tekstowe 49">
                  <a:extLst>
                    <a:ext uri="{FF2B5EF4-FFF2-40B4-BE49-F238E27FC236}">
                      <a16:creationId xmlns:a16="http://schemas.microsoft.com/office/drawing/2014/main" id="{FCC8C7D4-B1A6-44AD-958B-3EAF0BD04FC7}"/>
                    </a:ext>
                  </a:extLst>
                </p:cNvPr>
                <p:cNvSpPr txBox="1"/>
                <p:nvPr/>
              </p:nvSpPr>
              <p:spPr>
                <a:xfrm>
                  <a:off x="9232512" y="6302363"/>
                  <a:ext cx="2129042" cy="307777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400" dirty="0">
                      <a:solidFill>
                        <a:schemeClr val="bg1"/>
                      </a:solidFill>
                    </a:rPr>
                    <a:t>Wiatr  i burze</a:t>
                  </a:r>
                  <a:r>
                    <a:rPr lang="pl-PL" sz="1400" dirty="0"/>
                    <a:t> </a:t>
                  </a:r>
                </a:p>
              </p:txBody>
            </p:sp>
          </p:grpSp>
        </p:grpSp>
        <p:grpSp>
          <p:nvGrpSpPr>
            <p:cNvPr id="65" name="Grupa 64">
              <a:extLst>
                <a:ext uri="{FF2B5EF4-FFF2-40B4-BE49-F238E27FC236}">
                  <a16:creationId xmlns:a16="http://schemas.microsoft.com/office/drawing/2014/main" id="{70E83278-CF53-409A-A2C4-9A70D819E6A6}"/>
                </a:ext>
              </a:extLst>
            </p:cNvPr>
            <p:cNvGrpSpPr/>
            <p:nvPr/>
          </p:nvGrpSpPr>
          <p:grpSpPr>
            <a:xfrm>
              <a:off x="6220346" y="3878529"/>
              <a:ext cx="2120733" cy="2022046"/>
              <a:chOff x="6220346" y="3878529"/>
              <a:chExt cx="2120733" cy="2022046"/>
            </a:xfrm>
          </p:grpSpPr>
          <p:grpSp>
            <p:nvGrpSpPr>
              <p:cNvPr id="23" name="Grupa 22">
                <a:extLst>
                  <a:ext uri="{FF2B5EF4-FFF2-40B4-BE49-F238E27FC236}">
                    <a16:creationId xmlns:a16="http://schemas.microsoft.com/office/drawing/2014/main" id="{A17592C8-ACD9-4263-A10F-156CB5C3F62F}"/>
                  </a:ext>
                </a:extLst>
              </p:cNvPr>
              <p:cNvGrpSpPr/>
              <p:nvPr/>
            </p:nvGrpSpPr>
            <p:grpSpPr>
              <a:xfrm>
                <a:off x="6313931" y="3878529"/>
                <a:ext cx="1929600" cy="1261329"/>
                <a:chOff x="4866892" y="1179559"/>
                <a:chExt cx="1929600" cy="1261329"/>
              </a:xfrm>
            </p:grpSpPr>
            <p:pic>
              <p:nvPicPr>
                <p:cNvPr id="11" name="Picture 10" descr="Wycieczka do Lwowa [Fot.Koło PTTK &quot;Tryton&quot;]">
                  <a:extLst>
                    <a:ext uri="{FF2B5EF4-FFF2-40B4-BE49-F238E27FC236}">
                      <a16:creationId xmlns:a16="http://schemas.microsoft.com/office/drawing/2014/main" id="{35C86C92-6077-45F7-9456-DB61FE0CC4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56237" y="1179559"/>
                  <a:ext cx="1746212" cy="116482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4EEF9B44-705E-4DD2-9A68-A9CCA97D8D57}"/>
                    </a:ext>
                  </a:extLst>
                </p:cNvPr>
                <p:cNvSpPr/>
                <p:nvPr/>
              </p:nvSpPr>
              <p:spPr>
                <a:xfrm>
                  <a:off x="4866892" y="2170888"/>
                  <a:ext cx="1929600" cy="2700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Turystyka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61" name="Grupa 60">
                <a:extLst>
                  <a:ext uri="{FF2B5EF4-FFF2-40B4-BE49-F238E27FC236}">
                    <a16:creationId xmlns:a16="http://schemas.microsoft.com/office/drawing/2014/main" id="{52906467-EF46-426B-80D6-DC971AF653A8}"/>
                  </a:ext>
                </a:extLst>
              </p:cNvPr>
              <p:cNvGrpSpPr/>
              <p:nvPr/>
            </p:nvGrpSpPr>
            <p:grpSpPr>
              <a:xfrm>
                <a:off x="6220346" y="5243887"/>
                <a:ext cx="2120733" cy="656688"/>
                <a:chOff x="6220346" y="5243887"/>
                <a:chExt cx="2120733" cy="656688"/>
              </a:xfrm>
            </p:grpSpPr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09707ECA-C46F-44C6-BAE1-9A2AFDA39477}"/>
                    </a:ext>
                  </a:extLst>
                </p:cNvPr>
                <p:cNvSpPr txBox="1"/>
                <p:nvPr/>
              </p:nvSpPr>
              <p:spPr>
                <a:xfrm>
                  <a:off x="6220346" y="5243887"/>
                  <a:ext cx="212073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51" name="pole tekstowe 50">
                  <a:extLst>
                    <a:ext uri="{FF2B5EF4-FFF2-40B4-BE49-F238E27FC236}">
                      <a16:creationId xmlns:a16="http://schemas.microsoft.com/office/drawing/2014/main" id="{A6A177A8-6071-488A-8E3B-D3CA56785C13}"/>
                    </a:ext>
                  </a:extLst>
                </p:cNvPr>
                <p:cNvSpPr txBox="1"/>
                <p:nvPr/>
              </p:nvSpPr>
              <p:spPr>
                <a:xfrm>
                  <a:off x="6220347" y="5592798"/>
                  <a:ext cx="2120732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Wiatr  i burze </a:t>
                  </a:r>
                </a:p>
              </p:txBody>
            </p:sp>
          </p:grpSp>
        </p:grpSp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id="{7E63EBA8-E65B-433A-B194-03A3C5713ACF}"/>
                </a:ext>
              </a:extLst>
            </p:cNvPr>
            <p:cNvGrpSpPr/>
            <p:nvPr/>
          </p:nvGrpSpPr>
          <p:grpSpPr>
            <a:xfrm>
              <a:off x="3290938" y="3884101"/>
              <a:ext cx="2120733" cy="2359249"/>
              <a:chOff x="3290938" y="3884101"/>
              <a:chExt cx="2120733" cy="2359249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190EC906-39D0-4180-9F93-F7A7A5679F9F}"/>
                  </a:ext>
                </a:extLst>
              </p:cNvPr>
              <p:cNvGrpSpPr/>
              <p:nvPr/>
            </p:nvGrpSpPr>
            <p:grpSpPr>
              <a:xfrm>
                <a:off x="3374385" y="3884101"/>
                <a:ext cx="1918800" cy="1270206"/>
                <a:chOff x="2631162" y="1181596"/>
                <a:chExt cx="1918800" cy="1270206"/>
              </a:xfrm>
            </p:grpSpPr>
            <p:pic>
              <p:nvPicPr>
                <p:cNvPr id="9" name="Picture 6" descr="Image result for sieci energetyczne">
                  <a:extLst>
                    <a:ext uri="{FF2B5EF4-FFF2-40B4-BE49-F238E27FC236}">
                      <a16:creationId xmlns:a16="http://schemas.microsoft.com/office/drawing/2014/main" id="{1CE5DD3E-6297-40B8-B558-24FCD347EF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719460" y="1181596"/>
                  <a:ext cx="1741897" cy="1164828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4" name="Rectangle 11">
                  <a:extLst>
                    <a:ext uri="{FF2B5EF4-FFF2-40B4-BE49-F238E27FC236}">
                      <a16:creationId xmlns:a16="http://schemas.microsoft.com/office/drawing/2014/main" id="{13AC6E1D-8688-416C-87C4-E354B27C6BDD}"/>
                    </a:ext>
                  </a:extLst>
                </p:cNvPr>
                <p:cNvSpPr/>
                <p:nvPr/>
              </p:nvSpPr>
              <p:spPr>
                <a:xfrm>
                  <a:off x="2631162" y="2181802"/>
                  <a:ext cx="1918800" cy="2700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Energetyka</a:t>
                  </a:r>
                </a:p>
              </p:txBody>
            </p:sp>
          </p:grpSp>
          <p:grpSp>
            <p:nvGrpSpPr>
              <p:cNvPr id="60" name="Grupa 59">
                <a:extLst>
                  <a:ext uri="{FF2B5EF4-FFF2-40B4-BE49-F238E27FC236}">
                    <a16:creationId xmlns:a16="http://schemas.microsoft.com/office/drawing/2014/main" id="{D54E49A0-221B-462C-B425-E8647A4E3252}"/>
                  </a:ext>
                </a:extLst>
              </p:cNvPr>
              <p:cNvGrpSpPr/>
              <p:nvPr/>
            </p:nvGrpSpPr>
            <p:grpSpPr>
              <a:xfrm>
                <a:off x="3290938" y="5249913"/>
                <a:ext cx="2120733" cy="993437"/>
                <a:chOff x="3290938" y="5249913"/>
                <a:chExt cx="2120733" cy="993437"/>
              </a:xfrm>
            </p:grpSpPr>
            <p:sp>
              <p:nvSpPr>
                <p:cNvPr id="32" name="pole tekstowe 31">
                  <a:extLst>
                    <a:ext uri="{FF2B5EF4-FFF2-40B4-BE49-F238E27FC236}">
                      <a16:creationId xmlns:a16="http://schemas.microsoft.com/office/drawing/2014/main" id="{098F4420-496F-4244-BD27-B2A418D09D1C}"/>
                    </a:ext>
                  </a:extLst>
                </p:cNvPr>
                <p:cNvSpPr txBox="1"/>
                <p:nvPr/>
              </p:nvSpPr>
              <p:spPr>
                <a:xfrm>
                  <a:off x="3290938" y="5249913"/>
                  <a:ext cx="212073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42" name="pole tekstowe 41">
                  <a:extLst>
                    <a:ext uri="{FF2B5EF4-FFF2-40B4-BE49-F238E27FC236}">
                      <a16:creationId xmlns:a16="http://schemas.microsoft.com/office/drawing/2014/main" id="{755C3F58-1574-47F8-AA39-79F8AF3AD8B6}"/>
                    </a:ext>
                  </a:extLst>
                </p:cNvPr>
                <p:cNvSpPr txBox="1"/>
                <p:nvPr/>
              </p:nvSpPr>
              <p:spPr>
                <a:xfrm>
                  <a:off x="3290938" y="5586996"/>
                  <a:ext cx="2120732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52" name="pole tekstowe 51">
                  <a:extLst>
                    <a:ext uri="{FF2B5EF4-FFF2-40B4-BE49-F238E27FC236}">
                      <a16:creationId xmlns:a16="http://schemas.microsoft.com/office/drawing/2014/main" id="{FCBDBF07-396D-46A6-B0A8-9E41B7FD83CB}"/>
                    </a:ext>
                  </a:extLst>
                </p:cNvPr>
                <p:cNvSpPr txBox="1"/>
                <p:nvPr/>
              </p:nvSpPr>
              <p:spPr>
                <a:xfrm>
                  <a:off x="3290938" y="5935573"/>
                  <a:ext cx="2120732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Wiatr  i burze </a:t>
                  </a:r>
                </a:p>
              </p:txBody>
            </p:sp>
          </p:grp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FC9C80C5-E22F-4C76-B43B-C529FEEA70C8}"/>
                </a:ext>
              </a:extLst>
            </p:cNvPr>
            <p:cNvGrpSpPr/>
            <p:nvPr/>
          </p:nvGrpSpPr>
          <p:grpSpPr>
            <a:xfrm>
              <a:off x="309631" y="3884101"/>
              <a:ext cx="2137107" cy="2721490"/>
              <a:chOff x="309631" y="3884101"/>
              <a:chExt cx="2137107" cy="2721490"/>
            </a:xfrm>
          </p:grpSpPr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id="{8AE8769B-315B-48E8-A794-79A77D34462F}"/>
                  </a:ext>
                </a:extLst>
              </p:cNvPr>
              <p:cNvGrpSpPr/>
              <p:nvPr/>
            </p:nvGrpSpPr>
            <p:grpSpPr>
              <a:xfrm>
                <a:off x="424403" y="3884101"/>
                <a:ext cx="1926000" cy="1308576"/>
                <a:chOff x="2601504" y="4473365"/>
                <a:chExt cx="1926000" cy="1308576"/>
              </a:xfrm>
            </p:grpSpPr>
            <p:pic>
              <p:nvPicPr>
                <p:cNvPr id="10" name="Picture 8" descr="Image result for Gospodarka wodna">
                  <a:extLst>
                    <a:ext uri="{FF2B5EF4-FFF2-40B4-BE49-F238E27FC236}">
                      <a16:creationId xmlns:a16="http://schemas.microsoft.com/office/drawing/2014/main" id="{EF91AE29-2E07-4F53-82CB-AC623A8416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680938" y="4473365"/>
                  <a:ext cx="1760456" cy="1172956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5" name="Rectangle 12">
                  <a:extLst>
                    <a:ext uri="{FF2B5EF4-FFF2-40B4-BE49-F238E27FC236}">
                      <a16:creationId xmlns:a16="http://schemas.microsoft.com/office/drawing/2014/main" id="{5F74BD86-7EBC-4DD1-940C-6BACD314BDC4}"/>
                    </a:ext>
                  </a:extLst>
                </p:cNvPr>
                <p:cNvSpPr/>
                <p:nvPr/>
              </p:nvSpPr>
              <p:spPr>
                <a:xfrm>
                  <a:off x="2601504" y="5501141"/>
                  <a:ext cx="1926000" cy="2808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Gospodarka wodna i ściekowa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59" name="Grupa 58">
                <a:extLst>
                  <a:ext uri="{FF2B5EF4-FFF2-40B4-BE49-F238E27FC236}">
                    <a16:creationId xmlns:a16="http://schemas.microsoft.com/office/drawing/2014/main" id="{16CA4567-03E6-4BDB-81DE-AD54270BB438}"/>
                  </a:ext>
                </a:extLst>
              </p:cNvPr>
              <p:cNvGrpSpPr/>
              <p:nvPr/>
            </p:nvGrpSpPr>
            <p:grpSpPr>
              <a:xfrm>
                <a:off x="309631" y="5271647"/>
                <a:ext cx="2137107" cy="1333944"/>
                <a:chOff x="309631" y="5271647"/>
                <a:chExt cx="2137107" cy="1333944"/>
              </a:xfrm>
            </p:grpSpPr>
            <p:sp>
              <p:nvSpPr>
                <p:cNvPr id="33" name="pole tekstowe 32">
                  <a:extLst>
                    <a:ext uri="{FF2B5EF4-FFF2-40B4-BE49-F238E27FC236}">
                      <a16:creationId xmlns:a16="http://schemas.microsoft.com/office/drawing/2014/main" id="{0030576A-33B1-4084-9012-00D1D7E0A655}"/>
                    </a:ext>
                  </a:extLst>
                </p:cNvPr>
                <p:cNvSpPr txBox="1"/>
                <p:nvPr/>
              </p:nvSpPr>
              <p:spPr>
                <a:xfrm>
                  <a:off x="317694" y="5271647"/>
                  <a:ext cx="2120980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41" name="pole tekstowe 40">
                  <a:extLst>
                    <a:ext uri="{FF2B5EF4-FFF2-40B4-BE49-F238E27FC236}">
                      <a16:creationId xmlns:a16="http://schemas.microsoft.com/office/drawing/2014/main" id="{5182D4D5-BBAC-47B4-BB06-22F949DC8638}"/>
                    </a:ext>
                  </a:extLst>
                </p:cNvPr>
                <p:cNvSpPr txBox="1"/>
                <p:nvPr/>
              </p:nvSpPr>
              <p:spPr>
                <a:xfrm>
                  <a:off x="309631" y="5614279"/>
                  <a:ext cx="212904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47" name="pole tekstowe 46">
                  <a:extLst>
                    <a:ext uri="{FF2B5EF4-FFF2-40B4-BE49-F238E27FC236}">
                      <a16:creationId xmlns:a16="http://schemas.microsoft.com/office/drawing/2014/main" id="{4D9EE5EC-A085-4510-8E96-2BC9992073B6}"/>
                    </a:ext>
                  </a:extLst>
                </p:cNvPr>
                <p:cNvSpPr txBox="1"/>
                <p:nvPr/>
              </p:nvSpPr>
              <p:spPr>
                <a:xfrm>
                  <a:off x="317694" y="5960050"/>
                  <a:ext cx="212904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Okresy bezopadowe, susze</a:t>
                  </a:r>
                </a:p>
              </p:txBody>
            </p:sp>
            <p:sp>
              <p:nvSpPr>
                <p:cNvPr id="53" name="pole tekstowe 52">
                  <a:extLst>
                    <a:ext uri="{FF2B5EF4-FFF2-40B4-BE49-F238E27FC236}">
                      <a16:creationId xmlns:a16="http://schemas.microsoft.com/office/drawing/2014/main" id="{5578996E-8975-4E07-BF80-80F892C8584D}"/>
                    </a:ext>
                  </a:extLst>
                </p:cNvPr>
                <p:cNvSpPr txBox="1"/>
                <p:nvPr/>
              </p:nvSpPr>
              <p:spPr>
                <a:xfrm>
                  <a:off x="317694" y="6297814"/>
                  <a:ext cx="2120980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Burze </a:t>
                  </a:r>
                </a:p>
              </p:txBody>
            </p:sp>
          </p:grpSp>
        </p:grpSp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1C566A1B-E304-4C80-8707-6D9F1E9223F0}"/>
                </a:ext>
              </a:extLst>
            </p:cNvPr>
            <p:cNvGrpSpPr/>
            <p:nvPr/>
          </p:nvGrpSpPr>
          <p:grpSpPr>
            <a:xfrm>
              <a:off x="6203211" y="782926"/>
              <a:ext cx="2137871" cy="2871453"/>
              <a:chOff x="6203211" y="782926"/>
              <a:chExt cx="2137871" cy="2871453"/>
            </a:xfrm>
          </p:grpSpPr>
          <p:grpSp>
            <p:nvGrpSpPr>
              <p:cNvPr id="24" name="Grupa 23">
                <a:extLst>
                  <a:ext uri="{FF2B5EF4-FFF2-40B4-BE49-F238E27FC236}">
                    <a16:creationId xmlns:a16="http://schemas.microsoft.com/office/drawing/2014/main" id="{BFC656E0-E335-4C52-BCC9-9B9050C681AD}"/>
                  </a:ext>
                </a:extLst>
              </p:cNvPr>
              <p:cNvGrpSpPr/>
              <p:nvPr/>
            </p:nvGrpSpPr>
            <p:grpSpPr>
              <a:xfrm>
                <a:off x="6297665" y="782926"/>
                <a:ext cx="1980000" cy="1287245"/>
                <a:chOff x="7078893" y="1179558"/>
                <a:chExt cx="1980000" cy="1287245"/>
              </a:xfrm>
            </p:grpSpPr>
            <p:pic>
              <p:nvPicPr>
                <p:cNvPr id="17" name="Picture 16" descr="Image result for rolnictwo szklarnia">
                  <a:extLst>
                    <a:ext uri="{FF2B5EF4-FFF2-40B4-BE49-F238E27FC236}">
                      <a16:creationId xmlns:a16="http://schemas.microsoft.com/office/drawing/2014/main" id="{157AA495-1F65-483B-8D6B-AFB3E55F84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159968" y="1179558"/>
                  <a:ext cx="1812192" cy="116482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18" name="Rectangle 16">
                  <a:extLst>
                    <a:ext uri="{FF2B5EF4-FFF2-40B4-BE49-F238E27FC236}">
                      <a16:creationId xmlns:a16="http://schemas.microsoft.com/office/drawing/2014/main" id="{17A34E47-27FB-4E66-B076-3E72075CAA95}"/>
                    </a:ext>
                  </a:extLst>
                </p:cNvPr>
                <p:cNvSpPr/>
                <p:nvPr/>
              </p:nvSpPr>
              <p:spPr>
                <a:xfrm>
                  <a:off x="7078893" y="2186003"/>
                  <a:ext cx="1980000" cy="28080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pl-PL" sz="1050" b="1" dirty="0">
                      <a:latin typeface="+mj-lt"/>
                    </a:rPr>
                    <a:t>Rolnictwo</a:t>
                  </a:r>
                  <a:endParaRPr lang="en-US" sz="1050" b="1" dirty="0">
                    <a:latin typeface="+mj-lt"/>
                  </a:endParaRPr>
                </a:p>
              </p:txBody>
            </p:sp>
          </p:grpSp>
          <p:grpSp>
            <p:nvGrpSpPr>
              <p:cNvPr id="57" name="Grupa 56">
                <a:extLst>
                  <a:ext uri="{FF2B5EF4-FFF2-40B4-BE49-F238E27FC236}">
                    <a16:creationId xmlns:a16="http://schemas.microsoft.com/office/drawing/2014/main" id="{0FD7D891-BE54-4F72-84E5-AD55DD2CC2DB}"/>
                  </a:ext>
                </a:extLst>
              </p:cNvPr>
              <p:cNvGrpSpPr/>
              <p:nvPr/>
            </p:nvGrpSpPr>
            <p:grpSpPr>
              <a:xfrm>
                <a:off x="6203211" y="2282320"/>
                <a:ext cx="2137871" cy="1372059"/>
                <a:chOff x="6203211" y="2282320"/>
                <a:chExt cx="2137871" cy="1372059"/>
              </a:xfrm>
            </p:grpSpPr>
            <p:sp>
              <p:nvSpPr>
                <p:cNvPr id="35" name="pole tekstowe 34">
                  <a:extLst>
                    <a:ext uri="{FF2B5EF4-FFF2-40B4-BE49-F238E27FC236}">
                      <a16:creationId xmlns:a16="http://schemas.microsoft.com/office/drawing/2014/main" id="{97D306FA-F12F-4B70-9684-1AC022C886C2}"/>
                    </a:ext>
                  </a:extLst>
                </p:cNvPr>
                <p:cNvSpPr txBox="1"/>
                <p:nvPr/>
              </p:nvSpPr>
              <p:spPr>
                <a:xfrm>
                  <a:off x="6220348" y="2282320"/>
                  <a:ext cx="212073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upalne i fale upałów</a:t>
                  </a:r>
                </a:p>
              </p:txBody>
            </p:sp>
            <p:sp>
              <p:nvSpPr>
                <p:cNvPr id="39" name="pole tekstowe 38">
                  <a:extLst>
                    <a:ext uri="{FF2B5EF4-FFF2-40B4-BE49-F238E27FC236}">
                      <a16:creationId xmlns:a16="http://schemas.microsoft.com/office/drawing/2014/main" id="{6886A93B-DB8A-4142-A9CB-02A1DDCD6692}"/>
                    </a:ext>
                  </a:extLst>
                </p:cNvPr>
                <p:cNvSpPr txBox="1"/>
                <p:nvPr/>
              </p:nvSpPr>
              <p:spPr>
                <a:xfrm>
                  <a:off x="6220346" y="2632613"/>
                  <a:ext cx="2120733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Dni mroźne i fale mrozów</a:t>
                  </a:r>
                </a:p>
              </p:txBody>
            </p:sp>
            <p:sp>
              <p:nvSpPr>
                <p:cNvPr id="46" name="pole tekstowe 45">
                  <a:extLst>
                    <a:ext uri="{FF2B5EF4-FFF2-40B4-BE49-F238E27FC236}">
                      <a16:creationId xmlns:a16="http://schemas.microsoft.com/office/drawing/2014/main" id="{91B3736A-F358-4501-842E-54CC6FEDE7A5}"/>
                    </a:ext>
                  </a:extLst>
                </p:cNvPr>
                <p:cNvSpPr txBox="1"/>
                <p:nvPr/>
              </p:nvSpPr>
              <p:spPr>
                <a:xfrm>
                  <a:off x="6212038" y="2992754"/>
                  <a:ext cx="2129044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pl-PL" sz="1400" dirty="0"/>
                    <a:t>Okresy bezopadowe, susze</a:t>
                  </a:r>
                </a:p>
              </p:txBody>
            </p:sp>
            <p:sp>
              <p:nvSpPr>
                <p:cNvPr id="54" name="pole tekstowe 53">
                  <a:extLst>
                    <a:ext uri="{FF2B5EF4-FFF2-40B4-BE49-F238E27FC236}">
                      <a16:creationId xmlns:a16="http://schemas.microsoft.com/office/drawing/2014/main" id="{A207DC88-9410-4645-BDB0-4CCDE65A513E}"/>
                    </a:ext>
                  </a:extLst>
                </p:cNvPr>
                <p:cNvSpPr txBox="1"/>
                <p:nvPr/>
              </p:nvSpPr>
              <p:spPr>
                <a:xfrm>
                  <a:off x="6203211" y="3346602"/>
                  <a:ext cx="2137868" cy="30777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pl-PL" sz="1400" dirty="0"/>
                    <a:t>Burze </a:t>
                  </a:r>
                </a:p>
              </p:txBody>
            </p:sp>
          </p:grpSp>
        </p:grpSp>
      </p:grpSp>
      <p:pic>
        <p:nvPicPr>
          <p:cNvPr id="71" name="Obraz 70">
            <a:extLst>
              <a:ext uri="{FF2B5EF4-FFF2-40B4-BE49-F238E27FC236}">
                <a16:creationId xmlns:a16="http://schemas.microsoft.com/office/drawing/2014/main" id="{7F86F84F-28EC-4890-B70F-A267DD5AC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645" y="94583"/>
            <a:ext cx="3256478" cy="344601"/>
          </a:xfrm>
          <a:prstGeom prst="rect">
            <a:avLst/>
          </a:prstGeom>
        </p:spPr>
      </p:pic>
      <p:pic>
        <p:nvPicPr>
          <p:cNvPr id="72" name="Obraz 71">
            <a:extLst>
              <a:ext uri="{FF2B5EF4-FFF2-40B4-BE49-F238E27FC236}">
                <a16:creationId xmlns:a16="http://schemas.microsoft.com/office/drawing/2014/main" id="{54D4D099-07F0-419E-9745-5DEE1FF156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9692" y="6356350"/>
            <a:ext cx="957155" cy="335309"/>
          </a:xfrm>
          <a:prstGeom prst="rect">
            <a:avLst/>
          </a:prstGeom>
        </p:spPr>
      </p:pic>
      <p:sp>
        <p:nvSpPr>
          <p:cNvPr id="73" name="Symbol zastępczy stopki 4">
            <a:extLst>
              <a:ext uri="{FF2B5EF4-FFF2-40B4-BE49-F238E27FC236}">
                <a16:creationId xmlns:a16="http://schemas.microsoft.com/office/drawing/2014/main" id="{B4908AF1-A087-4852-9C03-30AC7535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331" y="6358553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74" name="Obraz 73">
            <a:extLst>
              <a:ext uri="{FF2B5EF4-FFF2-40B4-BE49-F238E27FC236}">
                <a16:creationId xmlns:a16="http://schemas.microsoft.com/office/drawing/2014/main" id="{3832490E-DDB6-4896-81D4-FC7EEEB60D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931" y="632358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7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175EDB1-AFCA-44CC-AA47-FD3D61BA7AD2}"/>
              </a:ext>
            </a:extLst>
          </p:cNvPr>
          <p:cNvSpPr txBox="1">
            <a:spLocks/>
          </p:cNvSpPr>
          <p:nvPr/>
        </p:nvSpPr>
        <p:spPr>
          <a:xfrm>
            <a:off x="225694" y="608582"/>
            <a:ext cx="11087100" cy="498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/>
              <a:t>Zmiany klimatu – co powodują ?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E5F30CAE-60A5-42EB-8A5B-E7C7E6D7491C}"/>
              </a:ext>
            </a:extLst>
          </p:cNvPr>
          <p:cNvSpPr/>
          <p:nvPr/>
        </p:nvSpPr>
        <p:spPr>
          <a:xfrm>
            <a:off x="4417017" y="2611464"/>
            <a:ext cx="2704454" cy="1790054"/>
          </a:xfrm>
          <a:prstGeom prst="ellipse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/>
              <a:t>Zmiany klimatu</a:t>
            </a:r>
          </a:p>
        </p:txBody>
      </p:sp>
      <p:sp>
        <p:nvSpPr>
          <p:cNvPr id="6" name="Strzałka: prążkowana w prawo 5">
            <a:extLst>
              <a:ext uri="{FF2B5EF4-FFF2-40B4-BE49-F238E27FC236}">
                <a16:creationId xmlns:a16="http://schemas.microsoft.com/office/drawing/2014/main" id="{944C7F32-C93F-46A0-AE69-7657FE2778E9}"/>
              </a:ext>
            </a:extLst>
          </p:cNvPr>
          <p:cNvSpPr/>
          <p:nvPr/>
        </p:nvSpPr>
        <p:spPr>
          <a:xfrm rot="19877989">
            <a:off x="6961478" y="1961491"/>
            <a:ext cx="2022529" cy="1046135"/>
          </a:xfrm>
          <a:prstGeom prst="strip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err="1"/>
          </a:p>
        </p:txBody>
      </p:sp>
      <p:sp>
        <p:nvSpPr>
          <p:cNvPr id="7" name="Strzałka: prążkowana w prawo 6">
            <a:extLst>
              <a:ext uri="{FF2B5EF4-FFF2-40B4-BE49-F238E27FC236}">
                <a16:creationId xmlns:a16="http://schemas.microsoft.com/office/drawing/2014/main" id="{AB41CFFB-C1D7-4D9D-AE6A-6AEFDF527FF0}"/>
              </a:ext>
            </a:extLst>
          </p:cNvPr>
          <p:cNvSpPr/>
          <p:nvPr/>
        </p:nvSpPr>
        <p:spPr>
          <a:xfrm rot="2096451">
            <a:off x="6747348" y="4148389"/>
            <a:ext cx="2022529" cy="1046135"/>
          </a:xfrm>
          <a:prstGeom prst="strip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err="1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13E4410C-9778-4CEA-82EB-3FB7D23D7EC0}"/>
              </a:ext>
            </a:extLst>
          </p:cNvPr>
          <p:cNvSpPr/>
          <p:nvPr/>
        </p:nvSpPr>
        <p:spPr>
          <a:xfrm>
            <a:off x="9002313" y="1078534"/>
            <a:ext cx="2252531" cy="147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Korzyści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6459EA0E-E4DC-4839-9F67-950718F4C052}"/>
              </a:ext>
            </a:extLst>
          </p:cNvPr>
          <p:cNvSpPr/>
          <p:nvPr/>
        </p:nvSpPr>
        <p:spPr>
          <a:xfrm>
            <a:off x="8563184" y="5042116"/>
            <a:ext cx="2198344" cy="14746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Szanse</a:t>
            </a:r>
          </a:p>
        </p:txBody>
      </p:sp>
      <p:sp>
        <p:nvSpPr>
          <p:cNvPr id="10" name="Strzałka: prążkowana w prawo 9">
            <a:extLst>
              <a:ext uri="{FF2B5EF4-FFF2-40B4-BE49-F238E27FC236}">
                <a16:creationId xmlns:a16="http://schemas.microsoft.com/office/drawing/2014/main" id="{8088F068-A29F-4F70-8034-07002FD7F8AF}"/>
              </a:ext>
            </a:extLst>
          </p:cNvPr>
          <p:cNvSpPr/>
          <p:nvPr/>
        </p:nvSpPr>
        <p:spPr>
          <a:xfrm rot="12856103">
            <a:off x="2610159" y="1907688"/>
            <a:ext cx="2022529" cy="1046135"/>
          </a:xfrm>
          <a:prstGeom prst="strip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err="1"/>
          </a:p>
        </p:txBody>
      </p:sp>
      <p:sp>
        <p:nvSpPr>
          <p:cNvPr id="11" name="Strzałka: prążkowana w prawo 10">
            <a:extLst>
              <a:ext uri="{FF2B5EF4-FFF2-40B4-BE49-F238E27FC236}">
                <a16:creationId xmlns:a16="http://schemas.microsoft.com/office/drawing/2014/main" id="{5A48A385-77C3-4B1C-9A2C-41C22BC574B0}"/>
              </a:ext>
            </a:extLst>
          </p:cNvPr>
          <p:cNvSpPr/>
          <p:nvPr/>
        </p:nvSpPr>
        <p:spPr>
          <a:xfrm rot="8341863">
            <a:off x="2750413" y="4198412"/>
            <a:ext cx="2022529" cy="1046135"/>
          </a:xfrm>
          <a:prstGeom prst="striped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err="1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7A9D9E90-D4E4-4396-A5A2-38DC9F0FEC70}"/>
              </a:ext>
            </a:extLst>
          </p:cNvPr>
          <p:cNvSpPr/>
          <p:nvPr/>
        </p:nvSpPr>
        <p:spPr>
          <a:xfrm>
            <a:off x="402626" y="933318"/>
            <a:ext cx="2252531" cy="143239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Straty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D614CA58-1019-4CB1-A366-430EEB9FE654}"/>
              </a:ext>
            </a:extLst>
          </p:cNvPr>
          <p:cNvSpPr/>
          <p:nvPr/>
        </p:nvSpPr>
        <p:spPr>
          <a:xfrm>
            <a:off x="665149" y="5007509"/>
            <a:ext cx="2252531" cy="1474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Zagrożenia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D6080E5-F9DC-48BC-A4E0-86A70FCD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45" y="94583"/>
            <a:ext cx="3256478" cy="34460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45A52BC-016F-47B0-ABCC-AB99122A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606" y="6396140"/>
            <a:ext cx="957155" cy="335309"/>
          </a:xfrm>
          <a:prstGeom prst="rect">
            <a:avLst/>
          </a:prstGeom>
        </p:spPr>
      </p:pic>
      <p:sp>
        <p:nvSpPr>
          <p:cNvPr id="16" name="Symbol zastępczy stopki 4">
            <a:extLst>
              <a:ext uri="{FF2B5EF4-FFF2-40B4-BE49-F238E27FC236}">
                <a16:creationId xmlns:a16="http://schemas.microsoft.com/office/drawing/2014/main" id="{70847817-5732-45F2-98E8-8DC98464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2526BC73-57FB-41B5-82FF-48B99971A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06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E1FD4-4023-4375-B48E-E1334E2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783" y="735797"/>
            <a:ext cx="4265820" cy="519434"/>
          </a:xfrm>
        </p:spPr>
        <p:txBody>
          <a:bodyPr>
            <a:noAutofit/>
          </a:bodyPr>
          <a:lstStyle/>
          <a:p>
            <a:r>
              <a:rPr lang="pl-PL" sz="2800" b="1" dirty="0"/>
              <a:t>Ocena ryzyka – schemat  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5F1E9DE3-016D-4929-A245-9D32DFD58922}"/>
              </a:ext>
            </a:extLst>
          </p:cNvPr>
          <p:cNvGrpSpPr/>
          <p:nvPr/>
        </p:nvGrpSpPr>
        <p:grpSpPr>
          <a:xfrm>
            <a:off x="725464" y="2138858"/>
            <a:ext cx="10263324" cy="3565892"/>
            <a:chOff x="81408" y="1248312"/>
            <a:chExt cx="10263324" cy="3565892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9425F7C4-C10F-4B84-B4B4-0DCCEEFC63A6}"/>
                </a:ext>
              </a:extLst>
            </p:cNvPr>
            <p:cNvGrpSpPr/>
            <p:nvPr/>
          </p:nvGrpSpPr>
          <p:grpSpPr>
            <a:xfrm>
              <a:off x="2758531" y="1399430"/>
              <a:ext cx="7586201" cy="3414774"/>
              <a:chOff x="1304610" y="-77732"/>
              <a:chExt cx="4875485" cy="2407780"/>
            </a:xfrm>
          </p:grpSpPr>
          <p:sp>
            <p:nvSpPr>
              <p:cNvPr id="5" name="Nawias klamrowy otwierający 4">
                <a:extLst>
                  <a:ext uri="{FF2B5EF4-FFF2-40B4-BE49-F238E27FC236}">
                    <a16:creationId xmlns:a16="http://schemas.microsoft.com/office/drawing/2014/main" id="{0082EAE4-A553-441D-BE95-14CB352E8BCA}"/>
                  </a:ext>
                </a:extLst>
              </p:cNvPr>
              <p:cNvSpPr/>
              <p:nvPr/>
            </p:nvSpPr>
            <p:spPr>
              <a:xfrm rot="16200000">
                <a:off x="2911260" y="-269952"/>
                <a:ext cx="419100" cy="2682240"/>
              </a:xfrm>
              <a:prstGeom prst="leftBrace">
                <a:avLst>
                  <a:gd name="adj1" fmla="val 8333"/>
                  <a:gd name="adj2" fmla="val 50355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/>
              </a:p>
            </p:txBody>
          </p:sp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088066FA-CB5B-4D0A-827A-355D530A24C2}"/>
                  </a:ext>
                </a:extLst>
              </p:cNvPr>
              <p:cNvGrpSpPr/>
              <p:nvPr/>
            </p:nvGrpSpPr>
            <p:grpSpPr>
              <a:xfrm>
                <a:off x="1304610" y="-77732"/>
                <a:ext cx="4875485" cy="2407780"/>
                <a:chOff x="1451648" y="-85388"/>
                <a:chExt cx="5424981" cy="2644918"/>
              </a:xfrm>
            </p:grpSpPr>
            <p:sp>
              <p:nvSpPr>
                <p:cNvPr id="7" name="Znak mnożenia 6">
                  <a:extLst>
                    <a:ext uri="{FF2B5EF4-FFF2-40B4-BE49-F238E27FC236}">
                      <a16:creationId xmlns:a16="http://schemas.microsoft.com/office/drawing/2014/main" id="{4F8141C9-AE60-40E5-8C56-2E650E4AAA1D}"/>
                    </a:ext>
                  </a:extLst>
                </p:cNvPr>
                <p:cNvSpPr/>
                <p:nvPr/>
              </p:nvSpPr>
              <p:spPr>
                <a:xfrm>
                  <a:off x="1451648" y="152160"/>
                  <a:ext cx="306611" cy="363411"/>
                </a:xfrm>
                <a:prstGeom prst="mathMultiply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10" name="Równa się 9">
                  <a:extLst>
                    <a:ext uri="{FF2B5EF4-FFF2-40B4-BE49-F238E27FC236}">
                      <a16:creationId xmlns:a16="http://schemas.microsoft.com/office/drawing/2014/main" id="{7D8F32E8-6687-48BE-BC69-2AACCBF632DF}"/>
                    </a:ext>
                  </a:extLst>
                </p:cNvPr>
                <p:cNvSpPr/>
                <p:nvPr/>
              </p:nvSpPr>
              <p:spPr>
                <a:xfrm>
                  <a:off x="5268593" y="165748"/>
                  <a:ext cx="352092" cy="330235"/>
                </a:xfrm>
                <a:prstGeom prst="mathEqual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 dirty="0"/>
                </a:p>
              </p:txBody>
            </p:sp>
            <p:sp>
              <p:nvSpPr>
                <p:cNvPr id="11" name="Prostokąt 10">
                  <a:extLst>
                    <a:ext uri="{FF2B5EF4-FFF2-40B4-BE49-F238E27FC236}">
                      <a16:creationId xmlns:a16="http://schemas.microsoft.com/office/drawing/2014/main" id="{9BCBAC60-1EE8-49D2-AD2E-4F6F4CF197B8}"/>
                    </a:ext>
                  </a:extLst>
                </p:cNvPr>
                <p:cNvSpPr/>
                <p:nvPr/>
              </p:nvSpPr>
              <p:spPr>
                <a:xfrm>
                  <a:off x="5797288" y="-85388"/>
                  <a:ext cx="1079341" cy="834678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l-PL" sz="1400" b="1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Ryzyko</a:t>
                  </a:r>
                  <a:endParaRPr lang="pl-PL" sz="1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4" name="Owal 13">
                  <a:extLst>
                    <a:ext uri="{FF2B5EF4-FFF2-40B4-BE49-F238E27FC236}">
                      <a16:creationId xmlns:a16="http://schemas.microsoft.com/office/drawing/2014/main" id="{E931180F-9926-4F81-A352-F2681E3E134B}"/>
                    </a:ext>
                  </a:extLst>
                </p:cNvPr>
                <p:cNvSpPr/>
                <p:nvPr/>
              </p:nvSpPr>
              <p:spPr>
                <a:xfrm>
                  <a:off x="2530007" y="1687169"/>
                  <a:ext cx="1885074" cy="872361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pl-PL" sz="1400" b="1" dirty="0">
                      <a:ln>
                        <a:noFill/>
                      </a:ln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Konsekwencje</a:t>
                  </a:r>
                  <a:endParaRPr lang="pl-PL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400E19DA-B2AE-4D60-B1F6-9C85938E1517}"/>
                </a:ext>
              </a:extLst>
            </p:cNvPr>
            <p:cNvGrpSpPr/>
            <p:nvPr/>
          </p:nvGrpSpPr>
          <p:grpSpPr>
            <a:xfrm>
              <a:off x="81408" y="1248312"/>
              <a:ext cx="2636056" cy="1377058"/>
              <a:chOff x="81408" y="1248312"/>
              <a:chExt cx="2636056" cy="1377058"/>
            </a:xfrm>
          </p:grpSpPr>
          <p:sp>
            <p:nvSpPr>
              <p:cNvPr id="3" name="Schemat blokowy: przygotowanie 2">
                <a:extLst>
                  <a:ext uri="{FF2B5EF4-FFF2-40B4-BE49-F238E27FC236}">
                    <a16:creationId xmlns:a16="http://schemas.microsoft.com/office/drawing/2014/main" id="{AA1031B2-29A9-4277-B890-9BB5F73F0539}"/>
                  </a:ext>
                </a:extLst>
              </p:cNvPr>
              <p:cNvSpPr/>
              <p:nvPr/>
            </p:nvSpPr>
            <p:spPr>
              <a:xfrm>
                <a:off x="81408" y="1248312"/>
                <a:ext cx="2636056" cy="1377058"/>
              </a:xfrm>
              <a:prstGeom prst="flowChartPreparati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06A0CDD6-9C56-45C1-B801-28E26B13F31C}"/>
                  </a:ext>
                </a:extLst>
              </p:cNvPr>
              <p:cNvSpPr txBox="1"/>
              <p:nvPr/>
            </p:nvSpPr>
            <p:spPr>
              <a:xfrm>
                <a:off x="239346" y="1752175"/>
                <a:ext cx="23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chemeClr val="bg1"/>
                    </a:solidFill>
                  </a:rPr>
                  <a:t>Prawdopodobieństwo</a:t>
                </a:r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1E4C379E-321C-485D-8042-5D3438D9C94D}"/>
                </a:ext>
              </a:extLst>
            </p:cNvPr>
            <p:cNvGrpSpPr/>
            <p:nvPr/>
          </p:nvGrpSpPr>
          <p:grpSpPr>
            <a:xfrm>
              <a:off x="3250337" y="1252513"/>
              <a:ext cx="2131170" cy="1377058"/>
              <a:chOff x="1368184" y="3094898"/>
              <a:chExt cx="2636056" cy="1377058"/>
            </a:xfrm>
          </p:grpSpPr>
          <p:sp>
            <p:nvSpPr>
              <p:cNvPr id="16" name="Schemat blokowy: przygotowanie 15">
                <a:extLst>
                  <a:ext uri="{FF2B5EF4-FFF2-40B4-BE49-F238E27FC236}">
                    <a16:creationId xmlns:a16="http://schemas.microsoft.com/office/drawing/2014/main" id="{A35B4901-FFDE-4199-917A-457A620E9EB4}"/>
                  </a:ext>
                </a:extLst>
              </p:cNvPr>
              <p:cNvSpPr/>
              <p:nvPr/>
            </p:nvSpPr>
            <p:spPr>
              <a:xfrm>
                <a:off x="1368184" y="3094898"/>
                <a:ext cx="2636056" cy="1377058"/>
              </a:xfrm>
              <a:prstGeom prst="flowChartPreparati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883A1E56-A518-4165-B414-A790E2429449}"/>
                  </a:ext>
                </a:extLst>
              </p:cNvPr>
              <p:cNvSpPr txBox="1"/>
              <p:nvPr/>
            </p:nvSpPr>
            <p:spPr>
              <a:xfrm>
                <a:off x="1557374" y="3598761"/>
                <a:ext cx="23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chemeClr val="bg1"/>
                    </a:solidFill>
                  </a:rPr>
                  <a:t>Podatność</a:t>
                </a:r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11412A17-3BF6-41C5-9D40-AEDE4F8251C8}"/>
                </a:ext>
              </a:extLst>
            </p:cNvPr>
            <p:cNvGrpSpPr/>
            <p:nvPr/>
          </p:nvGrpSpPr>
          <p:grpSpPr>
            <a:xfrm>
              <a:off x="5914380" y="1248312"/>
              <a:ext cx="2131170" cy="1377058"/>
              <a:chOff x="1368184" y="3094898"/>
              <a:chExt cx="2636056" cy="1377058"/>
            </a:xfrm>
          </p:grpSpPr>
          <p:sp>
            <p:nvSpPr>
              <p:cNvPr id="20" name="Schemat blokowy: przygotowanie 19">
                <a:extLst>
                  <a:ext uri="{FF2B5EF4-FFF2-40B4-BE49-F238E27FC236}">
                    <a16:creationId xmlns:a16="http://schemas.microsoft.com/office/drawing/2014/main" id="{0B86ACFE-7D00-4BAD-AC41-DBD9C70F9840}"/>
                  </a:ext>
                </a:extLst>
              </p:cNvPr>
              <p:cNvSpPr/>
              <p:nvPr/>
            </p:nvSpPr>
            <p:spPr>
              <a:xfrm>
                <a:off x="1368184" y="3094898"/>
                <a:ext cx="2636056" cy="1377058"/>
              </a:xfrm>
              <a:prstGeom prst="flowChartPreparati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6157E260-D0BF-4EDE-9DCA-0BC9A9F6A23B}"/>
                  </a:ext>
                </a:extLst>
              </p:cNvPr>
              <p:cNvSpPr txBox="1"/>
              <p:nvPr/>
            </p:nvSpPr>
            <p:spPr>
              <a:xfrm>
                <a:off x="1557374" y="3598761"/>
                <a:ext cx="23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chemeClr val="bg1"/>
                    </a:solidFill>
                  </a:rPr>
                  <a:t>Ekspozycja</a:t>
                </a:r>
              </a:p>
            </p:txBody>
          </p:sp>
        </p:grpSp>
        <p:sp>
          <p:nvSpPr>
            <p:cNvPr id="22" name="Znak mnożenia 21">
              <a:extLst>
                <a:ext uri="{FF2B5EF4-FFF2-40B4-BE49-F238E27FC236}">
                  <a16:creationId xmlns:a16="http://schemas.microsoft.com/office/drawing/2014/main" id="{943FCBE8-08A2-4D24-93AC-A99FB0EEC3BA}"/>
                </a:ext>
              </a:extLst>
            </p:cNvPr>
            <p:cNvSpPr/>
            <p:nvPr/>
          </p:nvSpPr>
          <p:spPr>
            <a:xfrm>
              <a:off x="5431949" y="1706120"/>
              <a:ext cx="428760" cy="469189"/>
            </a:xfrm>
            <a:prstGeom prst="mathMultiply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  <p:pic>
        <p:nvPicPr>
          <p:cNvPr id="27" name="Obraz 26">
            <a:extLst>
              <a:ext uri="{FF2B5EF4-FFF2-40B4-BE49-F238E27FC236}">
                <a16:creationId xmlns:a16="http://schemas.microsoft.com/office/drawing/2014/main" id="{72EE8127-9B9F-4164-B3E4-D26D20EA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54" y="119583"/>
            <a:ext cx="3256478" cy="34460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F17DD61D-DA01-4958-9173-5EC62A62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29" name="Symbol zastępczy stopki 4">
            <a:extLst>
              <a:ext uri="{FF2B5EF4-FFF2-40B4-BE49-F238E27FC236}">
                <a16:creationId xmlns:a16="http://schemas.microsoft.com/office/drawing/2014/main" id="{9DF609A6-96AB-4E31-80FC-9C789864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AD8637E-EC78-46E8-9A90-E9690711F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756" y="6362200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19EF6F7-953F-42AE-9A72-EE33BA28D11D}"/>
              </a:ext>
            </a:extLst>
          </p:cNvPr>
          <p:cNvSpPr/>
          <p:nvPr/>
        </p:nvSpPr>
        <p:spPr>
          <a:xfrm>
            <a:off x="3022464" y="439184"/>
            <a:ext cx="443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+mj-lt"/>
                <a:ea typeface="Times New Roman" panose="02020603050405020304" pitchFamily="18" charset="0"/>
              </a:rPr>
              <a:t>Skala oceny prawdopodobieństwa </a:t>
            </a:r>
            <a:endParaRPr lang="pl-PL" sz="2400" b="1" dirty="0">
              <a:latin typeface="+mj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2192A5D-CF9A-41B4-AEC2-31A096368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16444"/>
              </p:ext>
            </p:extLst>
          </p:nvPr>
        </p:nvGraphicFramePr>
        <p:xfrm>
          <a:off x="1160979" y="1037691"/>
          <a:ext cx="8913323" cy="4694493"/>
        </p:xfrm>
        <a:graphic>
          <a:graphicData uri="http://schemas.openxmlformats.org/drawingml/2006/table">
            <a:tbl>
              <a:tblPr firstRow="1" firstCol="1" bandRow="1"/>
              <a:tblGrid>
                <a:gridCol w="548551">
                  <a:extLst>
                    <a:ext uri="{9D8B030D-6E8A-4147-A177-3AD203B41FA5}">
                      <a16:colId xmlns:a16="http://schemas.microsoft.com/office/drawing/2014/main" val="4229191374"/>
                    </a:ext>
                  </a:extLst>
                </a:gridCol>
                <a:gridCol w="2798000">
                  <a:extLst>
                    <a:ext uri="{9D8B030D-6E8A-4147-A177-3AD203B41FA5}">
                      <a16:colId xmlns:a16="http://schemas.microsoft.com/office/drawing/2014/main" val="4029641313"/>
                    </a:ext>
                  </a:extLst>
                </a:gridCol>
                <a:gridCol w="3340653">
                  <a:extLst>
                    <a:ext uri="{9D8B030D-6E8A-4147-A177-3AD203B41FA5}">
                      <a16:colId xmlns:a16="http://schemas.microsoft.com/office/drawing/2014/main" val="1495579799"/>
                    </a:ext>
                  </a:extLst>
                </a:gridCol>
                <a:gridCol w="2226119">
                  <a:extLst>
                    <a:ext uri="{9D8B030D-6E8A-4147-A177-3AD203B41FA5}">
                      <a16:colId xmlns:a16="http://schemas.microsoft.com/office/drawing/2014/main" val="3287443150"/>
                    </a:ext>
                  </a:extLst>
                </a:gridCol>
              </a:tblGrid>
              <a:tr h="13511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Częstotliwość zjawiska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Scenariusze klimatyczne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Prawdopodobieństwo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71210"/>
                  </a:ext>
                </a:extLst>
              </a:tr>
              <a:tr h="39748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zjawisko nie wystąpiło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jest mało prawdopodobne, że intensywność i częstość występowania zjawiska stanie się krytyczna w perspektywie do 2050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Mało prawdopodobne (1)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81374"/>
                  </a:ext>
                </a:extLst>
              </a:tr>
              <a:tr h="39748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zjawisko wystąpiło raz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intensywność zjawiska lub częstość występowania zjawiska może stać się krytyczna w ciągu 30-50 lat (perspektywa 2030-2050)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Okazjonalne (2)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34682"/>
                  </a:ext>
                </a:extLst>
              </a:tr>
              <a:tr h="43097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zjawisko wystąpiło więcej niż raz, ale nie częściej niż raz na 10 lat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intensywność zjawiska lub częstość występowania zjawiska może stać się krytyczna w ciągu 10-30 lat (perspektywa do 2030 i perspektywa 2030-2050)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Średnie (3)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102"/>
                  </a:ext>
                </a:extLst>
              </a:tr>
              <a:tr h="296279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zjawisko wystąpiło więcej niż raz na 10 lat, ale nie częściej niż 1 raz na rok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intensywność zjawiska lub częstość wystąpień może stać się krytyczna w ciągu 10 lat (perspektywa do 2030)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Duże (4)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79198"/>
                  </a:ext>
                </a:extLst>
              </a:tr>
              <a:tr h="397488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zjawisko występuje co najmniej raz na rok 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intensywność zjawiska lub częstość wystąpień może stać się krytyczna w ciągu najbliższych kilku lat (perspektywa do 2030)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Bardzo duże (5)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9646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B4549BEF-8F07-494E-95D7-5FFCDEEF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01" y="94583"/>
            <a:ext cx="3256478" cy="3446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95FA2A-D716-4EDE-A2DE-0AF6F2AAF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D1663BC-D7E0-44B5-AC4C-208A186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8F7F4C8-E418-4044-A423-013A5D70A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36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BFF65-AB11-401B-B834-383F4EC5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184"/>
            <a:ext cx="10515600" cy="712788"/>
          </a:xfrm>
        </p:spPr>
        <p:txBody>
          <a:bodyPr>
            <a:normAutofit/>
          </a:bodyPr>
          <a:lstStyle/>
          <a:p>
            <a:r>
              <a:rPr lang="pl-PL" sz="2400" b="1" dirty="0"/>
              <a:t>Określenie prawdopodobieństwa wystąpienia zjawisk klimatycznych dla gminy Jastków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E855ED3-CD8D-489C-81D6-049B88FA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72" y="1291516"/>
            <a:ext cx="9016245" cy="53378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E4238C3-6799-45A7-96A8-550BBA21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255" y="127339"/>
            <a:ext cx="3256478" cy="3446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1281845-6E35-435D-B588-EFFAF8FD7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E3A43BCB-D13C-4369-BD0B-15E786AB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21AF200-A431-4688-8136-12C412EBB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286" y="6337906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EBE7BD8-E4B1-4D9A-8B1D-C0AC34848A3E}"/>
              </a:ext>
            </a:extLst>
          </p:cNvPr>
          <p:cNvSpPr/>
          <p:nvPr/>
        </p:nvSpPr>
        <p:spPr>
          <a:xfrm>
            <a:off x="4238009" y="798280"/>
            <a:ext cx="294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latin typeface="+mj-lt"/>
                <a:ea typeface="Times New Roman" panose="02020603050405020304" pitchFamily="18" charset="0"/>
              </a:rPr>
              <a:t>Skala oceny ekspozycji </a:t>
            </a:r>
            <a:endParaRPr lang="pl-PL" sz="2400" b="1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0CB73C-BED5-4230-BF72-AE92A619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6" y="1789044"/>
            <a:ext cx="8006313" cy="23234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EC0AF04-4FDB-4B32-BC84-8D1738A8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761" y="142290"/>
            <a:ext cx="3256478" cy="3446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0919401-76FD-4891-A807-3FE616E15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5A4A4545-DD5F-4F34-BE52-844E74FA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7B3FFD3-F623-4E77-800D-1D35791C9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432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4AEFB-A402-4B5B-969A-ED957E78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292" y="389039"/>
            <a:ext cx="3569413" cy="724917"/>
          </a:xfrm>
        </p:spPr>
        <p:txBody>
          <a:bodyPr>
            <a:normAutofit/>
          </a:bodyPr>
          <a:lstStyle/>
          <a:p>
            <a:r>
              <a:rPr lang="pl-PL" sz="2400" b="1" dirty="0"/>
              <a:t>Skala oceny konsekwencji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0F6DEE1-B995-4D74-8668-56F6A54E7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70600"/>
              </p:ext>
            </p:extLst>
          </p:nvPr>
        </p:nvGraphicFramePr>
        <p:xfrm>
          <a:off x="871028" y="1093089"/>
          <a:ext cx="10449942" cy="4844997"/>
        </p:xfrm>
        <a:graphic>
          <a:graphicData uri="http://schemas.openxmlformats.org/drawingml/2006/table">
            <a:tbl>
              <a:tblPr firstRow="1" firstCol="1" bandRow="1"/>
              <a:tblGrid>
                <a:gridCol w="709673">
                  <a:extLst>
                    <a:ext uri="{9D8B030D-6E8A-4147-A177-3AD203B41FA5}">
                      <a16:colId xmlns:a16="http://schemas.microsoft.com/office/drawing/2014/main" val="1641154471"/>
                    </a:ext>
                  </a:extLst>
                </a:gridCol>
                <a:gridCol w="1910658">
                  <a:extLst>
                    <a:ext uri="{9D8B030D-6E8A-4147-A177-3AD203B41FA5}">
                      <a16:colId xmlns:a16="http://schemas.microsoft.com/office/drawing/2014/main" val="3380928138"/>
                    </a:ext>
                  </a:extLst>
                </a:gridCol>
                <a:gridCol w="7829611">
                  <a:extLst>
                    <a:ext uri="{9D8B030D-6E8A-4147-A177-3AD203B41FA5}">
                      <a16:colId xmlns:a16="http://schemas.microsoft.com/office/drawing/2014/main" val="1658608054"/>
                    </a:ext>
                  </a:extLst>
                </a:gridCol>
              </a:tblGrid>
              <a:tr h="27535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Konsekwencje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 konsekwencji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47202"/>
                  </a:ext>
                </a:extLst>
              </a:tr>
              <a:tr h="52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NIEISTOTNE (1)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brak uszkodzeń infrastruktury; brak negatywnego wpływu na zdrowie ludzkie; brak lub minimalny wpływ na środowisko przyrodnicze; brak lub minimalny wpływ na uprawy rolne; minimalne straty finansowe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5900"/>
                  </a:ext>
                </a:extLst>
              </a:tr>
              <a:tr h="878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NISKIE (2)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zakłócenie funkcjonowania działalności lub usług na dzień lub dwa; lokalne uszkodzenia infrastruktury; nieznaczny niekorzystny wpływ na zdrowie ludzkie; minimalny wpływ na środowisko; minimalny wpływ na uprawy rolne; umiarkowane straty finansowe odczuwalne przez niewielką grupę mieszkańców/właścicieli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2827"/>
                  </a:ext>
                </a:extLst>
              </a:tr>
              <a:tr h="1056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ŚREDNIE (3)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zakłócenie funkcjonowania działalności lub usług przez kilka dni; rozległe szkody w zakresie infrastruktury, wymagające konserwacji i naprawy; niekorzystny wpływ na zdrowie ludzkie; konieczność wysiedlenia mieszkańców z domów; niekorzystny wpływ na środowisko; niekorzystny wpływ na uprawy rolne; duże straty finansowe poniesione przez wielu mieszkańców/właścicieli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389871"/>
                  </a:ext>
                </a:extLst>
              </a:tr>
              <a:tr h="878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WYSOKIE (4)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długoterminowe zakłócenie funkcjonowania działalności i usług; uszkodzenie istniejącej infrastruktury lub straty wymagające kosztownych napraw; trwałe uszkodzenie fizyczne wśród ludzi i pojedyncze zgony; znaczący wpływ na środowisko; znaczący wpływ na uprawy rolne; duże straty finansowe poniesione przez wielu mieszkańców/właścicieli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044609"/>
                  </a:ext>
                </a:extLst>
              </a:tr>
              <a:tr h="1234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KATASTROFALNE (5)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trwałe uszkodzenie infrastruktury; duże straty finansowe związane z koniecznością przeprowadzenia działań naprawczych lub odtworzenia zasobów środowiskowych; niekorzystny wpływ na zdrowie ludzi, wymagający natychmiastowego reagowania, łącznie z przypadkami kalectwa lub śmierci w wyniku zdarzenia; trwała utrata zasobów środowiskowych; trwała utrata plonów w danym roku; ogromne straty finansowe poniesione przez wielu mieszkańców/właścicieli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83499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36173DDF-09C2-4B52-AAA7-3440C77E4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759" y="110485"/>
            <a:ext cx="3256478" cy="34460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A9767A4-E9B9-4B9C-A589-3214B14F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61" y="6409911"/>
            <a:ext cx="957155" cy="335309"/>
          </a:xfrm>
          <a:prstGeom prst="rect">
            <a:avLst/>
          </a:prstGeom>
        </p:spPr>
      </p:pic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FF1B7B32-0FDF-40F8-AF92-7AE8ED09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2114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Wykonawca:			Podwykonawca: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CB262CC-6AB3-4CF3-8087-7E5D23667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30" y="6344461"/>
            <a:ext cx="874807" cy="5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26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1958</Words>
  <Application>Microsoft Office PowerPoint</Application>
  <PresentationFormat>Panoramiczny</PresentationFormat>
  <Paragraphs>364</Paragraphs>
  <Slides>29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Open Sans Bold</vt:lpstr>
      <vt:lpstr>Open Sans Light</vt:lpstr>
      <vt:lpstr>Open Sans Semibold</vt:lpstr>
      <vt:lpstr>Symbol</vt:lpstr>
      <vt:lpstr>Motyw pakietu Office</vt:lpstr>
      <vt:lpstr>1_Motyw pakietu Office</vt:lpstr>
      <vt:lpstr>Diagnoza do planu adaptacji do zmian klimatu dla LOF</vt:lpstr>
      <vt:lpstr>Prezentacja programu PowerPoint</vt:lpstr>
      <vt:lpstr>Prezentacja programu PowerPoint</vt:lpstr>
      <vt:lpstr>Prezentacja programu PowerPoint</vt:lpstr>
      <vt:lpstr>Ocena ryzyka – schemat  </vt:lpstr>
      <vt:lpstr>Prezentacja programu PowerPoint</vt:lpstr>
      <vt:lpstr>Określenie prawdopodobieństwa wystąpienia zjawisk klimatycznych dla gminy Jastków </vt:lpstr>
      <vt:lpstr>Prezentacja programu PowerPoint</vt:lpstr>
      <vt:lpstr>Skala oceny konsekwencji </vt:lpstr>
      <vt:lpstr>Wyniki oceny konsekwencji wystąpienia zjawisk klimatycznych i ich pochodnych w odniesieniu do analizowanych sektorów dla gminy Jastków   WP – podatność, E – ekspozycja, K - konsekwencje</vt:lpstr>
      <vt:lpstr>Matryca analizy ryzyka dla najbardziej podatnych sektorów dla gminy Jastków  PR – prawdopodobieństwo, K – konsekwencje, R – ryzyko </vt:lpstr>
      <vt:lpstr>Stopnie ryzyka termicznego na obszarze gminy Jastków </vt:lpstr>
      <vt:lpstr>Podsumowanie analizy ryzyka dla gminy Jastków </vt:lpstr>
      <vt:lpstr>Priorytety planowana działań adaptacyjnych w gminie Jastków </vt:lpstr>
      <vt:lpstr>Prezentacja programu PowerPoint</vt:lpstr>
      <vt:lpstr>Prezentacja programu PowerPoint</vt:lpstr>
      <vt:lpstr>Korzyści</vt:lpstr>
      <vt:lpstr>Korzyści</vt:lpstr>
      <vt:lpstr>Prezentacja programu PowerPoint</vt:lpstr>
      <vt:lpstr>Prezentacja programu PowerPoint</vt:lpstr>
      <vt:lpstr>Luki wiedzy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</dc:creator>
  <cp:lastModifiedBy>Kobiela, Katarzyna</cp:lastModifiedBy>
  <cp:revision>34</cp:revision>
  <dcterms:created xsi:type="dcterms:W3CDTF">2019-11-26T13:55:37Z</dcterms:created>
  <dcterms:modified xsi:type="dcterms:W3CDTF">2019-12-18T08:29:24Z</dcterms:modified>
</cp:coreProperties>
</file>