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charts/chart1.xml" ContentType="application/vnd.openxmlformats-officedocument.drawingml.char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diagrams/quickStyle3.xml" ContentType="application/vnd.openxmlformats-officedocument.drawingml.diagram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drawing2.xml" ContentType="application/vnd.ms-office.drawingml.diagramDrawing+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quickStyle4.xml" ContentType="application/vnd.openxmlformats-officedocument.drawingml.diagramStyle+xml"/>
  <Override PartName="/ppt/diagrams/quickStyle2.xml" ContentType="application/vnd.openxmlformats-officedocument.drawingml.diagramStyle+xml"/>
  <Override PartName="/ppt/diagrams/layout2.xml" ContentType="application/vnd.openxmlformats-officedocument.drawingml.diagramLayout+xml"/>
  <Override PartName="/ppt/diagrams/colors2.xml" ContentType="application/vnd.openxmlformats-officedocument.drawingml.diagramColors+xml"/>
  <Override PartName="/ppt/diagrams/drawing3.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colors3.xml" ContentType="application/vnd.openxmlformats-officedocument.drawingml.diagramColors+xml"/>
  <Override PartName="/ppt/diagrams/drawing4.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colors4.xml" ContentType="application/vnd.openxmlformats-officedocument.drawingml.diagramColors+xml"/>
  <Override PartName="/ppt/diagrams/_rels/data1.xml.rels" ContentType="application/vnd.openxmlformats-package.relationships+xml"/>
  <Override PartName="/ppt/diagrams/_rels/drawing2.xml.rels" ContentType="application/vnd.openxmlformats-package.relationships+xml"/>
  <Override PartName="/ppt/diagrams/_rels/data3.xml.rels" ContentType="application/vnd.openxmlformats-package.relationships+xml"/>
  <Override PartName="/ppt/diagrams/_rels/drawing1.xml.rels" ContentType="application/vnd.openxmlformats-package.relationships+xml"/>
  <Override PartName="/ppt/diagrams/_rels/data2.xml.rels" ContentType="application/vnd.openxmlformats-package.relationships+xml"/>
  <Override PartName="/ppt/diagrams/_rels/drawing3.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media/OOXDiagramDrawingRels1_9.png" ContentType="image/png"/>
  <Override PartName="/ppt/media/image1.png" ContentType="image/png"/>
  <Override PartName="/ppt/media/image7.jpeg" ContentType="image/jpeg"/>
  <Override PartName="/ppt/media/OOXDiagramDataRels1_8.svg" ContentType="image/svg"/>
  <Override PartName="/ppt/media/image2.png" ContentType="image/png"/>
  <Override PartName="/ppt/media/image3.png" ContentType="image/png"/>
  <Override PartName="/ppt/media/image21.png" ContentType="image/png"/>
  <Override PartName="/ppt/media/image6.jpeg" ContentType="image/jpeg"/>
  <Override PartName="/ppt/media/image4.png" ContentType="image/png"/>
  <Override PartName="/ppt/media/image5.png" ContentType="image/png"/>
  <Override PartName="/ppt/media/image8.jpeg" ContentType="image/jpeg"/>
  <Override PartName="/ppt/media/image41.png" ContentType="image/png"/>
  <Override PartName="/ppt/media/OOXDiagramDataRels2_3.svg" ContentType="image/svg"/>
  <Override PartName="/ppt/media/OOXDiagramDataRels1_1.svg" ContentType="image/svg"/>
  <Override PartName="/ppt/media/OOXDiagramDrawingRels1_3.png" ContentType="image/png"/>
  <Override PartName="/ppt/media/image9.jpeg" ContentType="image/jpeg"/>
  <Override PartName="/ppt/media/OOXDiagramDrawingRels2_7.svg" ContentType="image/sv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OOXDiagramDrawingRels2_0.png" ContentType="image/png"/>
  <Override PartName="/ppt/media/image27.png" ContentType="image/png"/>
  <Override PartName="/ppt/media/OOXDiagramDataRels1_0.png" ContentType="image/png"/>
  <Override PartName="/ppt/media/OOXDiagramDrawingRels2_6.png" ContentType="image/png"/>
  <Override PartName="/ppt/media/OOXDiagramDataRels1_2.svg" ContentType="image/svg"/>
  <Override PartName="/ppt/media/OOXDiagramDataRels1_3.png" ContentType="image/png"/>
  <Override PartName="/ppt/media/OOXDiagramDataRels2_7.svg" ContentType="image/svg"/>
  <Override PartName="/ppt/media/OOXDiagramDataRels1_4.svg" ContentType="image/svg"/>
  <Override PartName="/ppt/media/OOXDiagramDataRels1_5.png" ContentType="image/png"/>
  <Override PartName="/ppt/media/OOXDiagramDrawingRels1_1.svg" ContentType="image/svg"/>
  <Override PartName="/ppt/media/OOXDiagramDataRels1_6.svg" ContentType="image/svg"/>
  <Override PartName="/ppt/media/OOXDiagramDataRels1_7.png" ContentType="image/png"/>
  <Override PartName="/ppt/media/OOXDiagramDataRels1_9.png" ContentType="image/png"/>
  <Override PartName="/ppt/media/OOXDiagramDrawingRels1_0.png" ContentType="image/png"/>
  <Override PartName="/ppt/media/OOXDiagramDrawingRels1_2.svg" ContentType="image/svg"/>
  <Override PartName="/ppt/media/OOXDiagramDrawingRels1_4.svg" ContentType="image/svg"/>
  <Override PartName="/ppt/media/OOXDiagramDrawingRels1_5.png" ContentType="image/png"/>
  <Override PartName="/ppt/media/OOXDiagramDrawingRels1_6.svg" ContentType="image/svg"/>
  <Override PartName="/ppt/media/OOXDiagramDrawingRels1_7.png" ContentType="image/png"/>
  <Override PartName="/ppt/media/OOXDiagramDrawingRels1_8.svg" ContentType="image/svg"/>
  <Override PartName="/ppt/media/OOXDiagramDataRels2_0.png" ContentType="image/png"/>
  <Override PartName="/ppt/media/OOXDiagramDataRels2_1.svg" ContentType="image/svg"/>
  <Override PartName="/ppt/media/OOXDiagramDataRels2_2.png" ContentType="image/png"/>
  <Override PartName="/ppt/media/OOXDiagramDataRels2_4.png" ContentType="image/png"/>
  <Override PartName="/ppt/media/OOXDiagramDataRels2_5.svg" ContentType="image/svg"/>
  <Override PartName="/ppt/media/OOXDiagramDataRels2_6.png" ContentType="image/png"/>
  <Override PartName="/ppt/media/OOXDiagramDrawingRels2_1.svg" ContentType="image/svg"/>
  <Override PartName="/ppt/media/OOXDiagramDrawingRels2_2.png" ContentType="image/png"/>
  <Override PartName="/ppt/media/OOXDiagramDrawingRels2_3.svg" ContentType="image/svg"/>
  <Override PartName="/ppt/media/OOXDiagramDrawingRels2_4.png" ContentType="image/png"/>
  <Override PartName="/ppt/media/OOXDiagramDrawingRels2_5.svg" ContentType="image/svg"/>
  <Override PartName="/ppt/media/OOXDiagramDataRels3_0.png" ContentType="image/png"/>
  <Override PartName="/ppt/media/OOXDiagramDataRels3_1.svg" ContentType="image/svg"/>
  <Override PartName="/ppt/media/OOXDiagramDataRels3_2.png" ContentType="image/png"/>
  <Override PartName="/ppt/media/OOXDiagramDataRels3_3.svg" ContentType="image/svg"/>
  <Override PartName="/ppt/media/OOXDiagramDrawingRels3_0.png" ContentType="image/png"/>
  <Override PartName="/ppt/media/OOXDiagramDrawingRels3_1.svg" ContentType="image/svg"/>
  <Override PartName="/ppt/media/OOXDiagramDrawingRels3_2.png" ContentType="image/png"/>
  <Override PartName="/ppt/media/OOXDiagramDrawingRels3_3.svg" ContentType="image/sv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38.png" ContentType="image/png"/>
  <Override PartName="/ppt/media/image39.png" ContentType="image/png"/>
  <Override PartName="/ppt/media/image40.png" ContentType="image/png"/>
  <Override PartName="/ppt/media/image42.png" ContentType="image/png"/>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presProps" Target="presProps.xml"/>
</Relationships>
</file>

<file path=ppt/charts/chart1.xml><?xml version="1.0" encoding="utf-8"?>
<c:chartSpace xmlns:c="http://schemas.openxmlformats.org/drawingml/2006/chart" xmlns:a="http://schemas.openxmlformats.org/drawingml/2006/main" xmlns:r="http://schemas.openxmlformats.org/officeDocument/2006/relationships">
  <c:lang val="en-US"/>
  <c:roundedCorners val="0"/>
  <c:chart>
    <c:autoTitleDeleted val="1"/>
    <c:plotArea>
      <c:pieChart>
        <c:varyColors val="1"/>
        <c:ser>
          <c:idx val="0"/>
          <c:order val="0"/>
          <c:tx>
            <c:strRef>
              <c:f>label 0</c:f>
              <c:strCache>
                <c:ptCount val="1"/>
                <c:pt idx="0">
                  <c:v>Liczba odpowiedzi</c:v>
                </c:pt>
              </c:strCache>
            </c:strRef>
          </c:tx>
          <c:spPr>
            <a:solidFill>
              <a:srgbClr val="1cade4"/>
            </a:solidFill>
            <a:ln w="0">
              <a:noFill/>
            </a:ln>
          </c:spPr>
          <c:explosion val="0"/>
          <c:dPt>
            <c:idx val="0"/>
            <c:spPr>
              <a:solidFill>
                <a:srgbClr val="1cade4"/>
              </a:solidFill>
              <a:ln w="19080">
                <a:solidFill>
                  <a:srgbClr val="ffffff"/>
                </a:solidFill>
                <a:round/>
              </a:ln>
            </c:spPr>
          </c:dPt>
          <c:dPt>
            <c:idx val="1"/>
            <c:spPr>
              <a:solidFill>
                <a:srgbClr val="2683c6"/>
              </a:solidFill>
              <a:ln w="19080">
                <a:solidFill>
                  <a:srgbClr val="ffffff"/>
                </a:solidFill>
                <a:round/>
              </a:ln>
            </c:spPr>
          </c:dPt>
          <c:dPt>
            <c:idx val="2"/>
            <c:spPr>
              <a:solidFill>
                <a:srgbClr val="28c4cc"/>
              </a:solidFill>
              <a:ln w="19080">
                <a:solidFill>
                  <a:srgbClr val="ffffff"/>
                </a:solidFill>
                <a:round/>
              </a:ln>
            </c:spPr>
          </c:dPt>
          <c:dPt>
            <c:idx val="3"/>
            <c:spPr>
              <a:solidFill>
                <a:srgbClr val="42ba97"/>
              </a:solidFill>
              <a:ln w="19080">
                <a:solidFill>
                  <a:srgbClr val="ffffff"/>
                </a:solidFill>
                <a:round/>
              </a:ln>
            </c:spPr>
          </c:dPt>
          <c:dPt>
            <c:idx val="4"/>
            <c:spPr>
              <a:solidFill>
                <a:srgbClr val="3e8853"/>
              </a:solidFill>
              <a:ln w="19080">
                <a:solidFill>
                  <a:srgbClr val="ffffff"/>
                </a:solidFill>
                <a:round/>
              </a:ln>
            </c:spPr>
          </c:dPt>
          <c:dLbls>
            <c:numFmt formatCode="#,##0.00" sourceLinked="0"/>
            <c:dLbl>
              <c:idx val="0"/>
              <c:numFmt formatCode="#,##0.00" sourceLinked="0"/>
              <c:txPr>
                <a:bodyPr wrap="square"/>
                <a:lstStyle/>
                <a:p>
                  <a:pPr>
                    <a:defRPr b="0" sz="2000" spc="-1" strike="noStrike">
                      <a:solidFill>
                        <a:srgbClr val="404040"/>
                      </a:solidFill>
                      <a:latin typeface="Calibri"/>
                    </a:defRPr>
                  </a:pPr>
                </a:p>
              </c:txPr>
              <c:dLblPos val="outEnd"/>
              <c:showLegendKey val="0"/>
              <c:showVal val="1"/>
              <c:showCatName val="0"/>
              <c:showSerName val="0"/>
              <c:showPercent val="0"/>
              <c:separator>; </c:separator>
            </c:dLbl>
            <c:dLbl>
              <c:idx val="1"/>
              <c:numFmt formatCode="#,##0.00" sourceLinked="0"/>
              <c:txPr>
                <a:bodyPr wrap="square"/>
                <a:lstStyle/>
                <a:p>
                  <a:pPr>
                    <a:defRPr b="0" sz="2000" spc="-1" strike="noStrike">
                      <a:solidFill>
                        <a:srgbClr val="404040"/>
                      </a:solidFill>
                      <a:latin typeface="Calibri"/>
                    </a:defRPr>
                  </a:pPr>
                </a:p>
              </c:txPr>
              <c:dLblPos val="outEnd"/>
              <c:showLegendKey val="0"/>
              <c:showVal val="1"/>
              <c:showCatName val="0"/>
              <c:showSerName val="0"/>
              <c:showPercent val="0"/>
              <c:separator>; </c:separator>
            </c:dLbl>
            <c:dLbl>
              <c:idx val="2"/>
              <c:numFmt formatCode="#,##0.00" sourceLinked="0"/>
              <c:txPr>
                <a:bodyPr wrap="square"/>
                <a:lstStyle/>
                <a:p>
                  <a:pPr>
                    <a:defRPr b="0" sz="2000" spc="-1" strike="noStrike">
                      <a:solidFill>
                        <a:srgbClr val="404040"/>
                      </a:solidFill>
                      <a:latin typeface="Calibri"/>
                    </a:defRPr>
                  </a:pPr>
                </a:p>
              </c:txPr>
              <c:dLblPos val="outEnd"/>
              <c:showLegendKey val="0"/>
              <c:showVal val="1"/>
              <c:showCatName val="0"/>
              <c:showSerName val="0"/>
              <c:showPercent val="0"/>
              <c:separator>; </c:separator>
            </c:dLbl>
            <c:dLbl>
              <c:idx val="3"/>
              <c:numFmt formatCode="#,##0.00" sourceLinked="0"/>
              <c:txPr>
                <a:bodyPr wrap="square"/>
                <a:lstStyle/>
                <a:p>
                  <a:pPr>
                    <a:defRPr b="0" sz="2000" spc="-1" strike="noStrike">
                      <a:solidFill>
                        <a:srgbClr val="404040"/>
                      </a:solidFill>
                      <a:latin typeface="Calibri"/>
                    </a:defRPr>
                  </a:pPr>
                </a:p>
              </c:txPr>
              <c:dLblPos val="outEnd"/>
              <c:showLegendKey val="0"/>
              <c:showVal val="1"/>
              <c:showCatName val="0"/>
              <c:showSerName val="0"/>
              <c:showPercent val="0"/>
              <c:separator>; </c:separator>
            </c:dLbl>
            <c:dLbl>
              <c:idx val="4"/>
              <c:numFmt formatCode="#,##0.00" sourceLinked="0"/>
              <c:txPr>
                <a:bodyPr wrap="square"/>
                <a:lstStyle/>
                <a:p>
                  <a:pPr>
                    <a:defRPr b="0" sz="2000" spc="-1" strike="noStrike">
                      <a:solidFill>
                        <a:srgbClr val="404040"/>
                      </a:solidFill>
                      <a:latin typeface="Calibri"/>
                    </a:defRPr>
                  </a:pPr>
                </a:p>
              </c:txPr>
              <c:dLblPos val="outEnd"/>
              <c:showLegendKey val="0"/>
              <c:showVal val="1"/>
              <c:showCatName val="0"/>
              <c:showSerName val="0"/>
              <c:showPercent val="0"/>
              <c:separator>; </c:separator>
            </c:dLbl>
            <c:txPr>
              <a:bodyPr wrap="square"/>
              <a:lstStyle/>
              <a:p>
                <a:pPr>
                  <a:defRPr b="0" sz="2000" spc="-1" strike="noStrike">
                    <a:solidFill>
                      <a:srgbClr val="404040"/>
                    </a:solidFill>
                    <a:latin typeface="Calibri"/>
                  </a:defRPr>
                </a:pPr>
              </a:p>
            </c:txPr>
            <c:dLblPos val="outEnd"/>
            <c:showLegendKey val="0"/>
            <c:showVal val="1"/>
            <c:showCatName val="0"/>
            <c:showSerName val="0"/>
            <c:showPercent val="0"/>
            <c:separator>; </c:separator>
            <c:showLeaderLines val="1"/>
          </c:dLbls>
          <c:cat>
            <c:strRef>
              <c:f>categories</c:f>
              <c:strCache>
                <c:ptCount val="5"/>
                <c:pt idx="0">
                  <c:v>2. Bełżyce - Centrum</c:v>
                </c:pt>
                <c:pt idx="1">
                  <c:v>4. Bełżyce - Zastawie</c:v>
                </c:pt>
                <c:pt idx="2">
                  <c:v>17. Wierzchowiska Stare</c:v>
                </c:pt>
                <c:pt idx="3">
                  <c:v>21. Zalesie</c:v>
                </c:pt>
                <c:pt idx="4">
                  <c:v>Pozostałe sołectwa</c:v>
                </c:pt>
              </c:strCache>
            </c:strRef>
          </c:cat>
          <c:val>
            <c:numRef>
              <c:f>0</c:f>
              <c:numCache>
                <c:formatCode>General</c:formatCode>
                <c:ptCount val="5"/>
                <c:pt idx="0">
                  <c:v>31.1594202898551</c:v>
                </c:pt>
                <c:pt idx="1">
                  <c:v>28.804347826087</c:v>
                </c:pt>
                <c:pt idx="2">
                  <c:v>18.2971014492754</c:v>
                </c:pt>
                <c:pt idx="3">
                  <c:v>13.0434782608696</c:v>
                </c:pt>
                <c:pt idx="4">
                  <c:v>8.69565217391305</c:v>
                </c:pt>
              </c:numCache>
            </c:numRef>
          </c:val>
        </c:ser>
        <c:firstSliceAng val="0"/>
      </c:pieChart>
      <c:spPr>
        <a:noFill/>
        <a:ln w="0">
          <a:noFill/>
        </a:ln>
      </c:spPr>
    </c:plotArea>
    <c:legend>
      <c:legendPos val="b"/>
      <c:overlay val="0"/>
      <c:spPr>
        <a:noFill/>
        <a:ln w="0">
          <a:noFill/>
        </a:ln>
      </c:spPr>
      <c:txPr>
        <a:bodyPr/>
        <a:lstStyle/>
        <a:p>
          <a:pPr>
            <a:defRPr b="0" sz="2000" spc="-1" strike="noStrike">
              <a:solidFill>
                <a:srgbClr val="595959"/>
              </a:solidFill>
              <a:latin typeface="Calibri"/>
            </a:defRPr>
          </a:pPr>
        </a:p>
      </c:txPr>
    </c:legend>
    <c:plotVisOnly val="1"/>
    <c:dispBlanksAs val="gap"/>
  </c:chart>
  <c:spPr>
    <a:noFill/>
    <a:ln w="9360">
      <a:noFill/>
    </a:ln>
  </c:spPr>
</c:chartSpace>
</file>

<file path=ppt/diagrams/_rels/data1.xml.rels><?xml version="1.0" encoding="UTF-8"?>
<Relationships xmlns="http://schemas.openxmlformats.org/package/2006/relationships"><Relationship Id="rId1" Type="http://schemas.openxmlformats.org/officeDocument/2006/relationships/image" Target="../media/OOXDiagramDataRels1_0.png"/><Relationship Id="rId10" Type="http://schemas.openxmlformats.org/officeDocument/2006/relationships/image" Target="../media/OOXDiagramDataRels1_1.svg"/><Relationship Id="rId2" Type="http://schemas.openxmlformats.org/officeDocument/2006/relationships/image" Target="../media/OOXDiagramDataRels1_2.svg"/><Relationship Id="rId3" Type="http://schemas.openxmlformats.org/officeDocument/2006/relationships/image" Target="../media/OOXDiagramDataRels1_3.png"/><Relationship Id="rId4" Type="http://schemas.openxmlformats.org/officeDocument/2006/relationships/image" Target="../media/OOXDiagramDataRels1_4.svg"/><Relationship Id="rId5" Type="http://schemas.openxmlformats.org/officeDocument/2006/relationships/image" Target="../media/OOXDiagramDataRels1_5.png"/><Relationship Id="rId6" Type="http://schemas.openxmlformats.org/officeDocument/2006/relationships/image" Target="../media/OOXDiagramDataRels1_6.svg"/><Relationship Id="rId7" Type="http://schemas.openxmlformats.org/officeDocument/2006/relationships/image" Target="../media/OOXDiagramDataRels1_7.png"/><Relationship Id="rId8" Type="http://schemas.openxmlformats.org/officeDocument/2006/relationships/image" Target="../media/OOXDiagramDataRels1_8.svg"/><Relationship Id="rId9" Type="http://schemas.openxmlformats.org/officeDocument/2006/relationships/image" Target="../media/OOXDiagramDataRels1_9.png"/>
</Relationships>
</file>

<file path=ppt/diagrams/_rels/data2.xml.rels><?xml version="1.0" encoding="UTF-8"?>
<Relationships xmlns="http://schemas.openxmlformats.org/package/2006/relationships"><Relationship Id="rId1" Type="http://schemas.openxmlformats.org/officeDocument/2006/relationships/image" Target="../media/OOXDiagramDataRels2_0.png"/><Relationship Id="rId2" Type="http://schemas.openxmlformats.org/officeDocument/2006/relationships/image" Target="../media/OOXDiagramDataRels2_1.svg"/><Relationship Id="rId3" Type="http://schemas.openxmlformats.org/officeDocument/2006/relationships/image" Target="../media/OOXDiagramDataRels2_2.png"/><Relationship Id="rId4" Type="http://schemas.openxmlformats.org/officeDocument/2006/relationships/image" Target="../media/OOXDiagramDataRels2_3.svg"/><Relationship Id="rId5" Type="http://schemas.openxmlformats.org/officeDocument/2006/relationships/image" Target="../media/OOXDiagramDataRels2_4.png"/><Relationship Id="rId6" Type="http://schemas.openxmlformats.org/officeDocument/2006/relationships/image" Target="../media/OOXDiagramDataRels2_5.svg"/><Relationship Id="rId7" Type="http://schemas.openxmlformats.org/officeDocument/2006/relationships/image" Target="../media/OOXDiagramDataRels2_6.png"/><Relationship Id="rId8" Type="http://schemas.openxmlformats.org/officeDocument/2006/relationships/image" Target="../media/OOXDiagramDataRels2_7.svg"/>
</Relationships>
</file>

<file path=ppt/diagrams/_rels/data3.xml.rels><?xml version="1.0" encoding="UTF-8"?>
<Relationships xmlns="http://schemas.openxmlformats.org/package/2006/relationships"><Relationship Id="rId1" Type="http://schemas.openxmlformats.org/officeDocument/2006/relationships/image" Target="../media/OOXDiagramDataRels3_0.png"/><Relationship Id="rId2" Type="http://schemas.openxmlformats.org/officeDocument/2006/relationships/image" Target="../media/OOXDiagramDataRels3_1.svg"/><Relationship Id="rId3" Type="http://schemas.openxmlformats.org/officeDocument/2006/relationships/image" Target="../media/OOXDiagramDataRels3_2.png"/><Relationship Id="rId4" Type="http://schemas.openxmlformats.org/officeDocument/2006/relationships/image" Target="../media/OOXDiagramDataRels3_3.svg"/>
</Relationships>
</file>

<file path=ppt/diagrams/_rels/drawing1.xml.rels><?xml version="1.0" encoding="UTF-8"?>
<Relationships xmlns="http://schemas.openxmlformats.org/package/2006/relationships"><Relationship Id="rId1" Type="http://schemas.openxmlformats.org/officeDocument/2006/relationships/image" Target="../media/OOXDiagramDrawingRels1_0.png"/><Relationship Id="rId10" Type="http://schemas.openxmlformats.org/officeDocument/2006/relationships/image" Target="../media/OOXDiagramDrawingRels1_1.svg"/><Relationship Id="rId2" Type="http://schemas.openxmlformats.org/officeDocument/2006/relationships/image" Target="../media/OOXDiagramDrawingRels1_2.svg"/><Relationship Id="rId3" Type="http://schemas.openxmlformats.org/officeDocument/2006/relationships/image" Target="../media/OOXDiagramDrawingRels1_3.png"/><Relationship Id="rId4" Type="http://schemas.openxmlformats.org/officeDocument/2006/relationships/image" Target="../media/OOXDiagramDrawingRels1_4.svg"/><Relationship Id="rId5" Type="http://schemas.openxmlformats.org/officeDocument/2006/relationships/image" Target="../media/OOXDiagramDrawingRels1_5.png"/><Relationship Id="rId6" Type="http://schemas.openxmlformats.org/officeDocument/2006/relationships/image" Target="../media/OOXDiagramDrawingRels1_6.svg"/><Relationship Id="rId7" Type="http://schemas.openxmlformats.org/officeDocument/2006/relationships/image" Target="../media/OOXDiagramDrawingRels1_7.png"/><Relationship Id="rId8" Type="http://schemas.openxmlformats.org/officeDocument/2006/relationships/image" Target="../media/OOXDiagramDrawingRels1_8.svg"/><Relationship Id="rId9" Type="http://schemas.openxmlformats.org/officeDocument/2006/relationships/image" Target="../media/OOXDiagramDrawingRels1_9.png"/>
</Relationships>
</file>

<file path=ppt/diagrams/_rels/drawing2.xml.rels><?xml version="1.0" encoding="UTF-8"?>
<Relationships xmlns="http://schemas.openxmlformats.org/package/2006/relationships"><Relationship Id="rId1" Type="http://schemas.openxmlformats.org/officeDocument/2006/relationships/image" Target="../media/OOXDiagramDrawingRels2_0.png"/><Relationship Id="rId2" Type="http://schemas.openxmlformats.org/officeDocument/2006/relationships/image" Target="../media/OOXDiagramDrawingRels2_1.svg"/><Relationship Id="rId3" Type="http://schemas.openxmlformats.org/officeDocument/2006/relationships/image" Target="../media/OOXDiagramDrawingRels2_2.png"/><Relationship Id="rId4" Type="http://schemas.openxmlformats.org/officeDocument/2006/relationships/image" Target="../media/OOXDiagramDrawingRels2_3.svg"/><Relationship Id="rId5" Type="http://schemas.openxmlformats.org/officeDocument/2006/relationships/image" Target="../media/OOXDiagramDrawingRels2_4.png"/><Relationship Id="rId6" Type="http://schemas.openxmlformats.org/officeDocument/2006/relationships/image" Target="../media/OOXDiagramDrawingRels2_5.svg"/><Relationship Id="rId7" Type="http://schemas.openxmlformats.org/officeDocument/2006/relationships/image" Target="../media/OOXDiagramDrawingRels2_6.png"/><Relationship Id="rId8" Type="http://schemas.openxmlformats.org/officeDocument/2006/relationships/image" Target="../media/OOXDiagramDrawingRels2_7.svg"/>
</Relationships>
</file>

<file path=ppt/diagrams/_rels/drawing3.xml.rels><?xml version="1.0" encoding="UTF-8"?>
<Relationships xmlns="http://schemas.openxmlformats.org/package/2006/relationships"><Relationship Id="rId1" Type="http://schemas.openxmlformats.org/officeDocument/2006/relationships/image" Target="../media/OOXDiagramDrawingRels3_0.png"/><Relationship Id="rId2" Type="http://schemas.openxmlformats.org/officeDocument/2006/relationships/image" Target="../media/OOXDiagramDrawingRels3_1.svg"/><Relationship Id="rId3" Type="http://schemas.openxmlformats.org/officeDocument/2006/relationships/image" Target="../media/OOXDiagramDrawingRels3_2.png"/><Relationship Id="rId4" Type="http://schemas.openxmlformats.org/officeDocument/2006/relationships/image" Target="../media/OOXDiagramDrawingRels3_3.svg"/>
</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208C27-636A-4428-9E22-1881FB62A9B3}"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pl-PL"/>
        </a:p>
      </dgm:t>
    </dgm:pt>
    <dgm:pt modelId="{06D821C9-0666-4403-9CD8-A523754D6154}">
      <dgm:prSet phldrT="[Tekst]"/>
      <dgm:spPr/>
      <dgm:t>
        <a:bodyPr/>
        <a:lstStyle/>
        <a:p>
          <a:r>
            <a:rPr lang="pl-PL"/>
            <a:t>1. Decyzja o przystąpieniu do wykonania diagnozy służącej delimitacji obszaru zdegradowanego.</a:t>
          </a:r>
        </a:p>
      </dgm:t>
      <dgm:extLst>
        <a:ext uri="{E40237B7-FDA0-4F09-8148-C483321AD2D9}">
          <dgm14:cNvPr xmlns:dgm14="http://schemas.microsoft.com/office/drawing/2010/diagram" id="0" name="" descr="1. Decyzja o przystąpieniu do wykonania diagnozy służącej delimitacji obszaru zdegradowanego.&#10;"/>
        </a:ext>
      </dgm:extLst>
    </dgm:pt>
    <dgm:pt modelId="{B2B8F445-D218-43E8-A7A7-61F387D1B2AA}" type="parTrans" cxnId="{64F9E382-2F90-4063-9C8D-86E394177C20}">
      <dgm:prSet/>
      <dgm:spPr/>
      <dgm:t>
        <a:bodyPr/>
        <a:lstStyle/>
        <a:p>
          <a:endParaRPr lang="pl-PL"/>
        </a:p>
      </dgm:t>
    </dgm:pt>
    <dgm:pt modelId="{611F17F6-92A7-4EAB-A322-F74A95D451C2}" type="sibTrans" cxnId="{64F9E382-2F90-4063-9C8D-86E394177C20}">
      <dgm:prSet/>
      <dgm:spPr/>
      <dgm:t>
        <a:bodyPr/>
        <a:lstStyle/>
        <a:p>
          <a:endParaRPr lang="pl-PL"/>
        </a:p>
      </dgm:t>
    </dgm:pt>
    <dgm:pt modelId="{C5D7B263-A045-4A55-B0F5-51F6733DDC06}">
      <dgm:prSet phldrT="[Tekst]"/>
      <dgm:spPr/>
      <dgm:t>
        <a:bodyPr/>
        <a:lstStyle/>
        <a:p>
          <a:r>
            <a:rPr lang="pl-PL"/>
            <a:t>2. Zebranie danych do diagnozy delimitacyjnej.</a:t>
          </a:r>
        </a:p>
      </dgm:t>
      <dgm:extLst>
        <a:ext uri="{E40237B7-FDA0-4F09-8148-C483321AD2D9}">
          <dgm14:cNvPr xmlns:dgm14="http://schemas.microsoft.com/office/drawing/2010/diagram" id="0" name="" descr="2. Zebranie danych do diagnozy delimitacyjnej.&#10;"/>
        </a:ext>
      </dgm:extLst>
    </dgm:pt>
    <dgm:pt modelId="{70391FFE-7274-43E3-BE71-386FD0DA6970}" type="parTrans" cxnId="{6DE0E06A-3612-48A9-8AC7-1E02F0FD9EAD}">
      <dgm:prSet/>
      <dgm:spPr/>
      <dgm:t>
        <a:bodyPr/>
        <a:lstStyle/>
        <a:p>
          <a:endParaRPr lang="pl-PL"/>
        </a:p>
      </dgm:t>
    </dgm:pt>
    <dgm:pt modelId="{00252B50-4CC3-4D78-B37E-90E076931E7C}" type="sibTrans" cxnId="{6DE0E06A-3612-48A9-8AC7-1E02F0FD9EAD}">
      <dgm:prSet/>
      <dgm:spPr/>
      <dgm:t>
        <a:bodyPr/>
        <a:lstStyle/>
        <a:p>
          <a:endParaRPr lang="pl-PL"/>
        </a:p>
      </dgm:t>
    </dgm:pt>
    <dgm:pt modelId="{5B9FCB03-4BC0-4E27-88BA-225369BA9C6A}">
      <dgm:prSet phldrT="[Tekst]"/>
      <dgm:spPr/>
      <dgm:t>
        <a:bodyPr/>
        <a:lstStyle/>
        <a:p>
          <a:r>
            <a:rPr lang="pl-PL"/>
            <a:t>3. Opracowanie diagnozy i zidentyfikowanie obszaru zdegradowanego i obszaru rewitalizacji.</a:t>
          </a:r>
        </a:p>
      </dgm:t>
      <dgm:extLst>
        <a:ext uri="{E40237B7-FDA0-4F09-8148-C483321AD2D9}">
          <dgm14:cNvPr xmlns:dgm14="http://schemas.microsoft.com/office/drawing/2010/diagram" id="0" name="" descr="3. Opracowanie diagnozy i zidentyfikowanie obszaru zdegradowanego i obszaru rewitalizacji.&#10;"/>
        </a:ext>
      </dgm:extLst>
    </dgm:pt>
    <dgm:pt modelId="{056C8DA7-61D2-4DB4-A669-9D799EACEA32}" type="parTrans" cxnId="{381C2463-9859-49A3-8E26-8B3585D3719A}">
      <dgm:prSet/>
      <dgm:spPr/>
      <dgm:t>
        <a:bodyPr/>
        <a:lstStyle/>
        <a:p>
          <a:endParaRPr lang="pl-PL"/>
        </a:p>
      </dgm:t>
    </dgm:pt>
    <dgm:pt modelId="{7B10FB11-9DDC-45E4-A848-68E6BAD72669}" type="sibTrans" cxnId="{381C2463-9859-49A3-8E26-8B3585D3719A}">
      <dgm:prSet/>
      <dgm:spPr/>
      <dgm:t>
        <a:bodyPr/>
        <a:lstStyle/>
        <a:p>
          <a:endParaRPr lang="pl-PL"/>
        </a:p>
      </dgm:t>
    </dgm:pt>
    <dgm:pt modelId="{DC001ED9-3FFB-4CED-94F3-E93A330B6AB8}">
      <dgm:prSet phldrT="[Tekst]"/>
      <dgm:spPr/>
      <dgm:t>
        <a:bodyPr/>
        <a:lstStyle/>
        <a:p>
          <a:r>
            <a:rPr lang="pl-PL"/>
            <a:t>4. Konsultacje społeczne dotyczące obszaru zdegradowanego</a:t>
          </a:r>
        </a:p>
      </dgm:t>
      <dgm:extLst>
        <a:ext uri="{E40237B7-FDA0-4F09-8148-C483321AD2D9}">
          <dgm14:cNvPr xmlns:dgm14="http://schemas.microsoft.com/office/drawing/2010/diagram" id="0" name="" descr="4. Konsultacje społeczne dotyczące obszaru zdegradowanego&#10;"/>
        </a:ext>
      </dgm:extLst>
    </dgm:pt>
    <dgm:pt modelId="{579FB196-C656-4B8C-B448-E3F636BAD76A}" type="parTrans" cxnId="{E2A2D15D-E46E-486D-B1FB-E762B40630CD}">
      <dgm:prSet/>
      <dgm:spPr/>
      <dgm:t>
        <a:bodyPr/>
        <a:lstStyle/>
        <a:p>
          <a:endParaRPr lang="pl-PL"/>
        </a:p>
      </dgm:t>
    </dgm:pt>
    <dgm:pt modelId="{6F591FF3-1240-43B3-A44F-3420199A0262}" type="sibTrans" cxnId="{E2A2D15D-E46E-486D-B1FB-E762B40630CD}">
      <dgm:prSet/>
      <dgm:spPr/>
      <dgm:t>
        <a:bodyPr/>
        <a:lstStyle/>
        <a:p>
          <a:endParaRPr lang="pl-PL"/>
        </a:p>
      </dgm:t>
    </dgm:pt>
    <dgm:pt modelId="{D1E64733-99FF-40F2-8434-CCE3975F5A97}">
      <dgm:prSet phldrT="[Tekst]"/>
      <dgm:spPr/>
      <dgm:t>
        <a:bodyPr/>
        <a:lstStyle/>
        <a:p>
          <a:r>
            <a:rPr lang="pl-PL"/>
            <a:t>5. Wniosek o wyznaczenie obszaru zdegradowanego i rewitalizacji.</a:t>
          </a:r>
        </a:p>
      </dgm:t>
      <dgm:extLst>
        <a:ext uri="{E40237B7-FDA0-4F09-8148-C483321AD2D9}">
          <dgm14:cNvPr xmlns:dgm14="http://schemas.microsoft.com/office/drawing/2010/diagram" id="0" name="" descr="5. Wniosek o wyznaczenie obszaru zdegradowanego i rewitalizacji.&#10;"/>
        </a:ext>
      </dgm:extLst>
    </dgm:pt>
    <dgm:pt modelId="{11C9C02E-91E8-489F-8DC9-2E5560DEE144}" type="parTrans" cxnId="{8A273E91-70A6-4448-B8AB-95BA4D9F9AFD}">
      <dgm:prSet/>
      <dgm:spPr/>
      <dgm:t>
        <a:bodyPr/>
        <a:lstStyle/>
        <a:p>
          <a:endParaRPr lang="pl-PL"/>
        </a:p>
      </dgm:t>
    </dgm:pt>
    <dgm:pt modelId="{797B55D4-E0ED-457A-9A4F-CD8987A39A24}" type="sibTrans" cxnId="{8A273E91-70A6-4448-B8AB-95BA4D9F9AFD}">
      <dgm:prSet/>
      <dgm:spPr/>
      <dgm:t>
        <a:bodyPr/>
        <a:lstStyle/>
        <a:p>
          <a:endParaRPr lang="pl-PL"/>
        </a:p>
      </dgm:t>
    </dgm:pt>
    <dgm:pt modelId="{F414F86D-75DA-49A5-AA10-186633E12849}" type="pres">
      <dgm:prSet presAssocID="{4F208C27-636A-4428-9E22-1881FB62A9B3}" presName="root" presStyleCnt="0">
        <dgm:presLayoutVars>
          <dgm:dir/>
          <dgm:resizeHandles val="exact"/>
        </dgm:presLayoutVars>
      </dgm:prSet>
      <dgm:spPr/>
    </dgm:pt>
    <dgm:pt modelId="{FA7F7BFF-5E75-4CD0-AF0C-D11A864AD9C5}" type="pres">
      <dgm:prSet presAssocID="{06D821C9-0666-4403-9CD8-A523754D6154}" presName="compNode" presStyleCnt="0"/>
      <dgm:spPr/>
    </dgm:pt>
    <dgm:pt modelId="{137F5E94-E833-480B-B4B0-5AA7680952E1}" type="pres">
      <dgm:prSet presAssocID="{06D821C9-0666-4403-9CD8-A523754D6154}" presName="bgRect" presStyleLbl="bgShp" presStyleIdx="0" presStyleCnt="5"/>
      <dgm:spPr/>
    </dgm:pt>
    <dgm:pt modelId="{BC1CE9FB-3BB6-4735-8322-A75D06094CCF}" type="pres">
      <dgm:prSet presAssocID="{06D821C9-0666-4403-9CD8-A523754D615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oskop"/>
        </a:ext>
      </dgm:extLst>
    </dgm:pt>
    <dgm:pt modelId="{372B9D0A-A474-4DFF-A147-FADBDA8FD2A0}" type="pres">
      <dgm:prSet presAssocID="{06D821C9-0666-4403-9CD8-A523754D6154}" presName="spaceRect" presStyleCnt="0"/>
      <dgm:spPr/>
    </dgm:pt>
    <dgm:pt modelId="{11ECA06B-FCD7-43B1-8F90-DBEA0C06155B}" type="pres">
      <dgm:prSet presAssocID="{06D821C9-0666-4403-9CD8-A523754D6154}" presName="parTx" presStyleLbl="revTx" presStyleIdx="0" presStyleCnt="5">
        <dgm:presLayoutVars>
          <dgm:chMax val="0"/>
          <dgm:chPref val="0"/>
        </dgm:presLayoutVars>
      </dgm:prSet>
      <dgm:spPr/>
    </dgm:pt>
    <dgm:pt modelId="{09BFFC84-D12A-42EB-94D2-346B22E2DEE1}" type="pres">
      <dgm:prSet presAssocID="{611F17F6-92A7-4EAB-A322-F74A95D451C2}" presName="sibTrans" presStyleCnt="0"/>
      <dgm:spPr/>
    </dgm:pt>
    <dgm:pt modelId="{17E7F658-A503-4F06-9FFD-A261B3AE0F33}" type="pres">
      <dgm:prSet presAssocID="{C5D7B263-A045-4A55-B0F5-51F6733DDC06}" presName="compNode" presStyleCnt="0"/>
      <dgm:spPr/>
    </dgm:pt>
    <dgm:pt modelId="{8BEC077B-D068-49A1-86CF-DE104253B6DD}" type="pres">
      <dgm:prSet presAssocID="{C5D7B263-A045-4A55-B0F5-51F6733DDC06}" presName="bgRect" presStyleLbl="bgShp" presStyleIdx="1" presStyleCnt="5"/>
      <dgm:spPr/>
    </dgm:pt>
    <dgm:pt modelId="{4868A3B2-4CA3-4482-8F1E-73D6998C1D5D}" type="pres">
      <dgm:prSet presAssocID="{C5D7B263-A045-4A55-B0F5-51F6733DDC0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6DDCBC37-80C3-4BA5-A19C-3369B0CEFE33}" type="pres">
      <dgm:prSet presAssocID="{C5D7B263-A045-4A55-B0F5-51F6733DDC06}" presName="spaceRect" presStyleCnt="0"/>
      <dgm:spPr/>
    </dgm:pt>
    <dgm:pt modelId="{00C7446D-DE27-4E28-A6B2-A092A3B205C2}" type="pres">
      <dgm:prSet presAssocID="{C5D7B263-A045-4A55-B0F5-51F6733DDC06}" presName="parTx" presStyleLbl="revTx" presStyleIdx="1" presStyleCnt="5">
        <dgm:presLayoutVars>
          <dgm:chMax val="0"/>
          <dgm:chPref val="0"/>
        </dgm:presLayoutVars>
      </dgm:prSet>
      <dgm:spPr/>
    </dgm:pt>
    <dgm:pt modelId="{1591C57F-E0BC-4F74-B537-7330FFDDF6AC}" type="pres">
      <dgm:prSet presAssocID="{00252B50-4CC3-4D78-B37E-90E076931E7C}" presName="sibTrans" presStyleCnt="0"/>
      <dgm:spPr/>
    </dgm:pt>
    <dgm:pt modelId="{1AF67287-849F-4CE8-AEBB-2F71843892EB}" type="pres">
      <dgm:prSet presAssocID="{5B9FCB03-4BC0-4E27-88BA-225369BA9C6A}" presName="compNode" presStyleCnt="0"/>
      <dgm:spPr/>
    </dgm:pt>
    <dgm:pt modelId="{45CF4807-445F-4ACD-BDDB-4B56EF059837}" type="pres">
      <dgm:prSet presAssocID="{5B9FCB03-4BC0-4E27-88BA-225369BA9C6A}" presName="bgRect" presStyleLbl="bgShp" presStyleIdx="2" presStyleCnt="5"/>
      <dgm:spPr/>
    </dgm:pt>
    <dgm:pt modelId="{81AC35B0-B392-4BF0-811A-B6FB0CC8C5BD}" type="pres">
      <dgm:prSet presAssocID="{5B9FCB03-4BC0-4E27-88BA-225369BA9C6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ikroskop"/>
        </a:ext>
      </dgm:extLst>
    </dgm:pt>
    <dgm:pt modelId="{A71DBEB8-70D0-4925-BF26-E716E7FC7A75}" type="pres">
      <dgm:prSet presAssocID="{5B9FCB03-4BC0-4E27-88BA-225369BA9C6A}" presName="spaceRect" presStyleCnt="0"/>
      <dgm:spPr/>
    </dgm:pt>
    <dgm:pt modelId="{976BC845-7735-40A3-AB1C-2D510CB07F29}" type="pres">
      <dgm:prSet presAssocID="{5B9FCB03-4BC0-4E27-88BA-225369BA9C6A}" presName="parTx" presStyleLbl="revTx" presStyleIdx="2" presStyleCnt="5">
        <dgm:presLayoutVars>
          <dgm:chMax val="0"/>
          <dgm:chPref val="0"/>
        </dgm:presLayoutVars>
      </dgm:prSet>
      <dgm:spPr/>
    </dgm:pt>
    <dgm:pt modelId="{EBDA0A46-7771-4177-B132-595F4A859C97}" type="pres">
      <dgm:prSet presAssocID="{7B10FB11-9DDC-45E4-A848-68E6BAD72669}" presName="sibTrans" presStyleCnt="0"/>
      <dgm:spPr/>
    </dgm:pt>
    <dgm:pt modelId="{67438BFD-39C1-45A2-A425-784CF9EC9079}" type="pres">
      <dgm:prSet presAssocID="{DC001ED9-3FFB-4CED-94F3-E93A330B6AB8}" presName="compNode" presStyleCnt="0"/>
      <dgm:spPr/>
    </dgm:pt>
    <dgm:pt modelId="{6FCE289C-C910-4B06-9063-CC9E96BCE8C6}" type="pres">
      <dgm:prSet presAssocID="{DC001ED9-3FFB-4CED-94F3-E93A330B6AB8}" presName="bgRect" presStyleLbl="bgShp" presStyleIdx="3" presStyleCnt="5"/>
      <dgm:spPr/>
    </dgm:pt>
    <dgm:pt modelId="{4600161F-5A9B-41EA-A697-383D58FE5253}" type="pres">
      <dgm:prSet presAssocID="{DC001ED9-3FFB-4CED-94F3-E93A330B6AB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żytkownicy"/>
        </a:ext>
      </dgm:extLst>
    </dgm:pt>
    <dgm:pt modelId="{D7B67496-90C0-4C26-B6E9-7A8266DC441A}" type="pres">
      <dgm:prSet presAssocID="{DC001ED9-3FFB-4CED-94F3-E93A330B6AB8}" presName="spaceRect" presStyleCnt="0"/>
      <dgm:spPr/>
    </dgm:pt>
    <dgm:pt modelId="{2178EE48-2F7C-4AB8-A59B-F9B5002739A1}" type="pres">
      <dgm:prSet presAssocID="{DC001ED9-3FFB-4CED-94F3-E93A330B6AB8}" presName="parTx" presStyleLbl="revTx" presStyleIdx="3" presStyleCnt="5">
        <dgm:presLayoutVars>
          <dgm:chMax val="0"/>
          <dgm:chPref val="0"/>
        </dgm:presLayoutVars>
      </dgm:prSet>
      <dgm:spPr/>
    </dgm:pt>
    <dgm:pt modelId="{B2E9D300-8766-4A60-8760-EFC7AD2D9E6E}" type="pres">
      <dgm:prSet presAssocID="{6F591FF3-1240-43B3-A44F-3420199A0262}" presName="sibTrans" presStyleCnt="0"/>
      <dgm:spPr/>
    </dgm:pt>
    <dgm:pt modelId="{91807E52-8811-4F90-B1E1-D8211DB8A673}" type="pres">
      <dgm:prSet presAssocID="{D1E64733-99FF-40F2-8434-CCE3975F5A97}" presName="compNode" presStyleCnt="0"/>
      <dgm:spPr/>
    </dgm:pt>
    <dgm:pt modelId="{8E2BF69A-E160-428E-90B0-787B4BB7093D}" type="pres">
      <dgm:prSet presAssocID="{D1E64733-99FF-40F2-8434-CCE3975F5A97}" presName="bgRect" presStyleLbl="bgShp" presStyleIdx="4" presStyleCnt="5"/>
      <dgm:spPr/>
    </dgm:pt>
    <dgm:pt modelId="{93D4C45E-09D0-470D-B575-D842CDE65A6D}" type="pres">
      <dgm:prSet presAssocID="{D1E64733-99FF-40F2-8434-CCE3975F5A9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Znacznik wyboru"/>
        </a:ext>
      </dgm:extLst>
    </dgm:pt>
    <dgm:pt modelId="{B906DAE2-14A0-40D9-ADA1-EEA7247F5E7A}" type="pres">
      <dgm:prSet presAssocID="{D1E64733-99FF-40F2-8434-CCE3975F5A97}" presName="spaceRect" presStyleCnt="0"/>
      <dgm:spPr/>
    </dgm:pt>
    <dgm:pt modelId="{1F502E0D-A0CF-4B26-B643-244B8A200BD2}" type="pres">
      <dgm:prSet presAssocID="{D1E64733-99FF-40F2-8434-CCE3975F5A97}" presName="parTx" presStyleLbl="revTx" presStyleIdx="4" presStyleCnt="5">
        <dgm:presLayoutVars>
          <dgm:chMax val="0"/>
          <dgm:chPref val="0"/>
        </dgm:presLayoutVars>
      </dgm:prSet>
      <dgm:spPr/>
    </dgm:pt>
  </dgm:ptLst>
  <dgm:cxnLst>
    <dgm:cxn modelId="{B25EF404-5DC9-43D4-A11D-DABAB40ED38C}" type="presOf" srcId="{4F208C27-636A-4428-9E22-1881FB62A9B3}" destId="{F414F86D-75DA-49A5-AA10-186633E12849}" srcOrd="0" destOrd="0" presId="urn:microsoft.com/office/officeart/2018/2/layout/IconVerticalSolidList"/>
    <dgm:cxn modelId="{1DD4E710-B968-458E-9492-5F8F54CEE954}" type="presOf" srcId="{DC001ED9-3FFB-4CED-94F3-E93A330B6AB8}" destId="{2178EE48-2F7C-4AB8-A59B-F9B5002739A1}" srcOrd="0" destOrd="0" presId="urn:microsoft.com/office/officeart/2018/2/layout/IconVerticalSolidList"/>
    <dgm:cxn modelId="{B9FCE024-7C95-464B-9D5F-5DC534783666}" type="presOf" srcId="{5B9FCB03-4BC0-4E27-88BA-225369BA9C6A}" destId="{976BC845-7735-40A3-AB1C-2D510CB07F29}" srcOrd="0" destOrd="0" presId="urn:microsoft.com/office/officeart/2018/2/layout/IconVerticalSolidList"/>
    <dgm:cxn modelId="{E2A2D15D-E46E-486D-B1FB-E762B40630CD}" srcId="{4F208C27-636A-4428-9E22-1881FB62A9B3}" destId="{DC001ED9-3FFB-4CED-94F3-E93A330B6AB8}" srcOrd="3" destOrd="0" parTransId="{579FB196-C656-4B8C-B448-E3F636BAD76A}" sibTransId="{6F591FF3-1240-43B3-A44F-3420199A0262}"/>
    <dgm:cxn modelId="{7F799960-B452-4810-A083-DEC76BB73A3B}" type="presOf" srcId="{06D821C9-0666-4403-9CD8-A523754D6154}" destId="{11ECA06B-FCD7-43B1-8F90-DBEA0C06155B}" srcOrd="0" destOrd="0" presId="urn:microsoft.com/office/officeart/2018/2/layout/IconVerticalSolidList"/>
    <dgm:cxn modelId="{381C2463-9859-49A3-8E26-8B3585D3719A}" srcId="{4F208C27-636A-4428-9E22-1881FB62A9B3}" destId="{5B9FCB03-4BC0-4E27-88BA-225369BA9C6A}" srcOrd="2" destOrd="0" parTransId="{056C8DA7-61D2-4DB4-A669-9D799EACEA32}" sibTransId="{7B10FB11-9DDC-45E4-A848-68E6BAD72669}"/>
    <dgm:cxn modelId="{6DE0E06A-3612-48A9-8AC7-1E02F0FD9EAD}" srcId="{4F208C27-636A-4428-9E22-1881FB62A9B3}" destId="{C5D7B263-A045-4A55-B0F5-51F6733DDC06}" srcOrd="1" destOrd="0" parTransId="{70391FFE-7274-43E3-BE71-386FD0DA6970}" sibTransId="{00252B50-4CC3-4D78-B37E-90E076931E7C}"/>
    <dgm:cxn modelId="{64F9E382-2F90-4063-9C8D-86E394177C20}" srcId="{4F208C27-636A-4428-9E22-1881FB62A9B3}" destId="{06D821C9-0666-4403-9CD8-A523754D6154}" srcOrd="0" destOrd="0" parTransId="{B2B8F445-D218-43E8-A7A7-61F387D1B2AA}" sibTransId="{611F17F6-92A7-4EAB-A322-F74A95D451C2}"/>
    <dgm:cxn modelId="{8A273E91-70A6-4448-B8AB-95BA4D9F9AFD}" srcId="{4F208C27-636A-4428-9E22-1881FB62A9B3}" destId="{D1E64733-99FF-40F2-8434-CCE3975F5A97}" srcOrd="4" destOrd="0" parTransId="{11C9C02E-91E8-489F-8DC9-2E5560DEE144}" sibTransId="{797B55D4-E0ED-457A-9A4F-CD8987A39A24}"/>
    <dgm:cxn modelId="{8A6FECA2-FF3A-4403-AE3D-111EC7931D9B}" type="presOf" srcId="{C5D7B263-A045-4A55-B0F5-51F6733DDC06}" destId="{00C7446D-DE27-4E28-A6B2-A092A3B205C2}" srcOrd="0" destOrd="0" presId="urn:microsoft.com/office/officeart/2018/2/layout/IconVerticalSolidList"/>
    <dgm:cxn modelId="{4D5A62C8-3CAD-4046-BC03-82AE5F8DCC0D}" type="presOf" srcId="{D1E64733-99FF-40F2-8434-CCE3975F5A97}" destId="{1F502E0D-A0CF-4B26-B643-244B8A200BD2}" srcOrd="0" destOrd="0" presId="urn:microsoft.com/office/officeart/2018/2/layout/IconVerticalSolidList"/>
    <dgm:cxn modelId="{E2926E17-3D91-424B-98F5-FEC01C3DE4A8}" type="presParOf" srcId="{F414F86D-75DA-49A5-AA10-186633E12849}" destId="{FA7F7BFF-5E75-4CD0-AF0C-D11A864AD9C5}" srcOrd="0" destOrd="0" presId="urn:microsoft.com/office/officeart/2018/2/layout/IconVerticalSolidList"/>
    <dgm:cxn modelId="{112D2C70-3030-4DA7-9E2C-5B0ADD11020B}" type="presParOf" srcId="{FA7F7BFF-5E75-4CD0-AF0C-D11A864AD9C5}" destId="{137F5E94-E833-480B-B4B0-5AA7680952E1}" srcOrd="0" destOrd="0" presId="urn:microsoft.com/office/officeart/2018/2/layout/IconVerticalSolidList"/>
    <dgm:cxn modelId="{CC9A1AA1-29ED-442D-B11D-D63EFD25BC7B}" type="presParOf" srcId="{FA7F7BFF-5E75-4CD0-AF0C-D11A864AD9C5}" destId="{BC1CE9FB-3BB6-4735-8322-A75D06094CCF}" srcOrd="1" destOrd="0" presId="urn:microsoft.com/office/officeart/2018/2/layout/IconVerticalSolidList"/>
    <dgm:cxn modelId="{5EE6BF80-BA55-4106-B7BE-ADAF5E57E7F7}" type="presParOf" srcId="{FA7F7BFF-5E75-4CD0-AF0C-D11A864AD9C5}" destId="{372B9D0A-A474-4DFF-A147-FADBDA8FD2A0}" srcOrd="2" destOrd="0" presId="urn:microsoft.com/office/officeart/2018/2/layout/IconVerticalSolidList"/>
    <dgm:cxn modelId="{DCC99182-5289-478E-9973-50A0A39EDCC4}" type="presParOf" srcId="{FA7F7BFF-5E75-4CD0-AF0C-D11A864AD9C5}" destId="{11ECA06B-FCD7-43B1-8F90-DBEA0C06155B}" srcOrd="3" destOrd="0" presId="urn:microsoft.com/office/officeart/2018/2/layout/IconVerticalSolidList"/>
    <dgm:cxn modelId="{1160807E-BBD2-4B7D-9DD1-F5FB38CEF8E1}" type="presParOf" srcId="{F414F86D-75DA-49A5-AA10-186633E12849}" destId="{09BFFC84-D12A-42EB-94D2-346B22E2DEE1}" srcOrd="1" destOrd="0" presId="urn:microsoft.com/office/officeart/2018/2/layout/IconVerticalSolidList"/>
    <dgm:cxn modelId="{385B3CE3-C524-4C76-AE5C-BEA2ADCE9C10}" type="presParOf" srcId="{F414F86D-75DA-49A5-AA10-186633E12849}" destId="{17E7F658-A503-4F06-9FFD-A261B3AE0F33}" srcOrd="2" destOrd="0" presId="urn:microsoft.com/office/officeart/2018/2/layout/IconVerticalSolidList"/>
    <dgm:cxn modelId="{322A2227-7C24-4B7C-9076-A35123858C12}" type="presParOf" srcId="{17E7F658-A503-4F06-9FFD-A261B3AE0F33}" destId="{8BEC077B-D068-49A1-86CF-DE104253B6DD}" srcOrd="0" destOrd="0" presId="urn:microsoft.com/office/officeart/2018/2/layout/IconVerticalSolidList"/>
    <dgm:cxn modelId="{4547A782-E170-4072-A99B-B88C9A39BC9A}" type="presParOf" srcId="{17E7F658-A503-4F06-9FFD-A261B3AE0F33}" destId="{4868A3B2-4CA3-4482-8F1E-73D6998C1D5D}" srcOrd="1" destOrd="0" presId="urn:microsoft.com/office/officeart/2018/2/layout/IconVerticalSolidList"/>
    <dgm:cxn modelId="{8628AAE2-F7AC-4B6A-B03B-CF05A34FBF7B}" type="presParOf" srcId="{17E7F658-A503-4F06-9FFD-A261B3AE0F33}" destId="{6DDCBC37-80C3-4BA5-A19C-3369B0CEFE33}" srcOrd="2" destOrd="0" presId="urn:microsoft.com/office/officeart/2018/2/layout/IconVerticalSolidList"/>
    <dgm:cxn modelId="{877F34C7-EEA4-41CD-8B7B-EEA49944619B}" type="presParOf" srcId="{17E7F658-A503-4F06-9FFD-A261B3AE0F33}" destId="{00C7446D-DE27-4E28-A6B2-A092A3B205C2}" srcOrd="3" destOrd="0" presId="urn:microsoft.com/office/officeart/2018/2/layout/IconVerticalSolidList"/>
    <dgm:cxn modelId="{48A42F1A-A6C7-4185-885F-60042CCFB4F7}" type="presParOf" srcId="{F414F86D-75DA-49A5-AA10-186633E12849}" destId="{1591C57F-E0BC-4F74-B537-7330FFDDF6AC}" srcOrd="3" destOrd="0" presId="urn:microsoft.com/office/officeart/2018/2/layout/IconVerticalSolidList"/>
    <dgm:cxn modelId="{D05D1374-6C11-45A1-86FF-93DF440686C2}" type="presParOf" srcId="{F414F86D-75DA-49A5-AA10-186633E12849}" destId="{1AF67287-849F-4CE8-AEBB-2F71843892EB}" srcOrd="4" destOrd="0" presId="urn:microsoft.com/office/officeart/2018/2/layout/IconVerticalSolidList"/>
    <dgm:cxn modelId="{80380DBF-F797-44DD-B462-6CF820D90C2C}" type="presParOf" srcId="{1AF67287-849F-4CE8-AEBB-2F71843892EB}" destId="{45CF4807-445F-4ACD-BDDB-4B56EF059837}" srcOrd="0" destOrd="0" presId="urn:microsoft.com/office/officeart/2018/2/layout/IconVerticalSolidList"/>
    <dgm:cxn modelId="{C2771640-6AB2-4CFB-A2C2-0A59A91F074C}" type="presParOf" srcId="{1AF67287-849F-4CE8-AEBB-2F71843892EB}" destId="{81AC35B0-B392-4BF0-811A-B6FB0CC8C5BD}" srcOrd="1" destOrd="0" presId="urn:microsoft.com/office/officeart/2018/2/layout/IconVerticalSolidList"/>
    <dgm:cxn modelId="{236D282A-3DA0-4C11-8D1B-659E0AD73E8A}" type="presParOf" srcId="{1AF67287-849F-4CE8-AEBB-2F71843892EB}" destId="{A71DBEB8-70D0-4925-BF26-E716E7FC7A75}" srcOrd="2" destOrd="0" presId="urn:microsoft.com/office/officeart/2018/2/layout/IconVerticalSolidList"/>
    <dgm:cxn modelId="{FB8B65D9-155D-4A70-96FA-D3BBBE5B50F4}" type="presParOf" srcId="{1AF67287-849F-4CE8-AEBB-2F71843892EB}" destId="{976BC845-7735-40A3-AB1C-2D510CB07F29}" srcOrd="3" destOrd="0" presId="urn:microsoft.com/office/officeart/2018/2/layout/IconVerticalSolidList"/>
    <dgm:cxn modelId="{B6D2AE0C-5637-4B70-8DAC-8C2BCAF0D23A}" type="presParOf" srcId="{F414F86D-75DA-49A5-AA10-186633E12849}" destId="{EBDA0A46-7771-4177-B132-595F4A859C97}" srcOrd="5" destOrd="0" presId="urn:microsoft.com/office/officeart/2018/2/layout/IconVerticalSolidList"/>
    <dgm:cxn modelId="{1C393E12-C4B7-4A75-B8F9-8F4EBC1AC7C8}" type="presParOf" srcId="{F414F86D-75DA-49A5-AA10-186633E12849}" destId="{67438BFD-39C1-45A2-A425-784CF9EC9079}" srcOrd="6" destOrd="0" presId="urn:microsoft.com/office/officeart/2018/2/layout/IconVerticalSolidList"/>
    <dgm:cxn modelId="{15E02675-D297-4895-88B5-92866F3F2510}" type="presParOf" srcId="{67438BFD-39C1-45A2-A425-784CF9EC9079}" destId="{6FCE289C-C910-4B06-9063-CC9E96BCE8C6}" srcOrd="0" destOrd="0" presId="urn:microsoft.com/office/officeart/2018/2/layout/IconVerticalSolidList"/>
    <dgm:cxn modelId="{A0B1DA29-0610-4FAC-87D0-7656F98917FF}" type="presParOf" srcId="{67438BFD-39C1-45A2-A425-784CF9EC9079}" destId="{4600161F-5A9B-41EA-A697-383D58FE5253}" srcOrd="1" destOrd="0" presId="urn:microsoft.com/office/officeart/2018/2/layout/IconVerticalSolidList"/>
    <dgm:cxn modelId="{37147CF6-13C2-46F4-B368-67BA77CECE52}" type="presParOf" srcId="{67438BFD-39C1-45A2-A425-784CF9EC9079}" destId="{D7B67496-90C0-4C26-B6E9-7A8266DC441A}" srcOrd="2" destOrd="0" presId="urn:microsoft.com/office/officeart/2018/2/layout/IconVerticalSolidList"/>
    <dgm:cxn modelId="{358E67EE-0A33-4D0D-81E3-542F194878A9}" type="presParOf" srcId="{67438BFD-39C1-45A2-A425-784CF9EC9079}" destId="{2178EE48-2F7C-4AB8-A59B-F9B5002739A1}" srcOrd="3" destOrd="0" presId="urn:microsoft.com/office/officeart/2018/2/layout/IconVerticalSolidList"/>
    <dgm:cxn modelId="{61173BF7-6B4D-4837-8EAD-D82C0619B708}" type="presParOf" srcId="{F414F86D-75DA-49A5-AA10-186633E12849}" destId="{B2E9D300-8766-4A60-8760-EFC7AD2D9E6E}" srcOrd="7" destOrd="0" presId="urn:microsoft.com/office/officeart/2018/2/layout/IconVerticalSolidList"/>
    <dgm:cxn modelId="{D4F66BD9-0232-410F-BD34-2E3BD4A3ACF8}" type="presParOf" srcId="{F414F86D-75DA-49A5-AA10-186633E12849}" destId="{91807E52-8811-4F90-B1E1-D8211DB8A673}" srcOrd="8" destOrd="0" presId="urn:microsoft.com/office/officeart/2018/2/layout/IconVerticalSolidList"/>
    <dgm:cxn modelId="{252D87A5-4C87-42A6-9CFE-72BD42575B5D}" type="presParOf" srcId="{91807E52-8811-4F90-B1E1-D8211DB8A673}" destId="{8E2BF69A-E160-428E-90B0-787B4BB7093D}" srcOrd="0" destOrd="0" presId="urn:microsoft.com/office/officeart/2018/2/layout/IconVerticalSolidList"/>
    <dgm:cxn modelId="{E19C6C60-C89B-4008-95F3-BEBC9DE36A19}" type="presParOf" srcId="{91807E52-8811-4F90-B1E1-D8211DB8A673}" destId="{93D4C45E-09D0-470D-B575-D842CDE65A6D}" srcOrd="1" destOrd="0" presId="urn:microsoft.com/office/officeart/2018/2/layout/IconVerticalSolidList"/>
    <dgm:cxn modelId="{A73EB15F-874F-45B9-897B-D495505FBFD9}" type="presParOf" srcId="{91807E52-8811-4F90-B1E1-D8211DB8A673}" destId="{B906DAE2-14A0-40D9-ADA1-EEA7247F5E7A}" srcOrd="2" destOrd="0" presId="urn:microsoft.com/office/officeart/2018/2/layout/IconVerticalSolidList"/>
    <dgm:cxn modelId="{EE31A84C-16E0-42CD-A548-FBD6EEE9758A}" type="presParOf" srcId="{91807E52-8811-4F90-B1E1-D8211DB8A673}" destId="{1F502E0D-A0CF-4B26-B643-244B8A200BD2}" srcOrd="3" destOrd="0" presId="urn:microsoft.com/office/officeart/2018/2/layout/IconVerticalSoli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208C27-636A-4428-9E22-1881FB62A9B3}" type="doc">
      <dgm:prSet loTypeId="urn:microsoft.com/office/officeart/2018/2/layout/IconVerticalSolidList" loCatId="icon" qsTypeId="urn:microsoft.com/office/officeart/2005/8/quickstyle/simple1" qsCatId="simple" csTypeId="urn:microsoft.com/office/officeart/2018/5/colors/Iconchunking_neutralbg_accent3_2" csCatId="accent3" phldr="1"/>
      <dgm:spPr/>
      <dgm:t>
        <a:bodyPr/>
        <a:lstStyle/>
        <a:p>
          <a:endParaRPr lang="pl-PL"/>
        </a:p>
      </dgm:t>
    </dgm:pt>
    <dgm:pt modelId="{06D821C9-0666-4403-9CD8-A523754D6154}">
      <dgm:prSet phldrT="[Tekst]"/>
      <dgm:spPr/>
      <dgm:t>
        <a:bodyPr/>
        <a:lstStyle/>
        <a:p>
          <a:pPr>
            <a:lnSpc>
              <a:spcPct val="100000"/>
            </a:lnSpc>
          </a:pPr>
          <a:r>
            <a:rPr lang="pl-PL"/>
            <a:t>6. Uchwała o wyznaczeniu obszaru zdegradowanego i rewitalizacji</a:t>
          </a:r>
        </a:p>
      </dgm:t>
      <dgm:extLst>
        <a:ext uri="{E40237B7-FDA0-4F09-8148-C483321AD2D9}">
          <dgm14:cNvPr xmlns:dgm14="http://schemas.microsoft.com/office/drawing/2010/diagram" id="0" name="" descr="6. Uchwała o wyznaczeniu obszaru zdegradowanego i rewitalizacji&#10;"/>
        </a:ext>
      </dgm:extLst>
    </dgm:pt>
    <dgm:pt modelId="{B2B8F445-D218-43E8-A7A7-61F387D1B2AA}" type="parTrans" cxnId="{64F9E382-2F90-4063-9C8D-86E394177C20}">
      <dgm:prSet/>
      <dgm:spPr/>
      <dgm:t>
        <a:bodyPr/>
        <a:lstStyle/>
        <a:p>
          <a:endParaRPr lang="pl-PL"/>
        </a:p>
      </dgm:t>
    </dgm:pt>
    <dgm:pt modelId="{611F17F6-92A7-4EAB-A322-F74A95D451C2}" type="sibTrans" cxnId="{64F9E382-2F90-4063-9C8D-86E394177C20}">
      <dgm:prSet/>
      <dgm:spPr/>
      <dgm:t>
        <a:bodyPr/>
        <a:lstStyle/>
        <a:p>
          <a:endParaRPr lang="pl-PL"/>
        </a:p>
      </dgm:t>
    </dgm:pt>
    <dgm:pt modelId="{C5D7B263-A045-4A55-B0F5-51F6733DDC06}">
      <dgm:prSet phldrT="[Tekst]"/>
      <dgm:spPr/>
      <dgm:t>
        <a:bodyPr/>
        <a:lstStyle/>
        <a:p>
          <a:pPr>
            <a:lnSpc>
              <a:spcPct val="100000"/>
            </a:lnSpc>
          </a:pPr>
          <a:r>
            <a:rPr lang="pl-PL" dirty="0"/>
            <a:t>7.Uchwała o przystąpieniu do opracowania GPR.</a:t>
          </a:r>
        </a:p>
      </dgm:t>
      <dgm:extLst>
        <a:ext uri="{E40237B7-FDA0-4F09-8148-C483321AD2D9}">
          <dgm14:cNvPr xmlns:dgm14="http://schemas.microsoft.com/office/drawing/2010/diagram" id="0" name="" descr="7.Uchwała o przystąpieniu do opracowania GPR.&#10;"/>
        </a:ext>
      </dgm:extLst>
    </dgm:pt>
    <dgm:pt modelId="{70391FFE-7274-43E3-BE71-386FD0DA6970}" type="parTrans" cxnId="{6DE0E06A-3612-48A9-8AC7-1E02F0FD9EAD}">
      <dgm:prSet/>
      <dgm:spPr/>
      <dgm:t>
        <a:bodyPr/>
        <a:lstStyle/>
        <a:p>
          <a:endParaRPr lang="pl-PL"/>
        </a:p>
      </dgm:t>
    </dgm:pt>
    <dgm:pt modelId="{00252B50-4CC3-4D78-B37E-90E076931E7C}" type="sibTrans" cxnId="{6DE0E06A-3612-48A9-8AC7-1E02F0FD9EAD}">
      <dgm:prSet/>
      <dgm:spPr/>
      <dgm:t>
        <a:bodyPr/>
        <a:lstStyle/>
        <a:p>
          <a:endParaRPr lang="pl-PL"/>
        </a:p>
      </dgm:t>
    </dgm:pt>
    <dgm:pt modelId="{5B9FCB03-4BC0-4E27-88BA-225369BA9C6A}">
      <dgm:prSet phldrT="[Tekst]"/>
      <dgm:spPr/>
      <dgm:t>
        <a:bodyPr/>
        <a:lstStyle/>
        <a:p>
          <a:pPr>
            <a:lnSpc>
              <a:spcPct val="100000"/>
            </a:lnSpc>
          </a:pPr>
          <a:r>
            <a:rPr lang="pl-PL" dirty="0"/>
            <a:t>9. Konsultacje społeczne projektu GPR.</a:t>
          </a:r>
        </a:p>
      </dgm:t>
      <dgm:extLst>
        <a:ext uri="{E40237B7-FDA0-4F09-8148-C483321AD2D9}">
          <dgm14:cNvPr xmlns:dgm14="http://schemas.microsoft.com/office/drawing/2010/diagram" id="0" name="" descr="8. Konsultacje społeczne projektu GPR.&#10;"/>
        </a:ext>
      </dgm:extLst>
    </dgm:pt>
    <dgm:pt modelId="{056C8DA7-61D2-4DB4-A669-9D799EACEA32}" type="parTrans" cxnId="{381C2463-9859-49A3-8E26-8B3585D3719A}">
      <dgm:prSet/>
      <dgm:spPr/>
      <dgm:t>
        <a:bodyPr/>
        <a:lstStyle/>
        <a:p>
          <a:endParaRPr lang="pl-PL"/>
        </a:p>
      </dgm:t>
    </dgm:pt>
    <dgm:pt modelId="{7B10FB11-9DDC-45E4-A848-68E6BAD72669}" type="sibTrans" cxnId="{381C2463-9859-49A3-8E26-8B3585D3719A}">
      <dgm:prSet/>
      <dgm:spPr/>
      <dgm:t>
        <a:bodyPr/>
        <a:lstStyle/>
        <a:p>
          <a:endParaRPr lang="pl-PL"/>
        </a:p>
      </dgm:t>
    </dgm:pt>
    <dgm:pt modelId="{DC001ED9-3FFB-4CED-94F3-E93A330B6AB8}">
      <dgm:prSet phldrT="[Tekst]"/>
      <dgm:spPr/>
      <dgm:t>
        <a:bodyPr/>
        <a:lstStyle/>
        <a:p>
          <a:pPr>
            <a:lnSpc>
              <a:spcPct val="100000"/>
            </a:lnSpc>
          </a:pPr>
          <a:r>
            <a:rPr lang="pl-PL" dirty="0"/>
            <a:t>10. Opiniowanie projektu GPR.</a:t>
          </a:r>
        </a:p>
      </dgm:t>
      <dgm:extLst>
        <a:ext uri="{E40237B7-FDA0-4F09-8148-C483321AD2D9}">
          <dgm14:cNvPr xmlns:dgm14="http://schemas.microsoft.com/office/drawing/2010/diagram" id="0" name="" descr="9. Opiniowanie projektu GPR.&#10;"/>
        </a:ext>
      </dgm:extLst>
    </dgm:pt>
    <dgm:pt modelId="{579FB196-C656-4B8C-B448-E3F636BAD76A}" type="parTrans" cxnId="{E2A2D15D-E46E-486D-B1FB-E762B40630CD}">
      <dgm:prSet/>
      <dgm:spPr/>
      <dgm:t>
        <a:bodyPr/>
        <a:lstStyle/>
        <a:p>
          <a:endParaRPr lang="pl-PL"/>
        </a:p>
      </dgm:t>
    </dgm:pt>
    <dgm:pt modelId="{6F591FF3-1240-43B3-A44F-3420199A0262}" type="sibTrans" cxnId="{E2A2D15D-E46E-486D-B1FB-E762B40630CD}">
      <dgm:prSet/>
      <dgm:spPr/>
      <dgm:t>
        <a:bodyPr/>
        <a:lstStyle/>
        <a:p>
          <a:endParaRPr lang="pl-PL"/>
        </a:p>
      </dgm:t>
    </dgm:pt>
    <dgm:pt modelId="{D1E64733-99FF-40F2-8434-CCE3975F5A97}">
      <dgm:prSet phldrT="[Tekst]"/>
      <dgm:spPr/>
      <dgm:t>
        <a:bodyPr/>
        <a:lstStyle/>
        <a:p>
          <a:pPr>
            <a:lnSpc>
              <a:spcPct val="100000"/>
            </a:lnSpc>
          </a:pPr>
          <a:r>
            <a:rPr lang="pl-PL" dirty="0"/>
            <a:t>11. Wprowadzenie zmian w GPR.</a:t>
          </a:r>
        </a:p>
      </dgm:t>
      <dgm:extLst>
        <a:ext uri="{E40237B7-FDA0-4F09-8148-C483321AD2D9}">
          <dgm14:cNvPr xmlns:dgm14="http://schemas.microsoft.com/office/drawing/2010/diagram" id="0" name="" descr="11. Wprowadzenie zmian w GPR.&#10;"/>
        </a:ext>
      </dgm:extLst>
    </dgm:pt>
    <dgm:pt modelId="{11C9C02E-91E8-489F-8DC9-2E5560DEE144}" type="parTrans" cxnId="{8A273E91-70A6-4448-B8AB-95BA4D9F9AFD}">
      <dgm:prSet/>
      <dgm:spPr/>
      <dgm:t>
        <a:bodyPr/>
        <a:lstStyle/>
        <a:p>
          <a:endParaRPr lang="pl-PL"/>
        </a:p>
      </dgm:t>
    </dgm:pt>
    <dgm:pt modelId="{797B55D4-E0ED-457A-9A4F-CD8987A39A24}" type="sibTrans" cxnId="{8A273E91-70A6-4448-B8AB-95BA4D9F9AFD}">
      <dgm:prSet/>
      <dgm:spPr/>
      <dgm:t>
        <a:bodyPr/>
        <a:lstStyle/>
        <a:p>
          <a:endParaRPr lang="pl-PL"/>
        </a:p>
      </dgm:t>
    </dgm:pt>
    <dgm:pt modelId="{D0719714-5F49-448B-97E1-CC332676EAF7}">
      <dgm:prSet phldrT="[Tekst]"/>
      <dgm:spPr/>
      <dgm:t>
        <a:bodyPr/>
        <a:lstStyle/>
        <a:p>
          <a:pPr>
            <a:lnSpc>
              <a:spcPct val="100000"/>
            </a:lnSpc>
          </a:pPr>
          <a:r>
            <a:rPr lang="pl-PL" dirty="0"/>
            <a:t>8. Opracowanie Gminnego Programu Rewitalizacji</a:t>
          </a:r>
        </a:p>
      </dgm:t>
      <dgm:extLst>
        <a:ext uri="{E40237B7-FDA0-4F09-8148-C483321AD2D9}">
          <dgm14:cNvPr xmlns:dgm14="http://schemas.microsoft.com/office/drawing/2010/diagram" id="0" name="" descr="7.Uchwała o przystąpieniu do opracowania GPR.&#10;"/>
        </a:ext>
      </dgm:extLst>
    </dgm:pt>
    <dgm:pt modelId="{9B39EDB6-AE3F-488B-AB75-E1A79238E905}" type="parTrans" cxnId="{05577F28-E710-43DB-8ED0-B93C066804D4}">
      <dgm:prSet/>
      <dgm:spPr/>
      <dgm:t>
        <a:bodyPr/>
        <a:lstStyle/>
        <a:p>
          <a:endParaRPr lang="pl-PL"/>
        </a:p>
      </dgm:t>
    </dgm:pt>
    <dgm:pt modelId="{FD2AFBC7-F992-485D-AC3B-6662CE01C767}" type="sibTrans" cxnId="{05577F28-E710-43DB-8ED0-B93C066804D4}">
      <dgm:prSet/>
      <dgm:spPr/>
      <dgm:t>
        <a:bodyPr/>
        <a:lstStyle/>
        <a:p>
          <a:endParaRPr lang="pl-PL"/>
        </a:p>
      </dgm:t>
    </dgm:pt>
    <dgm:pt modelId="{A45ECACF-1D0E-4CD5-8D26-EF95AAD451A2}" type="pres">
      <dgm:prSet presAssocID="{4F208C27-636A-4428-9E22-1881FB62A9B3}" presName="root" presStyleCnt="0">
        <dgm:presLayoutVars>
          <dgm:dir/>
          <dgm:resizeHandles val="exact"/>
        </dgm:presLayoutVars>
      </dgm:prSet>
      <dgm:spPr/>
    </dgm:pt>
    <dgm:pt modelId="{D4F99EE1-56CE-4E82-9AC9-9357535CF341}" type="pres">
      <dgm:prSet presAssocID="{06D821C9-0666-4403-9CD8-A523754D6154}" presName="compNode" presStyleCnt="0"/>
      <dgm:spPr/>
    </dgm:pt>
    <dgm:pt modelId="{B25136E1-3AEF-4F16-9F9C-A2414A4E7110}" type="pres">
      <dgm:prSet presAssocID="{06D821C9-0666-4403-9CD8-A523754D6154}" presName="bgRect" presStyleLbl="bgShp" presStyleIdx="0" presStyleCnt="6"/>
      <dgm:spPr/>
    </dgm:pt>
    <dgm:pt modelId="{272A268B-3008-4369-B1F7-1E676BFEF194}" type="pres">
      <dgm:prSet presAssocID="{06D821C9-0666-4403-9CD8-A523754D615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łąd"/>
        </a:ext>
      </dgm:extLst>
    </dgm:pt>
    <dgm:pt modelId="{75A9B69A-7B80-4D0F-BCD6-9555A1281240}" type="pres">
      <dgm:prSet presAssocID="{06D821C9-0666-4403-9CD8-A523754D6154}" presName="spaceRect" presStyleCnt="0"/>
      <dgm:spPr/>
    </dgm:pt>
    <dgm:pt modelId="{F680FA3E-47B8-42D7-8362-27D337CD8DEF}" type="pres">
      <dgm:prSet presAssocID="{06D821C9-0666-4403-9CD8-A523754D6154}" presName="parTx" presStyleLbl="revTx" presStyleIdx="0" presStyleCnt="6">
        <dgm:presLayoutVars>
          <dgm:chMax val="0"/>
          <dgm:chPref val="0"/>
        </dgm:presLayoutVars>
      </dgm:prSet>
      <dgm:spPr/>
    </dgm:pt>
    <dgm:pt modelId="{95B02534-F6FD-4DA8-9B34-2E31110694F3}" type="pres">
      <dgm:prSet presAssocID="{611F17F6-92A7-4EAB-A322-F74A95D451C2}" presName="sibTrans" presStyleCnt="0"/>
      <dgm:spPr/>
    </dgm:pt>
    <dgm:pt modelId="{97C0F81C-756A-496E-AE6C-E0199114CD16}" type="pres">
      <dgm:prSet presAssocID="{C5D7B263-A045-4A55-B0F5-51F6733DDC06}" presName="compNode" presStyleCnt="0"/>
      <dgm:spPr/>
    </dgm:pt>
    <dgm:pt modelId="{9F829CEA-A8A0-4F32-93B0-8D75C274996C}" type="pres">
      <dgm:prSet presAssocID="{C5D7B263-A045-4A55-B0F5-51F6733DDC06}" presName="bgRect" presStyleLbl="bgShp" presStyleIdx="1" presStyleCnt="6"/>
      <dgm:spPr/>
    </dgm:pt>
    <dgm:pt modelId="{886C3CAC-5758-43DB-9CB3-5B8BE3034E6F}" type="pres">
      <dgm:prSet presAssocID="{C5D7B263-A045-4A55-B0F5-51F6733DDC06}" presName="iconRect" presStyleLbl="node1" presStyleIdx="1" presStyleCnt="6"/>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Robot — kontur"/>
        </a:ext>
      </dgm:extLst>
    </dgm:pt>
    <dgm:pt modelId="{3146FB4B-94CD-4728-90A9-3A3E3CBA201B}" type="pres">
      <dgm:prSet presAssocID="{C5D7B263-A045-4A55-B0F5-51F6733DDC06}" presName="spaceRect" presStyleCnt="0"/>
      <dgm:spPr/>
    </dgm:pt>
    <dgm:pt modelId="{D7EADA00-F83A-4349-8535-13FF40CCC456}" type="pres">
      <dgm:prSet presAssocID="{C5D7B263-A045-4A55-B0F5-51F6733DDC06}" presName="parTx" presStyleLbl="revTx" presStyleIdx="1" presStyleCnt="6">
        <dgm:presLayoutVars>
          <dgm:chMax val="0"/>
          <dgm:chPref val="0"/>
        </dgm:presLayoutVars>
      </dgm:prSet>
      <dgm:spPr/>
    </dgm:pt>
    <dgm:pt modelId="{43EB36A8-BA55-44E6-8047-09A283D3A3B1}" type="pres">
      <dgm:prSet presAssocID="{00252B50-4CC3-4D78-B37E-90E076931E7C}" presName="sibTrans" presStyleCnt="0"/>
      <dgm:spPr/>
    </dgm:pt>
    <dgm:pt modelId="{8A1D0BEE-C224-4FE5-908F-49159906D4FE}" type="pres">
      <dgm:prSet presAssocID="{D0719714-5F49-448B-97E1-CC332676EAF7}" presName="compNode" presStyleCnt="0"/>
      <dgm:spPr/>
    </dgm:pt>
    <dgm:pt modelId="{FB673767-1230-464D-8B49-6438BE23A9DE}" type="pres">
      <dgm:prSet presAssocID="{D0719714-5F49-448B-97E1-CC332676EAF7}" presName="bgRect" presStyleLbl="bgShp" presStyleIdx="2" presStyleCnt="6"/>
      <dgm:spPr/>
    </dgm:pt>
    <dgm:pt modelId="{8B46B9A7-50E8-4A4F-A831-D9D8E7CB59CE}" type="pres">
      <dgm:prSet presAssocID="{D0719714-5F49-448B-97E1-CC332676EAF7}" presName="iconRect" presStyleLbl="node1" presStyleIdx="2" presStyleCnt="6"/>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45746ADA-5429-4177-AB71-B5B99FAE519F}" type="pres">
      <dgm:prSet presAssocID="{D0719714-5F49-448B-97E1-CC332676EAF7}" presName="spaceRect" presStyleCnt="0"/>
      <dgm:spPr/>
    </dgm:pt>
    <dgm:pt modelId="{5E15AA45-3B5D-436B-BD73-6CCB8E3CE9A5}" type="pres">
      <dgm:prSet presAssocID="{D0719714-5F49-448B-97E1-CC332676EAF7}" presName="parTx" presStyleLbl="revTx" presStyleIdx="2" presStyleCnt="6">
        <dgm:presLayoutVars>
          <dgm:chMax val="0"/>
          <dgm:chPref val="0"/>
        </dgm:presLayoutVars>
      </dgm:prSet>
      <dgm:spPr/>
    </dgm:pt>
    <dgm:pt modelId="{8BAA2E73-B398-44F6-B24F-7B8E8CFB713D}" type="pres">
      <dgm:prSet presAssocID="{FD2AFBC7-F992-485D-AC3B-6662CE01C767}" presName="sibTrans" presStyleCnt="0"/>
      <dgm:spPr/>
    </dgm:pt>
    <dgm:pt modelId="{6E60CCF5-567B-4E69-8CA4-EF30C62975E2}" type="pres">
      <dgm:prSet presAssocID="{5B9FCB03-4BC0-4E27-88BA-225369BA9C6A}" presName="compNode" presStyleCnt="0"/>
      <dgm:spPr/>
    </dgm:pt>
    <dgm:pt modelId="{D35082D3-5BE0-428A-9634-F32522522ED7}" type="pres">
      <dgm:prSet presAssocID="{5B9FCB03-4BC0-4E27-88BA-225369BA9C6A}" presName="bgRect" presStyleLbl="bgShp" presStyleIdx="3" presStyleCnt="6"/>
      <dgm:spPr/>
    </dgm:pt>
    <dgm:pt modelId="{AF9165FE-A01E-4DDD-A9CE-21D53E6DDB82}" type="pres">
      <dgm:prSet presAssocID="{5B9FCB03-4BC0-4E27-88BA-225369BA9C6A}" presName="iconRect" presStyleLbl="node1" presStyleIdx="3"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ozpoczynanie pracy"/>
        </a:ext>
      </dgm:extLst>
    </dgm:pt>
    <dgm:pt modelId="{991585AC-FF95-4E34-BFB4-6F2D89842D06}" type="pres">
      <dgm:prSet presAssocID="{5B9FCB03-4BC0-4E27-88BA-225369BA9C6A}" presName="spaceRect" presStyleCnt="0"/>
      <dgm:spPr/>
    </dgm:pt>
    <dgm:pt modelId="{F162BB96-6EA6-4F6D-BAF0-542AF11C9930}" type="pres">
      <dgm:prSet presAssocID="{5B9FCB03-4BC0-4E27-88BA-225369BA9C6A}" presName="parTx" presStyleLbl="revTx" presStyleIdx="3" presStyleCnt="6">
        <dgm:presLayoutVars>
          <dgm:chMax val="0"/>
          <dgm:chPref val="0"/>
        </dgm:presLayoutVars>
      </dgm:prSet>
      <dgm:spPr/>
    </dgm:pt>
    <dgm:pt modelId="{E35B4875-3273-4B7C-8D33-13F01DA7C92C}" type="pres">
      <dgm:prSet presAssocID="{7B10FB11-9DDC-45E4-A848-68E6BAD72669}" presName="sibTrans" presStyleCnt="0"/>
      <dgm:spPr/>
    </dgm:pt>
    <dgm:pt modelId="{C30A20EB-B7B4-4E3B-BD2B-0D3E27C9BB75}" type="pres">
      <dgm:prSet presAssocID="{DC001ED9-3FFB-4CED-94F3-E93A330B6AB8}" presName="compNode" presStyleCnt="0"/>
      <dgm:spPr/>
    </dgm:pt>
    <dgm:pt modelId="{CFC7D67C-76D7-4C7A-8630-625DD108C2C8}" type="pres">
      <dgm:prSet presAssocID="{DC001ED9-3FFB-4CED-94F3-E93A330B6AB8}" presName="bgRect" presStyleLbl="bgShp" presStyleIdx="4" presStyleCnt="6"/>
      <dgm:spPr/>
    </dgm:pt>
    <dgm:pt modelId="{5436A05C-8818-4819-8CB6-57F2EE905E70}" type="pres">
      <dgm:prSet presAssocID="{DC001ED9-3FFB-4CED-94F3-E93A330B6AB8}" presName="iconRect" presStyleLbl="node1" presStyleIdx="4" presStyleCnt="6"/>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pt>
    <dgm:pt modelId="{E9BCD9A1-45CA-4999-A55B-5600694D70B8}" type="pres">
      <dgm:prSet presAssocID="{DC001ED9-3FFB-4CED-94F3-E93A330B6AB8}" presName="spaceRect" presStyleCnt="0"/>
      <dgm:spPr/>
    </dgm:pt>
    <dgm:pt modelId="{40441727-C8B3-4AAC-94B3-469D300C3983}" type="pres">
      <dgm:prSet presAssocID="{DC001ED9-3FFB-4CED-94F3-E93A330B6AB8}" presName="parTx" presStyleLbl="revTx" presStyleIdx="4" presStyleCnt="6">
        <dgm:presLayoutVars>
          <dgm:chMax val="0"/>
          <dgm:chPref val="0"/>
        </dgm:presLayoutVars>
      </dgm:prSet>
      <dgm:spPr/>
    </dgm:pt>
    <dgm:pt modelId="{6650F92C-BAFD-4C01-B119-CB18F45C4F79}" type="pres">
      <dgm:prSet presAssocID="{6F591FF3-1240-43B3-A44F-3420199A0262}" presName="sibTrans" presStyleCnt="0"/>
      <dgm:spPr/>
    </dgm:pt>
    <dgm:pt modelId="{17546981-9A1E-4057-9501-1929A7D548D3}" type="pres">
      <dgm:prSet presAssocID="{D1E64733-99FF-40F2-8434-CCE3975F5A97}" presName="compNode" presStyleCnt="0"/>
      <dgm:spPr/>
    </dgm:pt>
    <dgm:pt modelId="{1474B113-B9CE-4407-A126-C1453C2F5C58}" type="pres">
      <dgm:prSet presAssocID="{D1E64733-99FF-40F2-8434-CCE3975F5A97}" presName="bgRect" presStyleLbl="bgShp" presStyleIdx="5" presStyleCnt="6"/>
      <dgm:spPr/>
    </dgm:pt>
    <dgm:pt modelId="{BFD184C9-3BB7-425F-8FBF-E5772907FAF1}" type="pres">
      <dgm:prSet presAssocID="{D1E64733-99FF-40F2-8434-CCE3975F5A97}" presName="iconRect" presStyleLbl="node1" presStyleIdx="5"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ubię to"/>
        </a:ext>
      </dgm:extLst>
    </dgm:pt>
    <dgm:pt modelId="{217E4062-94A8-49AB-B211-B1F3FD547817}" type="pres">
      <dgm:prSet presAssocID="{D1E64733-99FF-40F2-8434-CCE3975F5A97}" presName="spaceRect" presStyleCnt="0"/>
      <dgm:spPr/>
    </dgm:pt>
    <dgm:pt modelId="{3FF706D3-6BC3-4727-99A0-F35F02108E11}" type="pres">
      <dgm:prSet presAssocID="{D1E64733-99FF-40F2-8434-CCE3975F5A97}" presName="parTx" presStyleLbl="revTx" presStyleIdx="5" presStyleCnt="6">
        <dgm:presLayoutVars>
          <dgm:chMax val="0"/>
          <dgm:chPref val="0"/>
        </dgm:presLayoutVars>
      </dgm:prSet>
      <dgm:spPr/>
    </dgm:pt>
  </dgm:ptLst>
  <dgm:cxnLst>
    <dgm:cxn modelId="{AD83EE0A-AA6E-4740-B7A6-665B02A66F68}" type="presOf" srcId="{06D821C9-0666-4403-9CD8-A523754D6154}" destId="{F680FA3E-47B8-42D7-8362-27D337CD8DEF}" srcOrd="0" destOrd="0" presId="urn:microsoft.com/office/officeart/2018/2/layout/IconVerticalSolidList"/>
    <dgm:cxn modelId="{3C597C11-319A-4612-934C-FEBF761AF08F}" type="presOf" srcId="{D0719714-5F49-448B-97E1-CC332676EAF7}" destId="{5E15AA45-3B5D-436B-BD73-6CCB8E3CE9A5}" srcOrd="0" destOrd="0" presId="urn:microsoft.com/office/officeart/2018/2/layout/IconVerticalSolidList"/>
    <dgm:cxn modelId="{05577F28-E710-43DB-8ED0-B93C066804D4}" srcId="{4F208C27-636A-4428-9E22-1881FB62A9B3}" destId="{D0719714-5F49-448B-97E1-CC332676EAF7}" srcOrd="2" destOrd="0" parTransId="{9B39EDB6-AE3F-488B-AB75-E1A79238E905}" sibTransId="{FD2AFBC7-F992-485D-AC3B-6662CE01C767}"/>
    <dgm:cxn modelId="{5099752B-F6C5-4D36-B14E-9C357F8984DF}" type="presOf" srcId="{D1E64733-99FF-40F2-8434-CCE3975F5A97}" destId="{3FF706D3-6BC3-4727-99A0-F35F02108E11}" srcOrd="0" destOrd="0" presId="urn:microsoft.com/office/officeart/2018/2/layout/IconVerticalSolidList"/>
    <dgm:cxn modelId="{E2A2D15D-E46E-486D-B1FB-E762B40630CD}" srcId="{4F208C27-636A-4428-9E22-1881FB62A9B3}" destId="{DC001ED9-3FFB-4CED-94F3-E93A330B6AB8}" srcOrd="4" destOrd="0" parTransId="{579FB196-C656-4B8C-B448-E3F636BAD76A}" sibTransId="{6F591FF3-1240-43B3-A44F-3420199A0262}"/>
    <dgm:cxn modelId="{381C2463-9859-49A3-8E26-8B3585D3719A}" srcId="{4F208C27-636A-4428-9E22-1881FB62A9B3}" destId="{5B9FCB03-4BC0-4E27-88BA-225369BA9C6A}" srcOrd="3" destOrd="0" parTransId="{056C8DA7-61D2-4DB4-A669-9D799EACEA32}" sibTransId="{7B10FB11-9DDC-45E4-A848-68E6BAD72669}"/>
    <dgm:cxn modelId="{6DE0E06A-3612-48A9-8AC7-1E02F0FD9EAD}" srcId="{4F208C27-636A-4428-9E22-1881FB62A9B3}" destId="{C5D7B263-A045-4A55-B0F5-51F6733DDC06}" srcOrd="1" destOrd="0" parTransId="{70391FFE-7274-43E3-BE71-386FD0DA6970}" sibTransId="{00252B50-4CC3-4D78-B37E-90E076931E7C}"/>
    <dgm:cxn modelId="{64F9E382-2F90-4063-9C8D-86E394177C20}" srcId="{4F208C27-636A-4428-9E22-1881FB62A9B3}" destId="{06D821C9-0666-4403-9CD8-A523754D6154}" srcOrd="0" destOrd="0" parTransId="{B2B8F445-D218-43E8-A7A7-61F387D1B2AA}" sibTransId="{611F17F6-92A7-4EAB-A322-F74A95D451C2}"/>
    <dgm:cxn modelId="{D972798B-EB3A-4BAC-8972-92B1B9D53F6C}" type="presOf" srcId="{5B9FCB03-4BC0-4E27-88BA-225369BA9C6A}" destId="{F162BB96-6EA6-4F6D-BAF0-542AF11C9930}" srcOrd="0" destOrd="0" presId="urn:microsoft.com/office/officeart/2018/2/layout/IconVerticalSolidList"/>
    <dgm:cxn modelId="{8A273E91-70A6-4448-B8AB-95BA4D9F9AFD}" srcId="{4F208C27-636A-4428-9E22-1881FB62A9B3}" destId="{D1E64733-99FF-40F2-8434-CCE3975F5A97}" srcOrd="5" destOrd="0" parTransId="{11C9C02E-91E8-489F-8DC9-2E5560DEE144}" sibTransId="{797B55D4-E0ED-457A-9A4F-CD8987A39A24}"/>
    <dgm:cxn modelId="{9D66C493-30F8-4030-BEBC-D39A5A1E029D}" type="presOf" srcId="{DC001ED9-3FFB-4CED-94F3-E93A330B6AB8}" destId="{40441727-C8B3-4AAC-94B3-469D300C3983}" srcOrd="0" destOrd="0" presId="urn:microsoft.com/office/officeart/2018/2/layout/IconVerticalSolidList"/>
    <dgm:cxn modelId="{374024B4-CC7E-4E37-8CDA-B82F23723A25}" type="presOf" srcId="{C5D7B263-A045-4A55-B0F5-51F6733DDC06}" destId="{D7EADA00-F83A-4349-8535-13FF40CCC456}" srcOrd="0" destOrd="0" presId="urn:microsoft.com/office/officeart/2018/2/layout/IconVerticalSolidList"/>
    <dgm:cxn modelId="{42689BBA-C07A-4DF6-A629-4FF1E313384C}" type="presOf" srcId="{4F208C27-636A-4428-9E22-1881FB62A9B3}" destId="{A45ECACF-1D0E-4CD5-8D26-EF95AAD451A2}" srcOrd="0" destOrd="0" presId="urn:microsoft.com/office/officeart/2018/2/layout/IconVerticalSolidList"/>
    <dgm:cxn modelId="{41CA35F9-FFA9-468F-B98C-C5A422E362BE}" type="presParOf" srcId="{A45ECACF-1D0E-4CD5-8D26-EF95AAD451A2}" destId="{D4F99EE1-56CE-4E82-9AC9-9357535CF341}" srcOrd="0" destOrd="0" presId="urn:microsoft.com/office/officeart/2018/2/layout/IconVerticalSolidList"/>
    <dgm:cxn modelId="{FC352D25-C844-4673-8AF1-0E376BDB6B5E}" type="presParOf" srcId="{D4F99EE1-56CE-4E82-9AC9-9357535CF341}" destId="{B25136E1-3AEF-4F16-9F9C-A2414A4E7110}" srcOrd="0" destOrd="0" presId="urn:microsoft.com/office/officeart/2018/2/layout/IconVerticalSolidList"/>
    <dgm:cxn modelId="{006043F6-F64A-42FC-BE3A-56D015B0B809}" type="presParOf" srcId="{D4F99EE1-56CE-4E82-9AC9-9357535CF341}" destId="{272A268B-3008-4369-B1F7-1E676BFEF194}" srcOrd="1" destOrd="0" presId="urn:microsoft.com/office/officeart/2018/2/layout/IconVerticalSolidList"/>
    <dgm:cxn modelId="{9D4B5E43-8908-4CCC-A29D-1934DBF686AA}" type="presParOf" srcId="{D4F99EE1-56CE-4E82-9AC9-9357535CF341}" destId="{75A9B69A-7B80-4D0F-BCD6-9555A1281240}" srcOrd="2" destOrd="0" presId="urn:microsoft.com/office/officeart/2018/2/layout/IconVerticalSolidList"/>
    <dgm:cxn modelId="{E6CD4B6D-0CFC-4760-B2F6-729CFAC06029}" type="presParOf" srcId="{D4F99EE1-56CE-4E82-9AC9-9357535CF341}" destId="{F680FA3E-47B8-42D7-8362-27D337CD8DEF}" srcOrd="3" destOrd="0" presId="urn:microsoft.com/office/officeart/2018/2/layout/IconVerticalSolidList"/>
    <dgm:cxn modelId="{2BAD7169-C08D-4A3B-BD7B-37AF460B647E}" type="presParOf" srcId="{A45ECACF-1D0E-4CD5-8D26-EF95AAD451A2}" destId="{95B02534-F6FD-4DA8-9B34-2E31110694F3}" srcOrd="1" destOrd="0" presId="urn:microsoft.com/office/officeart/2018/2/layout/IconVerticalSolidList"/>
    <dgm:cxn modelId="{A149557A-48E3-4543-A8BE-2939E51D614D}" type="presParOf" srcId="{A45ECACF-1D0E-4CD5-8D26-EF95AAD451A2}" destId="{97C0F81C-756A-496E-AE6C-E0199114CD16}" srcOrd="2" destOrd="0" presId="urn:microsoft.com/office/officeart/2018/2/layout/IconVerticalSolidList"/>
    <dgm:cxn modelId="{1EB8FBAB-0C36-4281-8C8C-E9D43C5A5F29}" type="presParOf" srcId="{97C0F81C-756A-496E-AE6C-E0199114CD16}" destId="{9F829CEA-A8A0-4F32-93B0-8D75C274996C}" srcOrd="0" destOrd="0" presId="urn:microsoft.com/office/officeart/2018/2/layout/IconVerticalSolidList"/>
    <dgm:cxn modelId="{FB8BD54C-90C0-4D2D-9747-4F1FD8D9251E}" type="presParOf" srcId="{97C0F81C-756A-496E-AE6C-E0199114CD16}" destId="{886C3CAC-5758-43DB-9CB3-5B8BE3034E6F}" srcOrd="1" destOrd="0" presId="urn:microsoft.com/office/officeart/2018/2/layout/IconVerticalSolidList"/>
    <dgm:cxn modelId="{E797C51F-F577-4E55-A03D-78D05E6A35E2}" type="presParOf" srcId="{97C0F81C-756A-496E-AE6C-E0199114CD16}" destId="{3146FB4B-94CD-4728-90A9-3A3E3CBA201B}" srcOrd="2" destOrd="0" presId="urn:microsoft.com/office/officeart/2018/2/layout/IconVerticalSolidList"/>
    <dgm:cxn modelId="{4E05953C-3AC9-4700-A82C-94D8C72FB771}" type="presParOf" srcId="{97C0F81C-756A-496E-AE6C-E0199114CD16}" destId="{D7EADA00-F83A-4349-8535-13FF40CCC456}" srcOrd="3" destOrd="0" presId="urn:microsoft.com/office/officeart/2018/2/layout/IconVerticalSolidList"/>
    <dgm:cxn modelId="{0CDEC21D-A88A-49C7-B5A7-9EC10F46747E}" type="presParOf" srcId="{A45ECACF-1D0E-4CD5-8D26-EF95AAD451A2}" destId="{43EB36A8-BA55-44E6-8047-09A283D3A3B1}" srcOrd="3" destOrd="0" presId="urn:microsoft.com/office/officeart/2018/2/layout/IconVerticalSolidList"/>
    <dgm:cxn modelId="{85541167-F2F7-4CD0-B8AA-58EF6A1A7A37}" type="presParOf" srcId="{A45ECACF-1D0E-4CD5-8D26-EF95AAD451A2}" destId="{8A1D0BEE-C224-4FE5-908F-49159906D4FE}" srcOrd="4" destOrd="0" presId="urn:microsoft.com/office/officeart/2018/2/layout/IconVerticalSolidList"/>
    <dgm:cxn modelId="{9D17DD19-BDFE-48D9-A5E1-5FAA147657FA}" type="presParOf" srcId="{8A1D0BEE-C224-4FE5-908F-49159906D4FE}" destId="{FB673767-1230-464D-8B49-6438BE23A9DE}" srcOrd="0" destOrd="0" presId="urn:microsoft.com/office/officeart/2018/2/layout/IconVerticalSolidList"/>
    <dgm:cxn modelId="{AD2FD2A1-8F38-4F09-9A77-838324E9F9C9}" type="presParOf" srcId="{8A1D0BEE-C224-4FE5-908F-49159906D4FE}" destId="{8B46B9A7-50E8-4A4F-A831-D9D8E7CB59CE}" srcOrd="1" destOrd="0" presId="urn:microsoft.com/office/officeart/2018/2/layout/IconVerticalSolidList"/>
    <dgm:cxn modelId="{E2B10BD7-C0AA-49C2-8E3F-5EFD03F5B5B0}" type="presParOf" srcId="{8A1D0BEE-C224-4FE5-908F-49159906D4FE}" destId="{45746ADA-5429-4177-AB71-B5B99FAE519F}" srcOrd="2" destOrd="0" presId="urn:microsoft.com/office/officeart/2018/2/layout/IconVerticalSolidList"/>
    <dgm:cxn modelId="{10D53349-6CAF-4B0A-9083-28F146BD42CB}" type="presParOf" srcId="{8A1D0BEE-C224-4FE5-908F-49159906D4FE}" destId="{5E15AA45-3B5D-436B-BD73-6CCB8E3CE9A5}" srcOrd="3" destOrd="0" presId="urn:microsoft.com/office/officeart/2018/2/layout/IconVerticalSolidList"/>
    <dgm:cxn modelId="{6D837892-BDB7-4620-9D0B-D1B488AF5B9D}" type="presParOf" srcId="{A45ECACF-1D0E-4CD5-8D26-EF95AAD451A2}" destId="{8BAA2E73-B398-44F6-B24F-7B8E8CFB713D}" srcOrd="5" destOrd="0" presId="urn:microsoft.com/office/officeart/2018/2/layout/IconVerticalSolidList"/>
    <dgm:cxn modelId="{CFC0950D-9F66-4715-A5BF-420B02B37299}" type="presParOf" srcId="{A45ECACF-1D0E-4CD5-8D26-EF95AAD451A2}" destId="{6E60CCF5-567B-4E69-8CA4-EF30C62975E2}" srcOrd="6" destOrd="0" presId="urn:microsoft.com/office/officeart/2018/2/layout/IconVerticalSolidList"/>
    <dgm:cxn modelId="{924F54CE-6B48-4947-960F-A55552FCE2F1}" type="presParOf" srcId="{6E60CCF5-567B-4E69-8CA4-EF30C62975E2}" destId="{D35082D3-5BE0-428A-9634-F32522522ED7}" srcOrd="0" destOrd="0" presId="urn:microsoft.com/office/officeart/2018/2/layout/IconVerticalSolidList"/>
    <dgm:cxn modelId="{D99FD81C-6B63-4716-8228-5DD59BD84897}" type="presParOf" srcId="{6E60CCF5-567B-4E69-8CA4-EF30C62975E2}" destId="{AF9165FE-A01E-4DDD-A9CE-21D53E6DDB82}" srcOrd="1" destOrd="0" presId="urn:microsoft.com/office/officeart/2018/2/layout/IconVerticalSolidList"/>
    <dgm:cxn modelId="{6E6CB50B-F367-4E89-AAE4-71DA893CB84F}" type="presParOf" srcId="{6E60CCF5-567B-4E69-8CA4-EF30C62975E2}" destId="{991585AC-FF95-4E34-BFB4-6F2D89842D06}" srcOrd="2" destOrd="0" presId="urn:microsoft.com/office/officeart/2018/2/layout/IconVerticalSolidList"/>
    <dgm:cxn modelId="{E51BC0E0-2CAA-4F1C-A076-D9DC8767EF42}" type="presParOf" srcId="{6E60CCF5-567B-4E69-8CA4-EF30C62975E2}" destId="{F162BB96-6EA6-4F6D-BAF0-542AF11C9930}" srcOrd="3" destOrd="0" presId="urn:microsoft.com/office/officeart/2018/2/layout/IconVerticalSolidList"/>
    <dgm:cxn modelId="{B1B59D71-D8FC-42AB-BF76-591A9C1D8963}" type="presParOf" srcId="{A45ECACF-1D0E-4CD5-8D26-EF95AAD451A2}" destId="{E35B4875-3273-4B7C-8D33-13F01DA7C92C}" srcOrd="7" destOrd="0" presId="urn:microsoft.com/office/officeart/2018/2/layout/IconVerticalSolidList"/>
    <dgm:cxn modelId="{EE5D877A-3390-46D6-B1B4-3007A44E862F}" type="presParOf" srcId="{A45ECACF-1D0E-4CD5-8D26-EF95AAD451A2}" destId="{C30A20EB-B7B4-4E3B-BD2B-0D3E27C9BB75}" srcOrd="8" destOrd="0" presId="urn:microsoft.com/office/officeart/2018/2/layout/IconVerticalSolidList"/>
    <dgm:cxn modelId="{7358807E-3890-454A-9A68-34A743DBEBE5}" type="presParOf" srcId="{C30A20EB-B7B4-4E3B-BD2B-0D3E27C9BB75}" destId="{CFC7D67C-76D7-4C7A-8630-625DD108C2C8}" srcOrd="0" destOrd="0" presId="urn:microsoft.com/office/officeart/2018/2/layout/IconVerticalSolidList"/>
    <dgm:cxn modelId="{E71B8245-AA7E-4106-A1B9-F1169B645D03}" type="presParOf" srcId="{C30A20EB-B7B4-4E3B-BD2B-0D3E27C9BB75}" destId="{5436A05C-8818-4819-8CB6-57F2EE905E70}" srcOrd="1" destOrd="0" presId="urn:microsoft.com/office/officeart/2018/2/layout/IconVerticalSolidList"/>
    <dgm:cxn modelId="{F3D81497-B92F-4ABA-9A86-9D5F916B2596}" type="presParOf" srcId="{C30A20EB-B7B4-4E3B-BD2B-0D3E27C9BB75}" destId="{E9BCD9A1-45CA-4999-A55B-5600694D70B8}" srcOrd="2" destOrd="0" presId="urn:microsoft.com/office/officeart/2018/2/layout/IconVerticalSolidList"/>
    <dgm:cxn modelId="{03B8E370-6294-4FB5-AAEE-A68B16E82941}" type="presParOf" srcId="{C30A20EB-B7B4-4E3B-BD2B-0D3E27C9BB75}" destId="{40441727-C8B3-4AAC-94B3-469D300C3983}" srcOrd="3" destOrd="0" presId="urn:microsoft.com/office/officeart/2018/2/layout/IconVerticalSolidList"/>
    <dgm:cxn modelId="{7D895927-A49E-495A-880C-6A46E23569DA}" type="presParOf" srcId="{A45ECACF-1D0E-4CD5-8D26-EF95AAD451A2}" destId="{6650F92C-BAFD-4C01-B119-CB18F45C4F79}" srcOrd="9" destOrd="0" presId="urn:microsoft.com/office/officeart/2018/2/layout/IconVerticalSolidList"/>
    <dgm:cxn modelId="{8A463276-14C4-4540-938E-911A97DEC0AB}" type="presParOf" srcId="{A45ECACF-1D0E-4CD5-8D26-EF95AAD451A2}" destId="{17546981-9A1E-4057-9501-1929A7D548D3}" srcOrd="10" destOrd="0" presId="urn:microsoft.com/office/officeart/2018/2/layout/IconVerticalSolidList"/>
    <dgm:cxn modelId="{49BD4F2E-3A09-4504-92AF-D3F3F35B92CC}" type="presParOf" srcId="{17546981-9A1E-4057-9501-1929A7D548D3}" destId="{1474B113-B9CE-4407-A126-C1453C2F5C58}" srcOrd="0" destOrd="0" presId="urn:microsoft.com/office/officeart/2018/2/layout/IconVerticalSolidList"/>
    <dgm:cxn modelId="{27DE2DF8-1088-47A6-9B1B-8225DB734D1B}" type="presParOf" srcId="{17546981-9A1E-4057-9501-1929A7D548D3}" destId="{BFD184C9-3BB7-425F-8FBF-E5772907FAF1}" srcOrd="1" destOrd="0" presId="urn:microsoft.com/office/officeart/2018/2/layout/IconVerticalSolidList"/>
    <dgm:cxn modelId="{C6359166-EE7B-4ABC-A46F-367C320745F5}" type="presParOf" srcId="{17546981-9A1E-4057-9501-1929A7D548D3}" destId="{217E4062-94A8-49AB-B211-B1F3FD547817}" srcOrd="2" destOrd="0" presId="urn:microsoft.com/office/officeart/2018/2/layout/IconVerticalSolidList"/>
    <dgm:cxn modelId="{216DE410-2A11-4295-A31D-A7480F9E0B95}" type="presParOf" srcId="{17546981-9A1E-4057-9501-1929A7D548D3}" destId="{3FF706D3-6BC3-4727-99A0-F35F02108E11}" srcOrd="3" destOrd="0" presId="urn:microsoft.com/office/officeart/2018/2/layout/IconVerticalSoli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208C27-636A-4428-9E22-1881FB62A9B3}"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pl-PL"/>
        </a:p>
      </dgm:t>
    </dgm:pt>
    <dgm:pt modelId="{06D821C9-0666-4403-9CD8-A523754D6154}">
      <dgm:prSet phldrT="[Tekst]"/>
      <dgm:spPr/>
      <dgm:t>
        <a:bodyPr/>
        <a:lstStyle/>
        <a:p>
          <a:r>
            <a:rPr lang="pl-PL"/>
            <a:t>12. Uchwała o przyjęciu GPR.</a:t>
          </a:r>
        </a:p>
      </dgm:t>
      <dgm:extLst>
        <a:ext uri="{E40237B7-FDA0-4F09-8148-C483321AD2D9}">
          <dgm14:cNvPr xmlns:dgm14="http://schemas.microsoft.com/office/drawing/2010/diagram" id="0" name="" descr="6. Uchwała o wyznaczeniu obszaru zdegradowanego i rewitalizacji&#10;"/>
        </a:ext>
      </dgm:extLst>
    </dgm:pt>
    <dgm:pt modelId="{B2B8F445-D218-43E8-A7A7-61F387D1B2AA}" type="parTrans" cxnId="{64F9E382-2F90-4063-9C8D-86E394177C20}">
      <dgm:prSet/>
      <dgm:spPr/>
      <dgm:t>
        <a:bodyPr/>
        <a:lstStyle/>
        <a:p>
          <a:endParaRPr lang="pl-PL"/>
        </a:p>
      </dgm:t>
    </dgm:pt>
    <dgm:pt modelId="{611F17F6-92A7-4EAB-A322-F74A95D451C2}" type="sibTrans" cxnId="{64F9E382-2F90-4063-9C8D-86E394177C20}">
      <dgm:prSet/>
      <dgm:spPr/>
      <dgm:t>
        <a:bodyPr/>
        <a:lstStyle/>
        <a:p>
          <a:endParaRPr lang="pl-PL"/>
        </a:p>
      </dgm:t>
    </dgm:pt>
    <dgm:pt modelId="{C5D7B263-A045-4A55-B0F5-51F6733DDC06}">
      <dgm:prSet phldrT="[Tekst]"/>
      <dgm:spPr/>
      <dgm:t>
        <a:bodyPr/>
        <a:lstStyle/>
        <a:p>
          <a:r>
            <a:rPr lang="pl-PL"/>
            <a:t>13. Powołanie Komitetu Rewitalizacji. </a:t>
          </a:r>
        </a:p>
      </dgm:t>
      <dgm:extLst>
        <a:ext uri="{E40237B7-FDA0-4F09-8148-C483321AD2D9}">
          <dgm14:cNvPr xmlns:dgm14="http://schemas.microsoft.com/office/drawing/2010/diagram" id="0" name="" descr="7.Uchwała o przystąpieniu do opracowania GPR.&#10;"/>
        </a:ext>
      </dgm:extLst>
    </dgm:pt>
    <dgm:pt modelId="{70391FFE-7274-43E3-BE71-386FD0DA6970}" type="parTrans" cxnId="{6DE0E06A-3612-48A9-8AC7-1E02F0FD9EAD}">
      <dgm:prSet/>
      <dgm:spPr/>
      <dgm:t>
        <a:bodyPr/>
        <a:lstStyle/>
        <a:p>
          <a:endParaRPr lang="pl-PL"/>
        </a:p>
      </dgm:t>
    </dgm:pt>
    <dgm:pt modelId="{00252B50-4CC3-4D78-B37E-90E076931E7C}" type="sibTrans" cxnId="{6DE0E06A-3612-48A9-8AC7-1E02F0FD9EAD}">
      <dgm:prSet/>
      <dgm:spPr/>
      <dgm:t>
        <a:bodyPr/>
        <a:lstStyle/>
        <a:p>
          <a:endParaRPr lang="pl-PL"/>
        </a:p>
      </dgm:t>
    </dgm:pt>
    <dgm:pt modelId="{A45ECACF-1D0E-4CD5-8D26-EF95AAD451A2}" type="pres">
      <dgm:prSet presAssocID="{4F208C27-636A-4428-9E22-1881FB62A9B3}" presName="root" presStyleCnt="0">
        <dgm:presLayoutVars>
          <dgm:dir/>
          <dgm:resizeHandles val="exact"/>
        </dgm:presLayoutVars>
      </dgm:prSet>
      <dgm:spPr/>
    </dgm:pt>
    <dgm:pt modelId="{D4F99EE1-56CE-4E82-9AC9-9357535CF341}" type="pres">
      <dgm:prSet presAssocID="{06D821C9-0666-4403-9CD8-A523754D6154}" presName="compNode" presStyleCnt="0"/>
      <dgm:spPr/>
    </dgm:pt>
    <dgm:pt modelId="{B25136E1-3AEF-4F16-9F9C-A2414A4E7110}" type="pres">
      <dgm:prSet presAssocID="{06D821C9-0666-4403-9CD8-A523754D6154}" presName="bgRect" presStyleLbl="bgShp" presStyleIdx="0" presStyleCnt="2"/>
      <dgm:spPr/>
    </dgm:pt>
    <dgm:pt modelId="{272A268B-3008-4369-B1F7-1E676BFEF194}" type="pres">
      <dgm:prSet presAssocID="{06D821C9-0666-4403-9CD8-A523754D615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łąd"/>
        </a:ext>
      </dgm:extLst>
    </dgm:pt>
    <dgm:pt modelId="{75A9B69A-7B80-4D0F-BCD6-9555A1281240}" type="pres">
      <dgm:prSet presAssocID="{06D821C9-0666-4403-9CD8-A523754D6154}" presName="spaceRect" presStyleCnt="0"/>
      <dgm:spPr/>
    </dgm:pt>
    <dgm:pt modelId="{F680FA3E-47B8-42D7-8362-27D337CD8DEF}" type="pres">
      <dgm:prSet presAssocID="{06D821C9-0666-4403-9CD8-A523754D6154}" presName="parTx" presStyleLbl="revTx" presStyleIdx="0" presStyleCnt="2">
        <dgm:presLayoutVars>
          <dgm:chMax val="0"/>
          <dgm:chPref val="0"/>
        </dgm:presLayoutVars>
      </dgm:prSet>
      <dgm:spPr/>
    </dgm:pt>
    <dgm:pt modelId="{95B02534-F6FD-4DA8-9B34-2E31110694F3}" type="pres">
      <dgm:prSet presAssocID="{611F17F6-92A7-4EAB-A322-F74A95D451C2}" presName="sibTrans" presStyleCnt="0"/>
      <dgm:spPr/>
    </dgm:pt>
    <dgm:pt modelId="{97C0F81C-756A-496E-AE6C-E0199114CD16}" type="pres">
      <dgm:prSet presAssocID="{C5D7B263-A045-4A55-B0F5-51F6733DDC06}" presName="compNode" presStyleCnt="0"/>
      <dgm:spPr/>
    </dgm:pt>
    <dgm:pt modelId="{9F829CEA-A8A0-4F32-93B0-8D75C274996C}" type="pres">
      <dgm:prSet presAssocID="{C5D7B263-A045-4A55-B0F5-51F6733DDC06}" presName="bgRect" presStyleLbl="bgShp" presStyleIdx="1" presStyleCnt="2"/>
      <dgm:spPr/>
    </dgm:pt>
    <dgm:pt modelId="{886C3CAC-5758-43DB-9CB3-5B8BE3034E6F}" type="pres">
      <dgm:prSet presAssocID="{C5D7B263-A045-4A55-B0F5-51F6733DDC06}" presName="iconRect" presStyleLbl="node1" presStyleIdx="1" presStyleCnt="2"/>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Robot — kontur"/>
        </a:ext>
      </dgm:extLst>
    </dgm:pt>
    <dgm:pt modelId="{3146FB4B-94CD-4728-90A9-3A3E3CBA201B}" type="pres">
      <dgm:prSet presAssocID="{C5D7B263-A045-4A55-B0F5-51F6733DDC06}" presName="spaceRect" presStyleCnt="0"/>
      <dgm:spPr/>
    </dgm:pt>
    <dgm:pt modelId="{D7EADA00-F83A-4349-8535-13FF40CCC456}" type="pres">
      <dgm:prSet presAssocID="{C5D7B263-A045-4A55-B0F5-51F6733DDC06}" presName="parTx" presStyleLbl="revTx" presStyleIdx="1" presStyleCnt="2">
        <dgm:presLayoutVars>
          <dgm:chMax val="0"/>
          <dgm:chPref val="0"/>
        </dgm:presLayoutVars>
      </dgm:prSet>
      <dgm:spPr/>
    </dgm:pt>
  </dgm:ptLst>
  <dgm:cxnLst>
    <dgm:cxn modelId="{AD83EE0A-AA6E-4740-B7A6-665B02A66F68}" type="presOf" srcId="{06D821C9-0666-4403-9CD8-A523754D6154}" destId="{F680FA3E-47B8-42D7-8362-27D337CD8DEF}" srcOrd="0" destOrd="0" presId="urn:microsoft.com/office/officeart/2018/2/layout/IconVerticalSolidList"/>
    <dgm:cxn modelId="{6DE0E06A-3612-48A9-8AC7-1E02F0FD9EAD}" srcId="{4F208C27-636A-4428-9E22-1881FB62A9B3}" destId="{C5D7B263-A045-4A55-B0F5-51F6733DDC06}" srcOrd="1" destOrd="0" parTransId="{70391FFE-7274-43E3-BE71-386FD0DA6970}" sibTransId="{00252B50-4CC3-4D78-B37E-90E076931E7C}"/>
    <dgm:cxn modelId="{64F9E382-2F90-4063-9C8D-86E394177C20}" srcId="{4F208C27-636A-4428-9E22-1881FB62A9B3}" destId="{06D821C9-0666-4403-9CD8-A523754D6154}" srcOrd="0" destOrd="0" parTransId="{B2B8F445-D218-43E8-A7A7-61F387D1B2AA}" sibTransId="{611F17F6-92A7-4EAB-A322-F74A95D451C2}"/>
    <dgm:cxn modelId="{374024B4-CC7E-4E37-8CDA-B82F23723A25}" type="presOf" srcId="{C5D7B263-A045-4A55-B0F5-51F6733DDC06}" destId="{D7EADA00-F83A-4349-8535-13FF40CCC456}" srcOrd="0" destOrd="0" presId="urn:microsoft.com/office/officeart/2018/2/layout/IconVerticalSolidList"/>
    <dgm:cxn modelId="{42689BBA-C07A-4DF6-A629-4FF1E313384C}" type="presOf" srcId="{4F208C27-636A-4428-9E22-1881FB62A9B3}" destId="{A45ECACF-1D0E-4CD5-8D26-EF95AAD451A2}" srcOrd="0" destOrd="0" presId="urn:microsoft.com/office/officeart/2018/2/layout/IconVerticalSolidList"/>
    <dgm:cxn modelId="{41CA35F9-FFA9-468F-B98C-C5A422E362BE}" type="presParOf" srcId="{A45ECACF-1D0E-4CD5-8D26-EF95AAD451A2}" destId="{D4F99EE1-56CE-4E82-9AC9-9357535CF341}" srcOrd="0" destOrd="0" presId="urn:microsoft.com/office/officeart/2018/2/layout/IconVerticalSolidList"/>
    <dgm:cxn modelId="{FC352D25-C844-4673-8AF1-0E376BDB6B5E}" type="presParOf" srcId="{D4F99EE1-56CE-4E82-9AC9-9357535CF341}" destId="{B25136E1-3AEF-4F16-9F9C-A2414A4E7110}" srcOrd="0" destOrd="0" presId="urn:microsoft.com/office/officeart/2018/2/layout/IconVerticalSolidList"/>
    <dgm:cxn modelId="{006043F6-F64A-42FC-BE3A-56D015B0B809}" type="presParOf" srcId="{D4F99EE1-56CE-4E82-9AC9-9357535CF341}" destId="{272A268B-3008-4369-B1F7-1E676BFEF194}" srcOrd="1" destOrd="0" presId="urn:microsoft.com/office/officeart/2018/2/layout/IconVerticalSolidList"/>
    <dgm:cxn modelId="{9D4B5E43-8908-4CCC-A29D-1934DBF686AA}" type="presParOf" srcId="{D4F99EE1-56CE-4E82-9AC9-9357535CF341}" destId="{75A9B69A-7B80-4D0F-BCD6-9555A1281240}" srcOrd="2" destOrd="0" presId="urn:microsoft.com/office/officeart/2018/2/layout/IconVerticalSolidList"/>
    <dgm:cxn modelId="{E6CD4B6D-0CFC-4760-B2F6-729CFAC06029}" type="presParOf" srcId="{D4F99EE1-56CE-4E82-9AC9-9357535CF341}" destId="{F680FA3E-47B8-42D7-8362-27D337CD8DEF}" srcOrd="3" destOrd="0" presId="urn:microsoft.com/office/officeart/2018/2/layout/IconVerticalSolidList"/>
    <dgm:cxn modelId="{2BAD7169-C08D-4A3B-BD7B-37AF460B647E}" type="presParOf" srcId="{A45ECACF-1D0E-4CD5-8D26-EF95AAD451A2}" destId="{95B02534-F6FD-4DA8-9B34-2E31110694F3}" srcOrd="1" destOrd="0" presId="urn:microsoft.com/office/officeart/2018/2/layout/IconVerticalSolidList"/>
    <dgm:cxn modelId="{A149557A-48E3-4543-A8BE-2939E51D614D}" type="presParOf" srcId="{A45ECACF-1D0E-4CD5-8D26-EF95AAD451A2}" destId="{97C0F81C-756A-496E-AE6C-E0199114CD16}" srcOrd="2" destOrd="0" presId="urn:microsoft.com/office/officeart/2018/2/layout/IconVerticalSolidList"/>
    <dgm:cxn modelId="{1EB8FBAB-0C36-4281-8C8C-E9D43C5A5F29}" type="presParOf" srcId="{97C0F81C-756A-496E-AE6C-E0199114CD16}" destId="{9F829CEA-A8A0-4F32-93B0-8D75C274996C}" srcOrd="0" destOrd="0" presId="urn:microsoft.com/office/officeart/2018/2/layout/IconVerticalSolidList"/>
    <dgm:cxn modelId="{FB8BD54C-90C0-4D2D-9747-4F1FD8D9251E}" type="presParOf" srcId="{97C0F81C-756A-496E-AE6C-E0199114CD16}" destId="{886C3CAC-5758-43DB-9CB3-5B8BE3034E6F}" srcOrd="1" destOrd="0" presId="urn:microsoft.com/office/officeart/2018/2/layout/IconVerticalSolidList"/>
    <dgm:cxn modelId="{E797C51F-F577-4E55-A03D-78D05E6A35E2}" type="presParOf" srcId="{97C0F81C-756A-496E-AE6C-E0199114CD16}" destId="{3146FB4B-94CD-4728-90A9-3A3E3CBA201B}" srcOrd="2" destOrd="0" presId="urn:microsoft.com/office/officeart/2018/2/layout/IconVerticalSolidList"/>
    <dgm:cxn modelId="{4E05953C-3AC9-4700-A82C-94D8C72FB771}" type="presParOf" srcId="{97C0F81C-756A-496E-AE6C-E0199114CD16}" destId="{D7EADA00-F83A-4349-8535-13FF40CCC456}" srcOrd="3" destOrd="0" presId="urn:microsoft.com/office/officeart/2018/2/layout/IconVerticalSoli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BCC6E0-EB43-49E7-866C-99CBBC8EDF1B}"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pl-PL"/>
        </a:p>
      </dgm:t>
    </dgm:pt>
    <dgm:pt modelId="{3E737AA2-71B9-4663-8BC8-D461A2EBF9B5}">
      <dgm:prSet phldrT="[Tekst]"/>
      <dgm:spPr/>
      <dgm:t>
        <a:bodyPr/>
        <a:lstStyle/>
        <a:p>
          <a:r>
            <a:rPr lang="pl-PL"/>
            <a:t>1. Uznanie jednostki za obszar zdegradowany</a:t>
          </a:r>
        </a:p>
      </dgm:t>
      <dgm:extLst>
        <a:ext uri="{E40237B7-FDA0-4F09-8148-C483321AD2D9}">
          <dgm14:cNvPr xmlns:dgm14="http://schemas.microsoft.com/office/drawing/2010/diagram" id="0" name="" descr="1. Uznanie jednostki za obszar zdegradowany&#10;"/>
        </a:ext>
      </dgm:extLst>
    </dgm:pt>
    <dgm:pt modelId="{C9860939-A34A-43B6-B239-1A0AAE45A78E}" type="parTrans" cxnId="{1CE9BBF4-9550-42CE-B64E-682ED920EC55}">
      <dgm:prSet/>
      <dgm:spPr/>
      <dgm:t>
        <a:bodyPr/>
        <a:lstStyle/>
        <a:p>
          <a:endParaRPr lang="pl-PL"/>
        </a:p>
      </dgm:t>
    </dgm:pt>
    <dgm:pt modelId="{561D58E5-1123-45BF-97DD-068802A443E9}" type="sibTrans" cxnId="{1CE9BBF4-9550-42CE-B64E-682ED920EC55}">
      <dgm:prSet/>
      <dgm:spPr/>
      <dgm:t>
        <a:bodyPr/>
        <a:lstStyle/>
        <a:p>
          <a:endParaRPr lang="pl-PL"/>
        </a:p>
      </dgm:t>
    </dgm:pt>
    <dgm:pt modelId="{7EA8BB67-856E-477C-985D-8DF42FC8F1DD}">
      <dgm:prSet phldrT="[Tekst]"/>
      <dgm:spPr/>
      <dgm:t>
        <a:bodyPr/>
        <a:lstStyle/>
        <a:p>
          <a:r>
            <a:rPr lang="pl-PL"/>
            <a:t>2. Partycypacja społeczna</a:t>
          </a:r>
        </a:p>
      </dgm:t>
      <dgm:extLst>
        <a:ext uri="{E40237B7-FDA0-4F09-8148-C483321AD2D9}">
          <dgm14:cNvPr xmlns:dgm14="http://schemas.microsoft.com/office/drawing/2010/diagram" id="0" name="" descr="2. Partycypacja społeczna&#10;"/>
        </a:ext>
      </dgm:extLst>
    </dgm:pt>
    <dgm:pt modelId="{7B3112DE-F40C-4170-9531-EF32E75E39B9}" type="parTrans" cxnId="{54148573-87AA-4617-B8F3-870D57C90532}">
      <dgm:prSet/>
      <dgm:spPr/>
      <dgm:t>
        <a:bodyPr/>
        <a:lstStyle/>
        <a:p>
          <a:endParaRPr lang="pl-PL"/>
        </a:p>
      </dgm:t>
    </dgm:pt>
    <dgm:pt modelId="{EA9FD10E-48B5-4038-BFDE-B6334EF86F73}" type="sibTrans" cxnId="{54148573-87AA-4617-B8F3-870D57C90532}">
      <dgm:prSet/>
      <dgm:spPr/>
      <dgm:t>
        <a:bodyPr/>
        <a:lstStyle/>
        <a:p>
          <a:endParaRPr lang="pl-PL"/>
        </a:p>
      </dgm:t>
    </dgm:pt>
    <dgm:pt modelId="{1B7E4925-52E8-4624-AE4F-70C92539E546}">
      <dgm:prSet phldrT="[Tekst]"/>
      <dgm:spPr/>
      <dgm:t>
        <a:bodyPr/>
        <a:lstStyle/>
        <a:p>
          <a:r>
            <a:rPr lang="pl-PL"/>
            <a:t>3. Potwierdzenie istotności obszaru dla rewitalizacji</a:t>
          </a:r>
        </a:p>
      </dgm:t>
      <dgm:extLst>
        <a:ext uri="{E40237B7-FDA0-4F09-8148-C483321AD2D9}">
          <dgm14:cNvPr xmlns:dgm14="http://schemas.microsoft.com/office/drawing/2010/diagram" id="0" name="" descr="3. Potwierdzenie istotności obszaru dla rewitalizacji&#10;"/>
        </a:ext>
      </dgm:extLst>
    </dgm:pt>
    <dgm:pt modelId="{DE22F601-31F0-4DB8-88C9-791EC02B17C8}" type="parTrans" cxnId="{EFFB6568-2E84-4A1A-AB2C-47A0DADAF3AB}">
      <dgm:prSet/>
      <dgm:spPr/>
      <dgm:t>
        <a:bodyPr/>
        <a:lstStyle/>
        <a:p>
          <a:endParaRPr lang="pl-PL"/>
        </a:p>
      </dgm:t>
    </dgm:pt>
    <dgm:pt modelId="{831F29A6-9D53-4E2F-8916-2596555AD9D2}" type="sibTrans" cxnId="{EFFB6568-2E84-4A1A-AB2C-47A0DADAF3AB}">
      <dgm:prSet/>
      <dgm:spPr/>
      <dgm:t>
        <a:bodyPr/>
        <a:lstStyle/>
        <a:p>
          <a:endParaRPr lang="pl-PL"/>
        </a:p>
      </dgm:t>
    </dgm:pt>
    <dgm:pt modelId="{7C9D3ED4-538C-4CD4-831C-C2E728EC4193}">
      <dgm:prSet phldrT="[Tekst]"/>
      <dgm:spPr/>
      <dgm:t>
        <a:bodyPr/>
        <a:lstStyle/>
        <a:p>
          <a:r>
            <a:rPr lang="pl-PL"/>
            <a:t>4. Przestrzeganie limitu ludności (30%) i powierzchni (20%)</a:t>
          </a:r>
        </a:p>
      </dgm:t>
      <dgm:extLst>
        <a:ext uri="{E40237B7-FDA0-4F09-8148-C483321AD2D9}">
          <dgm14:cNvPr xmlns:dgm14="http://schemas.microsoft.com/office/drawing/2010/diagram" id="0" name="" descr="4. Przestrzeganie limitu ludności (30%) i powierzchni (20%)&#10;"/>
        </a:ext>
      </dgm:extLst>
    </dgm:pt>
    <dgm:pt modelId="{C7FC1878-44A3-4E68-9B02-625C79BD50BB}" type="parTrans" cxnId="{150028CB-D5E6-4AC1-A852-45ADB18A8EEE}">
      <dgm:prSet/>
      <dgm:spPr/>
      <dgm:t>
        <a:bodyPr/>
        <a:lstStyle/>
        <a:p>
          <a:endParaRPr lang="pl-PL"/>
        </a:p>
      </dgm:t>
    </dgm:pt>
    <dgm:pt modelId="{39AC87C7-BDFA-4AA2-AA43-911813BB588E}" type="sibTrans" cxnId="{150028CB-D5E6-4AC1-A852-45ADB18A8EEE}">
      <dgm:prSet/>
      <dgm:spPr/>
      <dgm:t>
        <a:bodyPr/>
        <a:lstStyle/>
        <a:p>
          <a:endParaRPr lang="pl-PL"/>
        </a:p>
      </dgm:t>
    </dgm:pt>
    <dgm:pt modelId="{96D7F2BC-0EC3-4DA2-8135-7F1A1F8D313F}">
      <dgm:prSet phldrT="[Tekst]"/>
      <dgm:spPr/>
      <dgm:t>
        <a:bodyPr/>
        <a:lstStyle/>
        <a:p>
          <a:r>
            <a:rPr lang="pl-PL"/>
            <a:t>5. Wyłączenie obszarów niezamieszkałych</a:t>
          </a:r>
        </a:p>
      </dgm:t>
      <dgm:extLst>
        <a:ext uri="{E40237B7-FDA0-4F09-8148-C483321AD2D9}">
          <dgm14:cNvPr xmlns:dgm14="http://schemas.microsoft.com/office/drawing/2010/diagram" id="0" name="" descr="5. Wyłączenie obszarów niezamieszkałych&#10;"/>
        </a:ext>
      </dgm:extLst>
    </dgm:pt>
    <dgm:pt modelId="{787FBD9F-2348-4508-945B-EE5B281C3776}" type="parTrans" cxnId="{CF129D17-72FF-4DF0-BEA5-62AC59E515EC}">
      <dgm:prSet/>
      <dgm:spPr/>
      <dgm:t>
        <a:bodyPr/>
        <a:lstStyle/>
        <a:p>
          <a:endParaRPr lang="pl-PL"/>
        </a:p>
      </dgm:t>
    </dgm:pt>
    <dgm:pt modelId="{15077C3B-E7D5-43E4-98AD-546976CDEC59}" type="sibTrans" cxnId="{CF129D17-72FF-4DF0-BEA5-62AC59E515EC}">
      <dgm:prSet/>
      <dgm:spPr/>
      <dgm:t>
        <a:bodyPr/>
        <a:lstStyle/>
        <a:p>
          <a:endParaRPr lang="pl-PL"/>
        </a:p>
      </dgm:t>
    </dgm:pt>
    <dgm:pt modelId="{4B87BD21-7905-4221-9C6F-70E45244ABBB}" type="pres">
      <dgm:prSet presAssocID="{87BCC6E0-EB43-49E7-866C-99CBBC8EDF1B}" presName="vert0" presStyleCnt="0">
        <dgm:presLayoutVars>
          <dgm:dir/>
          <dgm:animOne val="branch"/>
          <dgm:animLvl val="lvl"/>
        </dgm:presLayoutVars>
      </dgm:prSet>
      <dgm:spPr/>
    </dgm:pt>
    <dgm:pt modelId="{5955DF59-A272-43EB-AFAB-FC0E2E8637A0}" type="pres">
      <dgm:prSet presAssocID="{3E737AA2-71B9-4663-8BC8-D461A2EBF9B5}" presName="thickLine" presStyleLbl="alignNode1" presStyleIdx="0" presStyleCnt="5"/>
      <dgm:spPr/>
    </dgm:pt>
    <dgm:pt modelId="{1DEC1D4C-3DE4-42B0-88DF-974181794435}" type="pres">
      <dgm:prSet presAssocID="{3E737AA2-71B9-4663-8BC8-D461A2EBF9B5}" presName="horz1" presStyleCnt="0"/>
      <dgm:spPr/>
    </dgm:pt>
    <dgm:pt modelId="{4A861160-CCB0-4B6A-A730-73F4C3AAA61C}" type="pres">
      <dgm:prSet presAssocID="{3E737AA2-71B9-4663-8BC8-D461A2EBF9B5}" presName="tx1" presStyleLbl="revTx" presStyleIdx="0" presStyleCnt="5"/>
      <dgm:spPr/>
    </dgm:pt>
    <dgm:pt modelId="{E41831D5-5418-4E14-9CE0-A9577D5BEE5C}" type="pres">
      <dgm:prSet presAssocID="{3E737AA2-71B9-4663-8BC8-D461A2EBF9B5}" presName="vert1" presStyleCnt="0"/>
      <dgm:spPr/>
    </dgm:pt>
    <dgm:pt modelId="{BEF5C016-37C4-49F9-B0BD-D786960BCF30}" type="pres">
      <dgm:prSet presAssocID="{7EA8BB67-856E-477C-985D-8DF42FC8F1DD}" presName="thickLine" presStyleLbl="alignNode1" presStyleIdx="1" presStyleCnt="5"/>
      <dgm:spPr/>
    </dgm:pt>
    <dgm:pt modelId="{2A7E4A01-6131-435E-B03A-C9D09BC884C3}" type="pres">
      <dgm:prSet presAssocID="{7EA8BB67-856E-477C-985D-8DF42FC8F1DD}" presName="horz1" presStyleCnt="0"/>
      <dgm:spPr/>
    </dgm:pt>
    <dgm:pt modelId="{48F628E0-4FF8-499E-B66A-C0AF1B29D29D}" type="pres">
      <dgm:prSet presAssocID="{7EA8BB67-856E-477C-985D-8DF42FC8F1DD}" presName="tx1" presStyleLbl="revTx" presStyleIdx="1" presStyleCnt="5"/>
      <dgm:spPr/>
    </dgm:pt>
    <dgm:pt modelId="{0C32B4EF-8831-4623-AE30-8448616C4FEB}" type="pres">
      <dgm:prSet presAssocID="{7EA8BB67-856E-477C-985D-8DF42FC8F1DD}" presName="vert1" presStyleCnt="0"/>
      <dgm:spPr/>
    </dgm:pt>
    <dgm:pt modelId="{37D16A27-2041-49E6-9EC7-F87525648A0D}" type="pres">
      <dgm:prSet presAssocID="{1B7E4925-52E8-4624-AE4F-70C92539E546}" presName="thickLine" presStyleLbl="alignNode1" presStyleIdx="2" presStyleCnt="5"/>
      <dgm:spPr/>
    </dgm:pt>
    <dgm:pt modelId="{4CC3BAD0-998F-4958-AD62-AD3F14A6D78A}" type="pres">
      <dgm:prSet presAssocID="{1B7E4925-52E8-4624-AE4F-70C92539E546}" presName="horz1" presStyleCnt="0"/>
      <dgm:spPr/>
    </dgm:pt>
    <dgm:pt modelId="{D03F28B7-B793-4DBE-A209-8B66C2CA81EE}" type="pres">
      <dgm:prSet presAssocID="{1B7E4925-52E8-4624-AE4F-70C92539E546}" presName="tx1" presStyleLbl="revTx" presStyleIdx="2" presStyleCnt="5"/>
      <dgm:spPr/>
    </dgm:pt>
    <dgm:pt modelId="{163FDE59-46B3-43AB-8C4C-0EB154B04525}" type="pres">
      <dgm:prSet presAssocID="{1B7E4925-52E8-4624-AE4F-70C92539E546}" presName="vert1" presStyleCnt="0"/>
      <dgm:spPr/>
    </dgm:pt>
    <dgm:pt modelId="{75072808-75A8-4A5E-958F-1D7C7B33B3AE}" type="pres">
      <dgm:prSet presAssocID="{7C9D3ED4-538C-4CD4-831C-C2E728EC4193}" presName="thickLine" presStyleLbl="alignNode1" presStyleIdx="3" presStyleCnt="5"/>
      <dgm:spPr/>
    </dgm:pt>
    <dgm:pt modelId="{B2C6C2F7-FC17-49FB-A80D-3F84188CD903}" type="pres">
      <dgm:prSet presAssocID="{7C9D3ED4-538C-4CD4-831C-C2E728EC4193}" presName="horz1" presStyleCnt="0"/>
      <dgm:spPr/>
    </dgm:pt>
    <dgm:pt modelId="{4A1ABE8F-C48C-4B04-A64C-6743816F549B}" type="pres">
      <dgm:prSet presAssocID="{7C9D3ED4-538C-4CD4-831C-C2E728EC4193}" presName="tx1" presStyleLbl="revTx" presStyleIdx="3" presStyleCnt="5"/>
      <dgm:spPr/>
    </dgm:pt>
    <dgm:pt modelId="{D4536359-CA5A-456F-BEC9-AD17DEECC380}" type="pres">
      <dgm:prSet presAssocID="{7C9D3ED4-538C-4CD4-831C-C2E728EC4193}" presName="vert1" presStyleCnt="0"/>
      <dgm:spPr/>
    </dgm:pt>
    <dgm:pt modelId="{7BA976FD-752D-4835-94D0-B3F4A6DC5B83}" type="pres">
      <dgm:prSet presAssocID="{96D7F2BC-0EC3-4DA2-8135-7F1A1F8D313F}" presName="thickLine" presStyleLbl="alignNode1" presStyleIdx="4" presStyleCnt="5"/>
      <dgm:spPr/>
    </dgm:pt>
    <dgm:pt modelId="{937AB9B8-89C0-4AE0-BDF1-048A2982EE6E}" type="pres">
      <dgm:prSet presAssocID="{96D7F2BC-0EC3-4DA2-8135-7F1A1F8D313F}" presName="horz1" presStyleCnt="0"/>
      <dgm:spPr/>
    </dgm:pt>
    <dgm:pt modelId="{C382FAE7-F8BA-42A4-9993-755C1810F6E5}" type="pres">
      <dgm:prSet presAssocID="{96D7F2BC-0EC3-4DA2-8135-7F1A1F8D313F}" presName="tx1" presStyleLbl="revTx" presStyleIdx="4" presStyleCnt="5"/>
      <dgm:spPr/>
    </dgm:pt>
    <dgm:pt modelId="{5385329A-F45C-46A0-94C0-D65444743AB1}" type="pres">
      <dgm:prSet presAssocID="{96D7F2BC-0EC3-4DA2-8135-7F1A1F8D313F}" presName="vert1" presStyleCnt="0"/>
      <dgm:spPr/>
    </dgm:pt>
  </dgm:ptLst>
  <dgm:cxnLst>
    <dgm:cxn modelId="{CF129D17-72FF-4DF0-BEA5-62AC59E515EC}" srcId="{87BCC6E0-EB43-49E7-866C-99CBBC8EDF1B}" destId="{96D7F2BC-0EC3-4DA2-8135-7F1A1F8D313F}" srcOrd="4" destOrd="0" parTransId="{787FBD9F-2348-4508-945B-EE5B281C3776}" sibTransId="{15077C3B-E7D5-43E4-98AD-546976CDEC59}"/>
    <dgm:cxn modelId="{EFFB6568-2E84-4A1A-AB2C-47A0DADAF3AB}" srcId="{87BCC6E0-EB43-49E7-866C-99CBBC8EDF1B}" destId="{1B7E4925-52E8-4624-AE4F-70C92539E546}" srcOrd="2" destOrd="0" parTransId="{DE22F601-31F0-4DB8-88C9-791EC02B17C8}" sibTransId="{831F29A6-9D53-4E2F-8916-2596555AD9D2}"/>
    <dgm:cxn modelId="{54148573-87AA-4617-B8F3-870D57C90532}" srcId="{87BCC6E0-EB43-49E7-866C-99CBBC8EDF1B}" destId="{7EA8BB67-856E-477C-985D-8DF42FC8F1DD}" srcOrd="1" destOrd="0" parTransId="{7B3112DE-F40C-4170-9531-EF32E75E39B9}" sibTransId="{EA9FD10E-48B5-4038-BFDE-B6334EF86F73}"/>
    <dgm:cxn modelId="{37299F93-6F00-4C18-90AB-22F414D01FDA}" type="presOf" srcId="{3E737AA2-71B9-4663-8BC8-D461A2EBF9B5}" destId="{4A861160-CCB0-4B6A-A730-73F4C3AAA61C}" srcOrd="0" destOrd="0" presId="urn:microsoft.com/office/officeart/2008/layout/LinedList"/>
    <dgm:cxn modelId="{37A43F95-46E1-42EB-B37C-7D1489799173}" type="presOf" srcId="{1B7E4925-52E8-4624-AE4F-70C92539E546}" destId="{D03F28B7-B793-4DBE-A209-8B66C2CA81EE}" srcOrd="0" destOrd="0" presId="urn:microsoft.com/office/officeart/2008/layout/LinedList"/>
    <dgm:cxn modelId="{473F1F99-20A1-49E6-AE47-CA792C04C418}" type="presOf" srcId="{7EA8BB67-856E-477C-985D-8DF42FC8F1DD}" destId="{48F628E0-4FF8-499E-B66A-C0AF1B29D29D}" srcOrd="0" destOrd="0" presId="urn:microsoft.com/office/officeart/2008/layout/LinedList"/>
    <dgm:cxn modelId="{66C3F9A1-09C3-4ACE-BD19-1595EF1DFA11}" type="presOf" srcId="{96D7F2BC-0EC3-4DA2-8135-7F1A1F8D313F}" destId="{C382FAE7-F8BA-42A4-9993-755C1810F6E5}" srcOrd="0" destOrd="0" presId="urn:microsoft.com/office/officeart/2008/layout/LinedList"/>
    <dgm:cxn modelId="{150028CB-D5E6-4AC1-A852-45ADB18A8EEE}" srcId="{87BCC6E0-EB43-49E7-866C-99CBBC8EDF1B}" destId="{7C9D3ED4-538C-4CD4-831C-C2E728EC4193}" srcOrd="3" destOrd="0" parTransId="{C7FC1878-44A3-4E68-9B02-625C79BD50BB}" sibTransId="{39AC87C7-BDFA-4AA2-AA43-911813BB588E}"/>
    <dgm:cxn modelId="{D2E106DC-3630-4F3C-A165-CA518B2195E1}" type="presOf" srcId="{87BCC6E0-EB43-49E7-866C-99CBBC8EDF1B}" destId="{4B87BD21-7905-4221-9C6F-70E45244ABBB}" srcOrd="0" destOrd="0" presId="urn:microsoft.com/office/officeart/2008/layout/LinedList"/>
    <dgm:cxn modelId="{1CE9BBF4-9550-42CE-B64E-682ED920EC55}" srcId="{87BCC6E0-EB43-49E7-866C-99CBBC8EDF1B}" destId="{3E737AA2-71B9-4663-8BC8-D461A2EBF9B5}" srcOrd="0" destOrd="0" parTransId="{C9860939-A34A-43B6-B239-1A0AAE45A78E}" sibTransId="{561D58E5-1123-45BF-97DD-068802A443E9}"/>
    <dgm:cxn modelId="{FF6657FF-9EDF-424A-9DDA-2F5AB3F6F397}" type="presOf" srcId="{7C9D3ED4-538C-4CD4-831C-C2E728EC4193}" destId="{4A1ABE8F-C48C-4B04-A64C-6743816F549B}" srcOrd="0" destOrd="0" presId="urn:microsoft.com/office/officeart/2008/layout/LinedList"/>
    <dgm:cxn modelId="{76055879-BFA8-42D2-BF0E-814B675AD386}" type="presParOf" srcId="{4B87BD21-7905-4221-9C6F-70E45244ABBB}" destId="{5955DF59-A272-43EB-AFAB-FC0E2E8637A0}" srcOrd="0" destOrd="0" presId="urn:microsoft.com/office/officeart/2008/layout/LinedList"/>
    <dgm:cxn modelId="{465A8328-741E-4532-BEE9-F3F83FB3A6E2}" type="presParOf" srcId="{4B87BD21-7905-4221-9C6F-70E45244ABBB}" destId="{1DEC1D4C-3DE4-42B0-88DF-974181794435}" srcOrd="1" destOrd="0" presId="urn:microsoft.com/office/officeart/2008/layout/LinedList"/>
    <dgm:cxn modelId="{ADAC5DF1-E16F-49BA-9976-1B32201BA4E0}" type="presParOf" srcId="{1DEC1D4C-3DE4-42B0-88DF-974181794435}" destId="{4A861160-CCB0-4B6A-A730-73F4C3AAA61C}" srcOrd="0" destOrd="0" presId="urn:microsoft.com/office/officeart/2008/layout/LinedList"/>
    <dgm:cxn modelId="{F1162BDA-0459-4BF4-87E8-41CFCFF9AD3E}" type="presParOf" srcId="{1DEC1D4C-3DE4-42B0-88DF-974181794435}" destId="{E41831D5-5418-4E14-9CE0-A9577D5BEE5C}" srcOrd="1" destOrd="0" presId="urn:microsoft.com/office/officeart/2008/layout/LinedList"/>
    <dgm:cxn modelId="{9B74CC2F-C2F0-4C9F-AB6E-E8670CAACFCE}" type="presParOf" srcId="{4B87BD21-7905-4221-9C6F-70E45244ABBB}" destId="{BEF5C016-37C4-49F9-B0BD-D786960BCF30}" srcOrd="2" destOrd="0" presId="urn:microsoft.com/office/officeart/2008/layout/LinedList"/>
    <dgm:cxn modelId="{6BC5A8EC-5576-4C5A-B00F-A6DDB603A0AF}" type="presParOf" srcId="{4B87BD21-7905-4221-9C6F-70E45244ABBB}" destId="{2A7E4A01-6131-435E-B03A-C9D09BC884C3}" srcOrd="3" destOrd="0" presId="urn:microsoft.com/office/officeart/2008/layout/LinedList"/>
    <dgm:cxn modelId="{C0FB45B5-DACF-4962-9581-289D5DBD9BBE}" type="presParOf" srcId="{2A7E4A01-6131-435E-B03A-C9D09BC884C3}" destId="{48F628E0-4FF8-499E-B66A-C0AF1B29D29D}" srcOrd="0" destOrd="0" presId="urn:microsoft.com/office/officeart/2008/layout/LinedList"/>
    <dgm:cxn modelId="{CD8B26D6-E317-4948-98CB-EAF39A0938F4}" type="presParOf" srcId="{2A7E4A01-6131-435E-B03A-C9D09BC884C3}" destId="{0C32B4EF-8831-4623-AE30-8448616C4FEB}" srcOrd="1" destOrd="0" presId="urn:microsoft.com/office/officeart/2008/layout/LinedList"/>
    <dgm:cxn modelId="{6AFB64CA-187B-4EE6-9041-13F84AE1B260}" type="presParOf" srcId="{4B87BD21-7905-4221-9C6F-70E45244ABBB}" destId="{37D16A27-2041-49E6-9EC7-F87525648A0D}" srcOrd="4" destOrd="0" presId="urn:microsoft.com/office/officeart/2008/layout/LinedList"/>
    <dgm:cxn modelId="{A2DECCC5-DF8C-40D7-959B-62A7E9F17911}" type="presParOf" srcId="{4B87BD21-7905-4221-9C6F-70E45244ABBB}" destId="{4CC3BAD0-998F-4958-AD62-AD3F14A6D78A}" srcOrd="5" destOrd="0" presId="urn:microsoft.com/office/officeart/2008/layout/LinedList"/>
    <dgm:cxn modelId="{89C98305-3BE5-4A42-BFEF-35D36A7CDEF5}" type="presParOf" srcId="{4CC3BAD0-998F-4958-AD62-AD3F14A6D78A}" destId="{D03F28B7-B793-4DBE-A209-8B66C2CA81EE}" srcOrd="0" destOrd="0" presId="urn:microsoft.com/office/officeart/2008/layout/LinedList"/>
    <dgm:cxn modelId="{8D13C558-727A-4205-A96A-399027A109F2}" type="presParOf" srcId="{4CC3BAD0-998F-4958-AD62-AD3F14A6D78A}" destId="{163FDE59-46B3-43AB-8C4C-0EB154B04525}" srcOrd="1" destOrd="0" presId="urn:microsoft.com/office/officeart/2008/layout/LinedList"/>
    <dgm:cxn modelId="{A51EBDB6-B786-49CA-8B55-4D4F1A7EA71E}" type="presParOf" srcId="{4B87BD21-7905-4221-9C6F-70E45244ABBB}" destId="{75072808-75A8-4A5E-958F-1D7C7B33B3AE}" srcOrd="6" destOrd="0" presId="urn:microsoft.com/office/officeart/2008/layout/LinedList"/>
    <dgm:cxn modelId="{48B08E25-585E-46DF-AEAA-0FA7822CC373}" type="presParOf" srcId="{4B87BD21-7905-4221-9C6F-70E45244ABBB}" destId="{B2C6C2F7-FC17-49FB-A80D-3F84188CD903}" srcOrd="7" destOrd="0" presId="urn:microsoft.com/office/officeart/2008/layout/LinedList"/>
    <dgm:cxn modelId="{59CF48D0-5902-4425-9522-56486F4A4AE5}" type="presParOf" srcId="{B2C6C2F7-FC17-49FB-A80D-3F84188CD903}" destId="{4A1ABE8F-C48C-4B04-A64C-6743816F549B}" srcOrd="0" destOrd="0" presId="urn:microsoft.com/office/officeart/2008/layout/LinedList"/>
    <dgm:cxn modelId="{41D70F29-C065-49DD-8581-2C6C6E41CA9D}" type="presParOf" srcId="{B2C6C2F7-FC17-49FB-A80D-3F84188CD903}" destId="{D4536359-CA5A-456F-BEC9-AD17DEECC380}" srcOrd="1" destOrd="0" presId="urn:microsoft.com/office/officeart/2008/layout/LinedList"/>
    <dgm:cxn modelId="{6338C874-AFC4-4B6F-82A4-6BA266F95DAA}" type="presParOf" srcId="{4B87BD21-7905-4221-9C6F-70E45244ABBB}" destId="{7BA976FD-752D-4835-94D0-B3F4A6DC5B83}" srcOrd="8" destOrd="0" presId="urn:microsoft.com/office/officeart/2008/layout/LinedList"/>
    <dgm:cxn modelId="{37B60899-6A1F-4DF1-AF2F-C9A7EA8B9F5A}" type="presParOf" srcId="{4B87BD21-7905-4221-9C6F-70E45244ABBB}" destId="{937AB9B8-89C0-4AE0-BDF1-048A2982EE6E}" srcOrd="9" destOrd="0" presId="urn:microsoft.com/office/officeart/2008/layout/LinedList"/>
    <dgm:cxn modelId="{A254B34A-35B2-4854-83FB-2058E9DCC2B0}" type="presParOf" srcId="{937AB9B8-89C0-4AE0-BDF1-048A2982EE6E}" destId="{C382FAE7-F8BA-42A4-9993-755C1810F6E5}" srcOrd="0" destOrd="0" presId="urn:microsoft.com/office/officeart/2008/layout/LinedList"/>
    <dgm:cxn modelId="{EFCB88B6-0648-4996-9D58-2F99C24CD751}" type="presParOf" srcId="{937AB9B8-89C0-4AE0-BDF1-048A2982EE6E}" destId="{5385329A-F45C-46A0-94C0-D65444743AB1}" srcOrd="1" destOrd="0" presId="urn:microsoft.com/office/officeart/2008/layout/Lin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F5E94-E833-480B-B4B0-5AA7680952E1}">
      <dsp:nvSpPr>
        <dsp:cNvPr id="0" name=""/>
        <dsp:cNvSpPr/>
      </dsp:nvSpPr>
      <dsp:spPr>
        <a:xfrm>
          <a:off x="0" y="2957"/>
          <a:ext cx="10058399" cy="6300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1CE9FB-3BB6-4735-8322-A75D06094CCF}">
      <dsp:nvSpPr>
        <dsp:cNvPr id="0" name=""/>
        <dsp:cNvSpPr/>
      </dsp:nvSpPr>
      <dsp:spPr>
        <a:xfrm>
          <a:off x="190583" y="144714"/>
          <a:ext cx="346515" cy="3465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ECA06B-FCD7-43B1-8F90-DBEA0C06155B}">
      <dsp:nvSpPr>
        <dsp:cNvPr id="0" name=""/>
        <dsp:cNvSpPr/>
      </dsp:nvSpPr>
      <dsp:spPr>
        <a:xfrm>
          <a:off x="727681" y="2957"/>
          <a:ext cx="9330718" cy="6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8" tIns="66678" rIns="66678" bIns="66678" numCol="1" spcCol="1270" anchor="ctr" anchorCtr="0">
          <a:noAutofit/>
        </a:bodyPr>
        <a:lstStyle/>
        <a:p>
          <a:pPr marL="0" lvl="0" indent="0" algn="l" defTabSz="800100">
            <a:lnSpc>
              <a:spcPct val="90000"/>
            </a:lnSpc>
            <a:spcBef>
              <a:spcPct val="0"/>
            </a:spcBef>
            <a:spcAft>
              <a:spcPct val="35000"/>
            </a:spcAft>
            <a:buNone/>
          </a:pPr>
          <a:r>
            <a:rPr lang="pl-PL" sz="1800" kern="1200"/>
            <a:t>1. Decyzja o przystąpieniu do wykonania diagnozy służącej delimitacji obszaru zdegradowanego.</a:t>
          </a:r>
        </a:p>
      </dsp:txBody>
      <dsp:txXfrm>
        <a:off x="727681" y="2957"/>
        <a:ext cx="9330718" cy="630027"/>
      </dsp:txXfrm>
    </dsp:sp>
    <dsp:sp modelId="{8BEC077B-D068-49A1-86CF-DE104253B6DD}">
      <dsp:nvSpPr>
        <dsp:cNvPr id="0" name=""/>
        <dsp:cNvSpPr/>
      </dsp:nvSpPr>
      <dsp:spPr>
        <a:xfrm>
          <a:off x="0" y="790492"/>
          <a:ext cx="10058399" cy="6300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68A3B2-4CA3-4482-8F1E-73D6998C1D5D}">
      <dsp:nvSpPr>
        <dsp:cNvPr id="0" name=""/>
        <dsp:cNvSpPr/>
      </dsp:nvSpPr>
      <dsp:spPr>
        <a:xfrm>
          <a:off x="190583" y="932248"/>
          <a:ext cx="346515" cy="3465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C7446D-DE27-4E28-A6B2-A092A3B205C2}">
      <dsp:nvSpPr>
        <dsp:cNvPr id="0" name=""/>
        <dsp:cNvSpPr/>
      </dsp:nvSpPr>
      <dsp:spPr>
        <a:xfrm>
          <a:off x="727681" y="790492"/>
          <a:ext cx="9330718" cy="6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8" tIns="66678" rIns="66678" bIns="66678" numCol="1" spcCol="1270" anchor="ctr" anchorCtr="0">
          <a:noAutofit/>
        </a:bodyPr>
        <a:lstStyle/>
        <a:p>
          <a:pPr marL="0" lvl="0" indent="0" algn="l" defTabSz="800100">
            <a:lnSpc>
              <a:spcPct val="90000"/>
            </a:lnSpc>
            <a:spcBef>
              <a:spcPct val="0"/>
            </a:spcBef>
            <a:spcAft>
              <a:spcPct val="35000"/>
            </a:spcAft>
            <a:buNone/>
          </a:pPr>
          <a:r>
            <a:rPr lang="pl-PL" sz="1800" kern="1200"/>
            <a:t>2. Zebranie danych do diagnozy delimitacyjnej.</a:t>
          </a:r>
        </a:p>
      </dsp:txBody>
      <dsp:txXfrm>
        <a:off x="727681" y="790492"/>
        <a:ext cx="9330718" cy="630027"/>
      </dsp:txXfrm>
    </dsp:sp>
    <dsp:sp modelId="{45CF4807-445F-4ACD-BDDB-4B56EF059837}">
      <dsp:nvSpPr>
        <dsp:cNvPr id="0" name=""/>
        <dsp:cNvSpPr/>
      </dsp:nvSpPr>
      <dsp:spPr>
        <a:xfrm>
          <a:off x="0" y="1578026"/>
          <a:ext cx="10058399" cy="6300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AC35B0-B392-4BF0-811A-B6FB0CC8C5BD}">
      <dsp:nvSpPr>
        <dsp:cNvPr id="0" name=""/>
        <dsp:cNvSpPr/>
      </dsp:nvSpPr>
      <dsp:spPr>
        <a:xfrm>
          <a:off x="190583" y="1719782"/>
          <a:ext cx="346515" cy="3465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6BC845-7735-40A3-AB1C-2D510CB07F29}">
      <dsp:nvSpPr>
        <dsp:cNvPr id="0" name=""/>
        <dsp:cNvSpPr/>
      </dsp:nvSpPr>
      <dsp:spPr>
        <a:xfrm>
          <a:off x="727681" y="1578026"/>
          <a:ext cx="9330718" cy="6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8" tIns="66678" rIns="66678" bIns="66678" numCol="1" spcCol="1270" anchor="ctr" anchorCtr="0">
          <a:noAutofit/>
        </a:bodyPr>
        <a:lstStyle/>
        <a:p>
          <a:pPr marL="0" lvl="0" indent="0" algn="l" defTabSz="800100">
            <a:lnSpc>
              <a:spcPct val="90000"/>
            </a:lnSpc>
            <a:spcBef>
              <a:spcPct val="0"/>
            </a:spcBef>
            <a:spcAft>
              <a:spcPct val="35000"/>
            </a:spcAft>
            <a:buNone/>
          </a:pPr>
          <a:r>
            <a:rPr lang="pl-PL" sz="1800" kern="1200"/>
            <a:t>3. Opracowanie diagnozy i zidentyfikowanie obszaru zdegradowanego i obszaru rewitalizacji.</a:t>
          </a:r>
        </a:p>
      </dsp:txBody>
      <dsp:txXfrm>
        <a:off x="727681" y="1578026"/>
        <a:ext cx="9330718" cy="630027"/>
      </dsp:txXfrm>
    </dsp:sp>
    <dsp:sp modelId="{6FCE289C-C910-4B06-9063-CC9E96BCE8C6}">
      <dsp:nvSpPr>
        <dsp:cNvPr id="0" name=""/>
        <dsp:cNvSpPr/>
      </dsp:nvSpPr>
      <dsp:spPr>
        <a:xfrm>
          <a:off x="0" y="2365560"/>
          <a:ext cx="10058399" cy="6300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00161F-5A9B-41EA-A697-383D58FE5253}">
      <dsp:nvSpPr>
        <dsp:cNvPr id="0" name=""/>
        <dsp:cNvSpPr/>
      </dsp:nvSpPr>
      <dsp:spPr>
        <a:xfrm>
          <a:off x="190583" y="2507316"/>
          <a:ext cx="346515" cy="3465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78EE48-2F7C-4AB8-A59B-F9B5002739A1}">
      <dsp:nvSpPr>
        <dsp:cNvPr id="0" name=""/>
        <dsp:cNvSpPr/>
      </dsp:nvSpPr>
      <dsp:spPr>
        <a:xfrm>
          <a:off x="727681" y="2365560"/>
          <a:ext cx="9330718" cy="6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8" tIns="66678" rIns="66678" bIns="66678" numCol="1" spcCol="1270" anchor="ctr" anchorCtr="0">
          <a:noAutofit/>
        </a:bodyPr>
        <a:lstStyle/>
        <a:p>
          <a:pPr marL="0" lvl="0" indent="0" algn="l" defTabSz="800100">
            <a:lnSpc>
              <a:spcPct val="90000"/>
            </a:lnSpc>
            <a:spcBef>
              <a:spcPct val="0"/>
            </a:spcBef>
            <a:spcAft>
              <a:spcPct val="35000"/>
            </a:spcAft>
            <a:buNone/>
          </a:pPr>
          <a:r>
            <a:rPr lang="pl-PL" sz="1800" kern="1200"/>
            <a:t>4. Konsultacje społeczne dotyczące obszaru zdegradowanego</a:t>
          </a:r>
        </a:p>
      </dsp:txBody>
      <dsp:txXfrm>
        <a:off x="727681" y="2365560"/>
        <a:ext cx="9330718" cy="630027"/>
      </dsp:txXfrm>
    </dsp:sp>
    <dsp:sp modelId="{8E2BF69A-E160-428E-90B0-787B4BB7093D}">
      <dsp:nvSpPr>
        <dsp:cNvPr id="0" name=""/>
        <dsp:cNvSpPr/>
      </dsp:nvSpPr>
      <dsp:spPr>
        <a:xfrm>
          <a:off x="0" y="3153094"/>
          <a:ext cx="10058399" cy="6300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D4C45E-09D0-470D-B575-D842CDE65A6D}">
      <dsp:nvSpPr>
        <dsp:cNvPr id="0" name=""/>
        <dsp:cNvSpPr/>
      </dsp:nvSpPr>
      <dsp:spPr>
        <a:xfrm>
          <a:off x="190583" y="3294850"/>
          <a:ext cx="346515" cy="3465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F502E0D-A0CF-4B26-B643-244B8A200BD2}">
      <dsp:nvSpPr>
        <dsp:cNvPr id="0" name=""/>
        <dsp:cNvSpPr/>
      </dsp:nvSpPr>
      <dsp:spPr>
        <a:xfrm>
          <a:off x="727681" y="3153094"/>
          <a:ext cx="9330718" cy="6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8" tIns="66678" rIns="66678" bIns="66678" numCol="1" spcCol="1270" anchor="ctr" anchorCtr="0">
          <a:noAutofit/>
        </a:bodyPr>
        <a:lstStyle/>
        <a:p>
          <a:pPr marL="0" lvl="0" indent="0" algn="l" defTabSz="800100">
            <a:lnSpc>
              <a:spcPct val="90000"/>
            </a:lnSpc>
            <a:spcBef>
              <a:spcPct val="0"/>
            </a:spcBef>
            <a:spcAft>
              <a:spcPct val="35000"/>
            </a:spcAft>
            <a:buNone/>
          </a:pPr>
          <a:r>
            <a:rPr lang="pl-PL" sz="1800" kern="1200"/>
            <a:t>5. Wniosek o wyznaczenie obszaru zdegradowanego i rewitalizacji.</a:t>
          </a:r>
        </a:p>
      </dsp:txBody>
      <dsp:txXfrm>
        <a:off x="727681" y="3153094"/>
        <a:ext cx="9330718" cy="6300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136E1-3AEF-4F16-9F9C-A2414A4E7110}">
      <dsp:nvSpPr>
        <dsp:cNvPr id="0" name=""/>
        <dsp:cNvSpPr/>
      </dsp:nvSpPr>
      <dsp:spPr>
        <a:xfrm>
          <a:off x="0" y="1218"/>
          <a:ext cx="10119362" cy="5190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2A268B-3008-4369-B1F7-1E676BFEF194}">
      <dsp:nvSpPr>
        <dsp:cNvPr id="0" name=""/>
        <dsp:cNvSpPr/>
      </dsp:nvSpPr>
      <dsp:spPr>
        <a:xfrm>
          <a:off x="157004" y="117998"/>
          <a:ext cx="285462" cy="2854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680FA3E-47B8-42D7-8362-27D337CD8DEF}">
      <dsp:nvSpPr>
        <dsp:cNvPr id="0" name=""/>
        <dsp:cNvSpPr/>
      </dsp:nvSpPr>
      <dsp:spPr>
        <a:xfrm>
          <a:off x="599471" y="1218"/>
          <a:ext cx="9519890" cy="519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930" tIns="54930" rIns="54930" bIns="54930" numCol="1" spcCol="1270" anchor="ctr" anchorCtr="0">
          <a:noAutofit/>
        </a:bodyPr>
        <a:lstStyle/>
        <a:p>
          <a:pPr marL="0" lvl="0" indent="0" algn="l" defTabSz="844550">
            <a:lnSpc>
              <a:spcPct val="100000"/>
            </a:lnSpc>
            <a:spcBef>
              <a:spcPct val="0"/>
            </a:spcBef>
            <a:spcAft>
              <a:spcPct val="35000"/>
            </a:spcAft>
            <a:buNone/>
          </a:pPr>
          <a:r>
            <a:rPr lang="pl-PL" sz="1900" kern="1200"/>
            <a:t>6. Uchwała o wyznaczeniu obszaru zdegradowanego i rewitalizacji</a:t>
          </a:r>
        </a:p>
      </dsp:txBody>
      <dsp:txXfrm>
        <a:off x="599471" y="1218"/>
        <a:ext cx="9519890" cy="519023"/>
      </dsp:txXfrm>
    </dsp:sp>
    <dsp:sp modelId="{9F829CEA-A8A0-4F32-93B0-8D75C274996C}">
      <dsp:nvSpPr>
        <dsp:cNvPr id="0" name=""/>
        <dsp:cNvSpPr/>
      </dsp:nvSpPr>
      <dsp:spPr>
        <a:xfrm>
          <a:off x="0" y="649997"/>
          <a:ext cx="10119362" cy="5190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6C3CAC-5758-43DB-9CB3-5B8BE3034E6F}">
      <dsp:nvSpPr>
        <dsp:cNvPr id="0" name=""/>
        <dsp:cNvSpPr/>
      </dsp:nvSpPr>
      <dsp:spPr>
        <a:xfrm>
          <a:off x="157004" y="766777"/>
          <a:ext cx="285462" cy="28546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EADA00-F83A-4349-8535-13FF40CCC456}">
      <dsp:nvSpPr>
        <dsp:cNvPr id="0" name=""/>
        <dsp:cNvSpPr/>
      </dsp:nvSpPr>
      <dsp:spPr>
        <a:xfrm>
          <a:off x="599471" y="649997"/>
          <a:ext cx="9519890" cy="519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930" tIns="54930" rIns="54930" bIns="54930" numCol="1" spcCol="1270" anchor="ctr" anchorCtr="0">
          <a:noAutofit/>
        </a:bodyPr>
        <a:lstStyle/>
        <a:p>
          <a:pPr marL="0" lvl="0" indent="0" algn="l" defTabSz="844550">
            <a:lnSpc>
              <a:spcPct val="100000"/>
            </a:lnSpc>
            <a:spcBef>
              <a:spcPct val="0"/>
            </a:spcBef>
            <a:spcAft>
              <a:spcPct val="35000"/>
            </a:spcAft>
            <a:buNone/>
          </a:pPr>
          <a:r>
            <a:rPr lang="pl-PL" sz="1900" kern="1200" dirty="0"/>
            <a:t>7.Uchwała o przystąpieniu do opracowania GPR.</a:t>
          </a:r>
        </a:p>
      </dsp:txBody>
      <dsp:txXfrm>
        <a:off x="599471" y="649997"/>
        <a:ext cx="9519890" cy="519023"/>
      </dsp:txXfrm>
    </dsp:sp>
    <dsp:sp modelId="{FB673767-1230-464D-8B49-6438BE23A9DE}">
      <dsp:nvSpPr>
        <dsp:cNvPr id="0" name=""/>
        <dsp:cNvSpPr/>
      </dsp:nvSpPr>
      <dsp:spPr>
        <a:xfrm>
          <a:off x="0" y="1298776"/>
          <a:ext cx="10119362" cy="5190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46B9A7-50E8-4A4F-A831-D9D8E7CB59CE}">
      <dsp:nvSpPr>
        <dsp:cNvPr id="0" name=""/>
        <dsp:cNvSpPr/>
      </dsp:nvSpPr>
      <dsp:spPr>
        <a:xfrm>
          <a:off x="157004" y="1415556"/>
          <a:ext cx="285462" cy="28546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15AA45-3B5D-436B-BD73-6CCB8E3CE9A5}">
      <dsp:nvSpPr>
        <dsp:cNvPr id="0" name=""/>
        <dsp:cNvSpPr/>
      </dsp:nvSpPr>
      <dsp:spPr>
        <a:xfrm>
          <a:off x="599471" y="1298776"/>
          <a:ext cx="9519890" cy="519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930" tIns="54930" rIns="54930" bIns="54930" numCol="1" spcCol="1270" anchor="ctr" anchorCtr="0">
          <a:noAutofit/>
        </a:bodyPr>
        <a:lstStyle/>
        <a:p>
          <a:pPr marL="0" lvl="0" indent="0" algn="l" defTabSz="844550">
            <a:lnSpc>
              <a:spcPct val="100000"/>
            </a:lnSpc>
            <a:spcBef>
              <a:spcPct val="0"/>
            </a:spcBef>
            <a:spcAft>
              <a:spcPct val="35000"/>
            </a:spcAft>
            <a:buNone/>
          </a:pPr>
          <a:r>
            <a:rPr lang="pl-PL" sz="1900" kern="1200" dirty="0"/>
            <a:t>8. Opracowanie Gminnego Programu Rewitalizacji</a:t>
          </a:r>
        </a:p>
      </dsp:txBody>
      <dsp:txXfrm>
        <a:off x="599471" y="1298776"/>
        <a:ext cx="9519890" cy="519023"/>
      </dsp:txXfrm>
    </dsp:sp>
    <dsp:sp modelId="{D35082D3-5BE0-428A-9634-F32522522ED7}">
      <dsp:nvSpPr>
        <dsp:cNvPr id="0" name=""/>
        <dsp:cNvSpPr/>
      </dsp:nvSpPr>
      <dsp:spPr>
        <a:xfrm>
          <a:off x="0" y="1947555"/>
          <a:ext cx="10119362" cy="5190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9165FE-A01E-4DDD-A9CE-21D53E6DDB82}">
      <dsp:nvSpPr>
        <dsp:cNvPr id="0" name=""/>
        <dsp:cNvSpPr/>
      </dsp:nvSpPr>
      <dsp:spPr>
        <a:xfrm>
          <a:off x="157004" y="2064335"/>
          <a:ext cx="285462" cy="2854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62BB96-6EA6-4F6D-BAF0-542AF11C9930}">
      <dsp:nvSpPr>
        <dsp:cNvPr id="0" name=""/>
        <dsp:cNvSpPr/>
      </dsp:nvSpPr>
      <dsp:spPr>
        <a:xfrm>
          <a:off x="599471" y="1947555"/>
          <a:ext cx="9519890" cy="519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930" tIns="54930" rIns="54930" bIns="54930" numCol="1" spcCol="1270" anchor="ctr" anchorCtr="0">
          <a:noAutofit/>
        </a:bodyPr>
        <a:lstStyle/>
        <a:p>
          <a:pPr marL="0" lvl="0" indent="0" algn="l" defTabSz="844550">
            <a:lnSpc>
              <a:spcPct val="100000"/>
            </a:lnSpc>
            <a:spcBef>
              <a:spcPct val="0"/>
            </a:spcBef>
            <a:spcAft>
              <a:spcPct val="35000"/>
            </a:spcAft>
            <a:buNone/>
          </a:pPr>
          <a:r>
            <a:rPr lang="pl-PL" sz="1900" kern="1200" dirty="0"/>
            <a:t>9. Konsultacje społeczne projektu GPR.</a:t>
          </a:r>
        </a:p>
      </dsp:txBody>
      <dsp:txXfrm>
        <a:off x="599471" y="1947555"/>
        <a:ext cx="9519890" cy="519023"/>
      </dsp:txXfrm>
    </dsp:sp>
    <dsp:sp modelId="{CFC7D67C-76D7-4C7A-8630-625DD108C2C8}">
      <dsp:nvSpPr>
        <dsp:cNvPr id="0" name=""/>
        <dsp:cNvSpPr/>
      </dsp:nvSpPr>
      <dsp:spPr>
        <a:xfrm>
          <a:off x="0" y="2596334"/>
          <a:ext cx="10119362" cy="5190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36A05C-8818-4819-8CB6-57F2EE905E70}">
      <dsp:nvSpPr>
        <dsp:cNvPr id="0" name=""/>
        <dsp:cNvSpPr/>
      </dsp:nvSpPr>
      <dsp:spPr>
        <a:xfrm>
          <a:off x="157004" y="2713114"/>
          <a:ext cx="285462" cy="285462"/>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441727-C8B3-4AAC-94B3-469D300C3983}">
      <dsp:nvSpPr>
        <dsp:cNvPr id="0" name=""/>
        <dsp:cNvSpPr/>
      </dsp:nvSpPr>
      <dsp:spPr>
        <a:xfrm>
          <a:off x="599471" y="2596334"/>
          <a:ext cx="9519890" cy="519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930" tIns="54930" rIns="54930" bIns="54930" numCol="1" spcCol="1270" anchor="ctr" anchorCtr="0">
          <a:noAutofit/>
        </a:bodyPr>
        <a:lstStyle/>
        <a:p>
          <a:pPr marL="0" lvl="0" indent="0" algn="l" defTabSz="844550">
            <a:lnSpc>
              <a:spcPct val="100000"/>
            </a:lnSpc>
            <a:spcBef>
              <a:spcPct val="0"/>
            </a:spcBef>
            <a:spcAft>
              <a:spcPct val="35000"/>
            </a:spcAft>
            <a:buNone/>
          </a:pPr>
          <a:r>
            <a:rPr lang="pl-PL" sz="1900" kern="1200" dirty="0"/>
            <a:t>10. Opiniowanie projektu GPR.</a:t>
          </a:r>
        </a:p>
      </dsp:txBody>
      <dsp:txXfrm>
        <a:off x="599471" y="2596334"/>
        <a:ext cx="9519890" cy="519023"/>
      </dsp:txXfrm>
    </dsp:sp>
    <dsp:sp modelId="{1474B113-B9CE-4407-A126-C1453C2F5C58}">
      <dsp:nvSpPr>
        <dsp:cNvPr id="0" name=""/>
        <dsp:cNvSpPr/>
      </dsp:nvSpPr>
      <dsp:spPr>
        <a:xfrm>
          <a:off x="0" y="3245113"/>
          <a:ext cx="10119362" cy="5190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D184C9-3BB7-425F-8FBF-E5772907FAF1}">
      <dsp:nvSpPr>
        <dsp:cNvPr id="0" name=""/>
        <dsp:cNvSpPr/>
      </dsp:nvSpPr>
      <dsp:spPr>
        <a:xfrm>
          <a:off x="157004" y="3361893"/>
          <a:ext cx="285462" cy="2854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F706D3-6BC3-4727-99A0-F35F02108E11}">
      <dsp:nvSpPr>
        <dsp:cNvPr id="0" name=""/>
        <dsp:cNvSpPr/>
      </dsp:nvSpPr>
      <dsp:spPr>
        <a:xfrm>
          <a:off x="599471" y="3245113"/>
          <a:ext cx="9519890" cy="519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930" tIns="54930" rIns="54930" bIns="54930" numCol="1" spcCol="1270" anchor="ctr" anchorCtr="0">
          <a:noAutofit/>
        </a:bodyPr>
        <a:lstStyle/>
        <a:p>
          <a:pPr marL="0" lvl="0" indent="0" algn="l" defTabSz="844550">
            <a:lnSpc>
              <a:spcPct val="100000"/>
            </a:lnSpc>
            <a:spcBef>
              <a:spcPct val="0"/>
            </a:spcBef>
            <a:spcAft>
              <a:spcPct val="35000"/>
            </a:spcAft>
            <a:buNone/>
          </a:pPr>
          <a:r>
            <a:rPr lang="pl-PL" sz="1900" kern="1200" dirty="0"/>
            <a:t>11. Wprowadzenie zmian w GPR.</a:t>
          </a:r>
        </a:p>
      </dsp:txBody>
      <dsp:txXfrm>
        <a:off x="599471" y="3245113"/>
        <a:ext cx="9519890" cy="5190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136E1-3AEF-4F16-9F9C-A2414A4E7110}">
      <dsp:nvSpPr>
        <dsp:cNvPr id="0" name=""/>
        <dsp:cNvSpPr/>
      </dsp:nvSpPr>
      <dsp:spPr>
        <a:xfrm>
          <a:off x="0" y="615237"/>
          <a:ext cx="10058399" cy="11358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2A268B-3008-4369-B1F7-1E676BFEF194}">
      <dsp:nvSpPr>
        <dsp:cNvPr id="0" name=""/>
        <dsp:cNvSpPr/>
      </dsp:nvSpPr>
      <dsp:spPr>
        <a:xfrm>
          <a:off x="343586" y="870798"/>
          <a:ext cx="624703" cy="6247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680FA3E-47B8-42D7-8362-27D337CD8DEF}">
      <dsp:nvSpPr>
        <dsp:cNvPr id="0" name=""/>
        <dsp:cNvSpPr/>
      </dsp:nvSpPr>
      <dsp:spPr>
        <a:xfrm>
          <a:off x="1311876" y="615237"/>
          <a:ext cx="8746523" cy="1135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208" tIns="120208" rIns="120208" bIns="120208" numCol="1" spcCol="1270" anchor="ctr" anchorCtr="0">
          <a:noAutofit/>
        </a:bodyPr>
        <a:lstStyle/>
        <a:p>
          <a:pPr marL="0" lvl="0" indent="0" algn="l" defTabSz="1111250">
            <a:lnSpc>
              <a:spcPct val="90000"/>
            </a:lnSpc>
            <a:spcBef>
              <a:spcPct val="0"/>
            </a:spcBef>
            <a:spcAft>
              <a:spcPct val="35000"/>
            </a:spcAft>
            <a:buNone/>
          </a:pPr>
          <a:r>
            <a:rPr lang="pl-PL" sz="2500" kern="1200"/>
            <a:t>12. Uchwała o przyjęciu GPR.</a:t>
          </a:r>
        </a:p>
      </dsp:txBody>
      <dsp:txXfrm>
        <a:off x="1311876" y="615237"/>
        <a:ext cx="8746523" cy="1135824"/>
      </dsp:txXfrm>
    </dsp:sp>
    <dsp:sp modelId="{9F829CEA-A8A0-4F32-93B0-8D75C274996C}">
      <dsp:nvSpPr>
        <dsp:cNvPr id="0" name=""/>
        <dsp:cNvSpPr/>
      </dsp:nvSpPr>
      <dsp:spPr>
        <a:xfrm>
          <a:off x="0" y="2035018"/>
          <a:ext cx="10058399" cy="11358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6C3CAC-5758-43DB-9CB3-5B8BE3034E6F}">
      <dsp:nvSpPr>
        <dsp:cNvPr id="0" name=""/>
        <dsp:cNvSpPr/>
      </dsp:nvSpPr>
      <dsp:spPr>
        <a:xfrm>
          <a:off x="343586" y="2290578"/>
          <a:ext cx="624703" cy="624703"/>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EADA00-F83A-4349-8535-13FF40CCC456}">
      <dsp:nvSpPr>
        <dsp:cNvPr id="0" name=""/>
        <dsp:cNvSpPr/>
      </dsp:nvSpPr>
      <dsp:spPr>
        <a:xfrm>
          <a:off x="1311876" y="2035018"/>
          <a:ext cx="8746523" cy="1135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208" tIns="120208" rIns="120208" bIns="120208" numCol="1" spcCol="1270" anchor="ctr" anchorCtr="0">
          <a:noAutofit/>
        </a:bodyPr>
        <a:lstStyle/>
        <a:p>
          <a:pPr marL="0" lvl="0" indent="0" algn="l" defTabSz="1111250">
            <a:lnSpc>
              <a:spcPct val="90000"/>
            </a:lnSpc>
            <a:spcBef>
              <a:spcPct val="0"/>
            </a:spcBef>
            <a:spcAft>
              <a:spcPct val="35000"/>
            </a:spcAft>
            <a:buNone/>
          </a:pPr>
          <a:r>
            <a:rPr lang="pl-PL" sz="2500" kern="1200"/>
            <a:t>13. Powołanie Komitetu Rewitalizacji. </a:t>
          </a:r>
        </a:p>
      </dsp:txBody>
      <dsp:txXfrm>
        <a:off x="1311876" y="2035018"/>
        <a:ext cx="8746523" cy="11358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5DF59-A272-43EB-AFAB-FC0E2E8637A0}">
      <dsp:nvSpPr>
        <dsp:cNvPr id="0" name=""/>
        <dsp:cNvSpPr/>
      </dsp:nvSpPr>
      <dsp:spPr>
        <a:xfrm>
          <a:off x="0" y="462"/>
          <a:ext cx="10058399"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861160-CCB0-4B6A-A730-73F4C3AAA61C}">
      <dsp:nvSpPr>
        <dsp:cNvPr id="0" name=""/>
        <dsp:cNvSpPr/>
      </dsp:nvSpPr>
      <dsp:spPr>
        <a:xfrm>
          <a:off x="0" y="462"/>
          <a:ext cx="10058399" cy="757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pl-PL" sz="3200" kern="1200"/>
            <a:t>1. Uznanie jednostki za obszar zdegradowany</a:t>
          </a:r>
        </a:p>
      </dsp:txBody>
      <dsp:txXfrm>
        <a:off x="0" y="462"/>
        <a:ext cx="10058399" cy="757031"/>
      </dsp:txXfrm>
    </dsp:sp>
    <dsp:sp modelId="{BEF5C016-37C4-49F9-B0BD-D786960BCF30}">
      <dsp:nvSpPr>
        <dsp:cNvPr id="0" name=""/>
        <dsp:cNvSpPr/>
      </dsp:nvSpPr>
      <dsp:spPr>
        <a:xfrm>
          <a:off x="0" y="757493"/>
          <a:ext cx="10058399"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F628E0-4FF8-499E-B66A-C0AF1B29D29D}">
      <dsp:nvSpPr>
        <dsp:cNvPr id="0" name=""/>
        <dsp:cNvSpPr/>
      </dsp:nvSpPr>
      <dsp:spPr>
        <a:xfrm>
          <a:off x="0" y="757493"/>
          <a:ext cx="10058399" cy="757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pl-PL" sz="3200" kern="1200"/>
            <a:t>2. Partycypacja społeczna</a:t>
          </a:r>
        </a:p>
      </dsp:txBody>
      <dsp:txXfrm>
        <a:off x="0" y="757493"/>
        <a:ext cx="10058399" cy="757031"/>
      </dsp:txXfrm>
    </dsp:sp>
    <dsp:sp modelId="{37D16A27-2041-49E6-9EC7-F87525648A0D}">
      <dsp:nvSpPr>
        <dsp:cNvPr id="0" name=""/>
        <dsp:cNvSpPr/>
      </dsp:nvSpPr>
      <dsp:spPr>
        <a:xfrm>
          <a:off x="0" y="1514524"/>
          <a:ext cx="10058399"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3F28B7-B793-4DBE-A209-8B66C2CA81EE}">
      <dsp:nvSpPr>
        <dsp:cNvPr id="0" name=""/>
        <dsp:cNvSpPr/>
      </dsp:nvSpPr>
      <dsp:spPr>
        <a:xfrm>
          <a:off x="0" y="1514524"/>
          <a:ext cx="10058399" cy="757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pl-PL" sz="3200" kern="1200"/>
            <a:t>3. Potwierdzenie istotności obszaru dla rewitalizacji</a:t>
          </a:r>
        </a:p>
      </dsp:txBody>
      <dsp:txXfrm>
        <a:off x="0" y="1514524"/>
        <a:ext cx="10058399" cy="757031"/>
      </dsp:txXfrm>
    </dsp:sp>
    <dsp:sp modelId="{75072808-75A8-4A5E-958F-1D7C7B33B3AE}">
      <dsp:nvSpPr>
        <dsp:cNvPr id="0" name=""/>
        <dsp:cNvSpPr/>
      </dsp:nvSpPr>
      <dsp:spPr>
        <a:xfrm>
          <a:off x="0" y="2271555"/>
          <a:ext cx="10058399"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1ABE8F-C48C-4B04-A64C-6743816F549B}">
      <dsp:nvSpPr>
        <dsp:cNvPr id="0" name=""/>
        <dsp:cNvSpPr/>
      </dsp:nvSpPr>
      <dsp:spPr>
        <a:xfrm>
          <a:off x="0" y="2271555"/>
          <a:ext cx="10058399" cy="757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pl-PL" sz="3200" kern="1200"/>
            <a:t>4. Przestrzeganie limitu ludności (30%) i powierzchni (20%)</a:t>
          </a:r>
        </a:p>
      </dsp:txBody>
      <dsp:txXfrm>
        <a:off x="0" y="2271555"/>
        <a:ext cx="10058399" cy="757031"/>
      </dsp:txXfrm>
    </dsp:sp>
    <dsp:sp modelId="{7BA976FD-752D-4835-94D0-B3F4A6DC5B83}">
      <dsp:nvSpPr>
        <dsp:cNvPr id="0" name=""/>
        <dsp:cNvSpPr/>
      </dsp:nvSpPr>
      <dsp:spPr>
        <a:xfrm>
          <a:off x="0" y="3028586"/>
          <a:ext cx="10058399"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82FAE7-F8BA-42A4-9993-755C1810F6E5}">
      <dsp:nvSpPr>
        <dsp:cNvPr id="0" name=""/>
        <dsp:cNvSpPr/>
      </dsp:nvSpPr>
      <dsp:spPr>
        <a:xfrm>
          <a:off x="0" y="3028586"/>
          <a:ext cx="10058399" cy="757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pl-PL" sz="3200" kern="1200"/>
            <a:t>5. Wyłączenie obszarów niezamieszkałych</a:t>
          </a:r>
        </a:p>
      </dsp:txBody>
      <dsp:txXfrm>
        <a:off x="0" y="3028586"/>
        <a:ext cx="10058399" cy="75703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F8F82267-666F-4D6F-92A8-D41F0345A3DD}" type="slidenum">
              <a:t>&lt;#&gt;</a:t>
            </a:fld>
          </a:p>
        </p:txBody>
      </p:sp>
      <p:sp>
        <p:nvSpPr>
          <p:cNvPr id="4" name="PlaceHolder 3"/>
          <p:cNvSpPr>
            <a:spLocks noGrp="1"/>
          </p:cNvSpPr>
          <p:nvPr>
            <p:ph type="dt" idx="1"/>
          </p:nvPr>
        </p:nvSpPr>
        <p:spPr/>
        <p:txBody>
          <a:bodyPr/>
          <a:p>
            <a:r>
              <a:rPr lang="pl-PL"/>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1097280" y="286560"/>
            <a:ext cx="10058040" cy="145044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33" name="PlaceHolder 2"/>
          <p:cNvSpPr>
            <a:spLocks noGrp="1"/>
          </p:cNvSpPr>
          <p:nvPr>
            <p:ph/>
          </p:nvPr>
        </p:nvSpPr>
        <p:spPr>
          <a:xfrm>
            <a:off x="1097280" y="1845720"/>
            <a:ext cx="10058040" cy="19188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34" name="PlaceHolder 3"/>
          <p:cNvSpPr>
            <a:spLocks noGrp="1"/>
          </p:cNvSpPr>
          <p:nvPr>
            <p:ph/>
          </p:nvPr>
        </p:nvSpPr>
        <p:spPr>
          <a:xfrm>
            <a:off x="1097280" y="3947040"/>
            <a:ext cx="10058040" cy="19188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B489C0B2-20E8-4F59-9603-20EEE42052A0}" type="slidenum">
              <a:t>&lt;#&gt;</a:t>
            </a:fld>
          </a:p>
        </p:txBody>
      </p:sp>
      <p:sp>
        <p:nvSpPr>
          <p:cNvPr id="7" name="PlaceHolder 6"/>
          <p:cNvSpPr>
            <a:spLocks noGrp="1"/>
          </p:cNvSpPr>
          <p:nvPr>
            <p:ph type="dt" idx="1"/>
          </p:nvPr>
        </p:nvSpPr>
        <p:spPr/>
        <p:txBody>
          <a:bodyPr/>
          <a:p>
            <a:r>
              <a:rPr lang="pl-PL"/>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097280" y="286560"/>
            <a:ext cx="10058040" cy="145044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36" name="PlaceHolder 2"/>
          <p:cNvSpPr>
            <a:spLocks noGrp="1"/>
          </p:cNvSpPr>
          <p:nvPr>
            <p:ph/>
          </p:nvPr>
        </p:nvSpPr>
        <p:spPr>
          <a:xfrm>
            <a:off x="1097280" y="1845720"/>
            <a:ext cx="4908240" cy="19188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37" name="PlaceHolder 3"/>
          <p:cNvSpPr>
            <a:spLocks noGrp="1"/>
          </p:cNvSpPr>
          <p:nvPr>
            <p:ph/>
          </p:nvPr>
        </p:nvSpPr>
        <p:spPr>
          <a:xfrm>
            <a:off x="6251400" y="1845720"/>
            <a:ext cx="4908240" cy="19188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38" name="PlaceHolder 4"/>
          <p:cNvSpPr>
            <a:spLocks noGrp="1"/>
          </p:cNvSpPr>
          <p:nvPr>
            <p:ph/>
          </p:nvPr>
        </p:nvSpPr>
        <p:spPr>
          <a:xfrm>
            <a:off x="1097280" y="3947040"/>
            <a:ext cx="4908240" cy="19188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39" name="PlaceHolder 5"/>
          <p:cNvSpPr>
            <a:spLocks noGrp="1"/>
          </p:cNvSpPr>
          <p:nvPr>
            <p:ph/>
          </p:nvPr>
        </p:nvSpPr>
        <p:spPr>
          <a:xfrm>
            <a:off x="6251400" y="3947040"/>
            <a:ext cx="4908240" cy="19188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8F22A2C2-719D-4F4E-B1C5-D7091BBCD2D4}" type="slidenum">
              <a:t>&lt;#&gt;</a:t>
            </a:fld>
          </a:p>
        </p:txBody>
      </p:sp>
      <p:sp>
        <p:nvSpPr>
          <p:cNvPr id="9" name="PlaceHolder 8"/>
          <p:cNvSpPr>
            <a:spLocks noGrp="1"/>
          </p:cNvSpPr>
          <p:nvPr>
            <p:ph type="dt" idx="1"/>
          </p:nvPr>
        </p:nvSpPr>
        <p:spPr/>
        <p:txBody>
          <a:bodyPr/>
          <a:p>
            <a:r>
              <a:rPr lang="pl-PL"/>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1097280" y="286560"/>
            <a:ext cx="10058040" cy="145044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41" name="PlaceHolder 2"/>
          <p:cNvSpPr>
            <a:spLocks noGrp="1"/>
          </p:cNvSpPr>
          <p:nvPr>
            <p:ph/>
          </p:nvPr>
        </p:nvSpPr>
        <p:spPr>
          <a:xfrm>
            <a:off x="1097280" y="1845720"/>
            <a:ext cx="3238560" cy="19188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42" name="PlaceHolder 3"/>
          <p:cNvSpPr>
            <a:spLocks noGrp="1"/>
          </p:cNvSpPr>
          <p:nvPr>
            <p:ph/>
          </p:nvPr>
        </p:nvSpPr>
        <p:spPr>
          <a:xfrm>
            <a:off x="4498200" y="1845720"/>
            <a:ext cx="3238560" cy="19188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43" name="PlaceHolder 4"/>
          <p:cNvSpPr>
            <a:spLocks noGrp="1"/>
          </p:cNvSpPr>
          <p:nvPr>
            <p:ph/>
          </p:nvPr>
        </p:nvSpPr>
        <p:spPr>
          <a:xfrm>
            <a:off x="7899120" y="1845720"/>
            <a:ext cx="3238560" cy="19188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44" name="PlaceHolder 5"/>
          <p:cNvSpPr>
            <a:spLocks noGrp="1"/>
          </p:cNvSpPr>
          <p:nvPr>
            <p:ph/>
          </p:nvPr>
        </p:nvSpPr>
        <p:spPr>
          <a:xfrm>
            <a:off x="1097280" y="3947040"/>
            <a:ext cx="3238560" cy="19188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45" name="PlaceHolder 6"/>
          <p:cNvSpPr>
            <a:spLocks noGrp="1"/>
          </p:cNvSpPr>
          <p:nvPr>
            <p:ph/>
          </p:nvPr>
        </p:nvSpPr>
        <p:spPr>
          <a:xfrm>
            <a:off x="4498200" y="3947040"/>
            <a:ext cx="3238560" cy="19188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46" name="PlaceHolder 7"/>
          <p:cNvSpPr>
            <a:spLocks noGrp="1"/>
          </p:cNvSpPr>
          <p:nvPr>
            <p:ph/>
          </p:nvPr>
        </p:nvSpPr>
        <p:spPr>
          <a:xfrm>
            <a:off x="7899120" y="3947040"/>
            <a:ext cx="3238560" cy="19188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9590D55B-8927-45F6-86B2-69F01585F234}" type="slidenum">
              <a:t>&lt;#&gt;</a:t>
            </a:fld>
          </a:p>
        </p:txBody>
      </p:sp>
      <p:sp>
        <p:nvSpPr>
          <p:cNvPr id="11" name="PlaceHolder 10"/>
          <p:cNvSpPr>
            <a:spLocks noGrp="1"/>
          </p:cNvSpPr>
          <p:nvPr>
            <p:ph type="dt" idx="1"/>
          </p:nvPr>
        </p:nvSpPr>
        <p:spPr/>
        <p:txBody>
          <a:bodyPr/>
          <a:p>
            <a:r>
              <a:rPr lang="pl-PL"/>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9F6943BB-63DD-4216-95C3-C221C1BB56C5}" type="slidenum">
              <a:t>&lt;#&gt;</a:t>
            </a:fld>
          </a:p>
        </p:txBody>
      </p:sp>
      <p:sp>
        <p:nvSpPr>
          <p:cNvPr id="4" name="PlaceHolder 3"/>
          <p:cNvSpPr>
            <a:spLocks noGrp="1"/>
          </p:cNvSpPr>
          <p:nvPr>
            <p:ph type="dt" idx="4"/>
          </p:nvPr>
        </p:nvSpPr>
        <p:spPr/>
        <p:txBody>
          <a:bodyPr/>
          <a:p>
            <a:r>
              <a:rPr lang="pl-PL"/>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8" name="PlaceHolder 1"/>
          <p:cNvSpPr>
            <a:spLocks noGrp="1"/>
          </p:cNvSpPr>
          <p:nvPr>
            <p:ph type="title"/>
          </p:nvPr>
        </p:nvSpPr>
        <p:spPr>
          <a:xfrm>
            <a:off x="1097280" y="286560"/>
            <a:ext cx="10058040" cy="145044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59" name="PlaceHolder 2"/>
          <p:cNvSpPr>
            <a:spLocks noGrp="1"/>
          </p:cNvSpPr>
          <p:nvPr>
            <p:ph type="subTitle"/>
          </p:nvPr>
        </p:nvSpPr>
        <p:spPr>
          <a:xfrm>
            <a:off x="1097280" y="1845720"/>
            <a:ext cx="10058040" cy="4023000"/>
          </a:xfrm>
          <a:prstGeom prst="rect">
            <a:avLst/>
          </a:prstGeom>
          <a:noFill/>
          <a:ln w="0">
            <a:noFill/>
          </a:ln>
        </p:spPr>
        <p:txBody>
          <a:bodyPr lIns="0" rIns="0" tIns="0" bIns="0" anchor="ctr">
            <a:noAutofit/>
          </a:bodyPr>
          <a:p>
            <a:pPr algn="ctr">
              <a:buNone/>
            </a:pPr>
            <a:endParaRPr b="0" lang="pl-PL" sz="3200" spc="-1" strike="noStrike">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B060A5D8-3200-4FCF-B4FB-646183D71C1F}" type="slidenum">
              <a:t>&lt;#&gt;</a:t>
            </a:fld>
          </a:p>
        </p:txBody>
      </p:sp>
      <p:sp>
        <p:nvSpPr>
          <p:cNvPr id="6" name="PlaceHolder 5"/>
          <p:cNvSpPr>
            <a:spLocks noGrp="1"/>
          </p:cNvSpPr>
          <p:nvPr>
            <p:ph type="dt" idx="4"/>
          </p:nvPr>
        </p:nvSpPr>
        <p:spPr/>
        <p:txBody>
          <a:bodyPr/>
          <a:p>
            <a:r>
              <a:rPr lang="pl-PL"/>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1097280" y="286560"/>
            <a:ext cx="10058040" cy="145044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61" name="PlaceHolder 2"/>
          <p:cNvSpPr>
            <a:spLocks noGrp="1"/>
          </p:cNvSpPr>
          <p:nvPr>
            <p:ph/>
          </p:nvPr>
        </p:nvSpPr>
        <p:spPr>
          <a:xfrm>
            <a:off x="1097280" y="1845720"/>
            <a:ext cx="10058040" cy="40230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42F80DFE-CF55-4372-A619-6D8B9E8977A9}" type="slidenum">
              <a:t>&lt;#&gt;</a:t>
            </a:fld>
          </a:p>
        </p:txBody>
      </p:sp>
      <p:sp>
        <p:nvSpPr>
          <p:cNvPr id="6" name="PlaceHolder 5"/>
          <p:cNvSpPr>
            <a:spLocks noGrp="1"/>
          </p:cNvSpPr>
          <p:nvPr>
            <p:ph type="dt" idx="4"/>
          </p:nvPr>
        </p:nvSpPr>
        <p:spPr/>
        <p:txBody>
          <a:bodyPr/>
          <a:p>
            <a:r>
              <a:rPr lang="pl-PL"/>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1097280" y="286560"/>
            <a:ext cx="10058040" cy="145044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63" name="PlaceHolder 2"/>
          <p:cNvSpPr>
            <a:spLocks noGrp="1"/>
          </p:cNvSpPr>
          <p:nvPr>
            <p:ph/>
          </p:nvPr>
        </p:nvSpPr>
        <p:spPr>
          <a:xfrm>
            <a:off x="1097280" y="1845720"/>
            <a:ext cx="4908240" cy="40230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64" name="PlaceHolder 3"/>
          <p:cNvSpPr>
            <a:spLocks noGrp="1"/>
          </p:cNvSpPr>
          <p:nvPr>
            <p:ph/>
          </p:nvPr>
        </p:nvSpPr>
        <p:spPr>
          <a:xfrm>
            <a:off x="6251400" y="1845720"/>
            <a:ext cx="4908240" cy="40230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5F004060-3DD9-41FD-B941-54847A5D9363}" type="slidenum">
              <a:t>&lt;#&gt;</a:t>
            </a:fld>
          </a:p>
        </p:txBody>
      </p:sp>
      <p:sp>
        <p:nvSpPr>
          <p:cNvPr id="7" name="PlaceHolder 6"/>
          <p:cNvSpPr>
            <a:spLocks noGrp="1"/>
          </p:cNvSpPr>
          <p:nvPr>
            <p:ph type="dt" idx="4"/>
          </p:nvPr>
        </p:nvSpPr>
        <p:spPr/>
        <p:txBody>
          <a:bodyPr/>
          <a:p>
            <a:r>
              <a:rPr lang="pl-PL"/>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5" name="PlaceHolder 1"/>
          <p:cNvSpPr>
            <a:spLocks noGrp="1"/>
          </p:cNvSpPr>
          <p:nvPr>
            <p:ph type="title"/>
          </p:nvPr>
        </p:nvSpPr>
        <p:spPr>
          <a:xfrm>
            <a:off x="1097280" y="286560"/>
            <a:ext cx="10058040" cy="145044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658A362A-C2F5-4F80-99A6-8BA6D2BA7895}" type="slidenum">
              <a:t>&lt;#&gt;</a:t>
            </a:fld>
          </a:p>
        </p:txBody>
      </p:sp>
      <p:sp>
        <p:nvSpPr>
          <p:cNvPr id="5" name="PlaceHolder 4"/>
          <p:cNvSpPr>
            <a:spLocks noGrp="1"/>
          </p:cNvSpPr>
          <p:nvPr>
            <p:ph type="dt" idx="4"/>
          </p:nvPr>
        </p:nvSpPr>
        <p:spPr/>
        <p:txBody>
          <a:bodyPr/>
          <a:p>
            <a:r>
              <a:rPr lang="pl-PL"/>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6" name="PlaceHolder 1"/>
          <p:cNvSpPr>
            <a:spLocks noGrp="1"/>
          </p:cNvSpPr>
          <p:nvPr>
            <p:ph type="subTitle"/>
          </p:nvPr>
        </p:nvSpPr>
        <p:spPr>
          <a:xfrm>
            <a:off x="1097280" y="286560"/>
            <a:ext cx="10058040" cy="6724800"/>
          </a:xfrm>
          <a:prstGeom prst="rect">
            <a:avLst/>
          </a:prstGeom>
          <a:noFill/>
          <a:ln w="0">
            <a:noFill/>
          </a:ln>
        </p:spPr>
        <p:txBody>
          <a:bodyPr lIns="0" rIns="0" tIns="0" bIns="0" anchor="ctr">
            <a:noAutofit/>
          </a:bodyPr>
          <a:p>
            <a:pPr algn="ctr">
              <a:buNone/>
            </a:pPr>
            <a:endParaRPr b="0" lang="pl-PL" sz="3200" spc="-1" strike="noStrike">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31A669AF-B205-466C-8DB9-4F1763DA289F}" type="slidenum">
              <a:t>&lt;#&gt;</a:t>
            </a:fld>
          </a:p>
        </p:txBody>
      </p:sp>
      <p:sp>
        <p:nvSpPr>
          <p:cNvPr id="5" name="PlaceHolder 4"/>
          <p:cNvSpPr>
            <a:spLocks noGrp="1"/>
          </p:cNvSpPr>
          <p:nvPr>
            <p:ph type="dt" idx="4"/>
          </p:nvPr>
        </p:nvSpPr>
        <p:spPr/>
        <p:txBody>
          <a:bodyPr/>
          <a:p>
            <a:r>
              <a:rPr lang="pl-PL"/>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1097280" y="286560"/>
            <a:ext cx="10058040" cy="145044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68" name="PlaceHolder 2"/>
          <p:cNvSpPr>
            <a:spLocks noGrp="1"/>
          </p:cNvSpPr>
          <p:nvPr>
            <p:ph/>
          </p:nvPr>
        </p:nvSpPr>
        <p:spPr>
          <a:xfrm>
            <a:off x="1097280" y="1845720"/>
            <a:ext cx="4908240" cy="19188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69" name="PlaceHolder 3"/>
          <p:cNvSpPr>
            <a:spLocks noGrp="1"/>
          </p:cNvSpPr>
          <p:nvPr>
            <p:ph/>
          </p:nvPr>
        </p:nvSpPr>
        <p:spPr>
          <a:xfrm>
            <a:off x="6251400" y="1845720"/>
            <a:ext cx="4908240" cy="40230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70" name="PlaceHolder 4"/>
          <p:cNvSpPr>
            <a:spLocks noGrp="1"/>
          </p:cNvSpPr>
          <p:nvPr>
            <p:ph/>
          </p:nvPr>
        </p:nvSpPr>
        <p:spPr>
          <a:xfrm>
            <a:off x="1097280" y="3947040"/>
            <a:ext cx="4908240" cy="19188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ED9B27A2-5E35-413F-A86D-A8FD5F8F996E}" type="slidenum">
              <a:t>&lt;#&gt;</a:t>
            </a:fld>
          </a:p>
        </p:txBody>
      </p:sp>
      <p:sp>
        <p:nvSpPr>
          <p:cNvPr id="8" name="PlaceHolder 7"/>
          <p:cNvSpPr>
            <a:spLocks noGrp="1"/>
          </p:cNvSpPr>
          <p:nvPr>
            <p:ph type="dt" idx="4"/>
          </p:nvPr>
        </p:nvSpPr>
        <p:spPr/>
        <p:txBody>
          <a:bodyPr/>
          <a:p>
            <a:r>
              <a:rPr lang="pl-PL"/>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1097280" y="286560"/>
            <a:ext cx="10058040" cy="145044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2" name="PlaceHolder 2"/>
          <p:cNvSpPr>
            <a:spLocks noGrp="1"/>
          </p:cNvSpPr>
          <p:nvPr>
            <p:ph type="subTitle"/>
          </p:nvPr>
        </p:nvSpPr>
        <p:spPr>
          <a:xfrm>
            <a:off x="1097280" y="1845720"/>
            <a:ext cx="10058040" cy="4023000"/>
          </a:xfrm>
          <a:prstGeom prst="rect">
            <a:avLst/>
          </a:prstGeom>
          <a:noFill/>
          <a:ln w="0">
            <a:noFill/>
          </a:ln>
        </p:spPr>
        <p:txBody>
          <a:bodyPr lIns="0" rIns="0" tIns="0" bIns="0" anchor="ctr">
            <a:noAutofit/>
          </a:bodyPr>
          <a:p>
            <a:pPr algn="ctr">
              <a:buNone/>
            </a:pPr>
            <a:endParaRPr b="0" lang="pl-PL" sz="3200" spc="-1" strike="noStrike">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A2DE4B7B-3439-4255-89A2-F46C209713B1}" type="slidenum">
              <a:t>&lt;#&gt;</a:t>
            </a:fld>
          </a:p>
        </p:txBody>
      </p:sp>
      <p:sp>
        <p:nvSpPr>
          <p:cNvPr id="6" name="PlaceHolder 5"/>
          <p:cNvSpPr>
            <a:spLocks noGrp="1"/>
          </p:cNvSpPr>
          <p:nvPr>
            <p:ph type="dt" idx="1"/>
          </p:nvPr>
        </p:nvSpPr>
        <p:spPr/>
        <p:txBody>
          <a:bodyPr/>
          <a:p>
            <a:r>
              <a:rPr lang="pl-PL"/>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1097280" y="286560"/>
            <a:ext cx="10058040" cy="145044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72" name="PlaceHolder 2"/>
          <p:cNvSpPr>
            <a:spLocks noGrp="1"/>
          </p:cNvSpPr>
          <p:nvPr>
            <p:ph/>
          </p:nvPr>
        </p:nvSpPr>
        <p:spPr>
          <a:xfrm>
            <a:off x="1097280" y="1845720"/>
            <a:ext cx="4908240" cy="40230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73" name="PlaceHolder 3"/>
          <p:cNvSpPr>
            <a:spLocks noGrp="1"/>
          </p:cNvSpPr>
          <p:nvPr>
            <p:ph/>
          </p:nvPr>
        </p:nvSpPr>
        <p:spPr>
          <a:xfrm>
            <a:off x="6251400" y="1845720"/>
            <a:ext cx="4908240" cy="19188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74" name="PlaceHolder 4"/>
          <p:cNvSpPr>
            <a:spLocks noGrp="1"/>
          </p:cNvSpPr>
          <p:nvPr>
            <p:ph/>
          </p:nvPr>
        </p:nvSpPr>
        <p:spPr>
          <a:xfrm>
            <a:off x="6251400" y="3947040"/>
            <a:ext cx="4908240" cy="19188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46DE9763-9643-42AB-90FD-4D41BC874B04}" type="slidenum">
              <a:t>&lt;#&gt;</a:t>
            </a:fld>
          </a:p>
        </p:txBody>
      </p:sp>
      <p:sp>
        <p:nvSpPr>
          <p:cNvPr id="8" name="PlaceHolder 7"/>
          <p:cNvSpPr>
            <a:spLocks noGrp="1"/>
          </p:cNvSpPr>
          <p:nvPr>
            <p:ph type="dt" idx="4"/>
          </p:nvPr>
        </p:nvSpPr>
        <p:spPr/>
        <p:txBody>
          <a:bodyPr/>
          <a:p>
            <a:r>
              <a:rPr lang="pl-PL"/>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097280" y="286560"/>
            <a:ext cx="10058040" cy="145044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76" name="PlaceHolder 2"/>
          <p:cNvSpPr>
            <a:spLocks noGrp="1"/>
          </p:cNvSpPr>
          <p:nvPr>
            <p:ph/>
          </p:nvPr>
        </p:nvSpPr>
        <p:spPr>
          <a:xfrm>
            <a:off x="1097280" y="1845720"/>
            <a:ext cx="4908240" cy="19188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77" name="PlaceHolder 3"/>
          <p:cNvSpPr>
            <a:spLocks noGrp="1"/>
          </p:cNvSpPr>
          <p:nvPr>
            <p:ph/>
          </p:nvPr>
        </p:nvSpPr>
        <p:spPr>
          <a:xfrm>
            <a:off x="6251400" y="1845720"/>
            <a:ext cx="4908240" cy="19188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78" name="PlaceHolder 4"/>
          <p:cNvSpPr>
            <a:spLocks noGrp="1"/>
          </p:cNvSpPr>
          <p:nvPr>
            <p:ph/>
          </p:nvPr>
        </p:nvSpPr>
        <p:spPr>
          <a:xfrm>
            <a:off x="1097280" y="3947040"/>
            <a:ext cx="10058040" cy="19188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4E665E5B-C1D7-47BA-8241-8DE4BE018E7D}" type="slidenum">
              <a:t>&lt;#&gt;</a:t>
            </a:fld>
          </a:p>
        </p:txBody>
      </p:sp>
      <p:sp>
        <p:nvSpPr>
          <p:cNvPr id="8" name="PlaceHolder 7"/>
          <p:cNvSpPr>
            <a:spLocks noGrp="1"/>
          </p:cNvSpPr>
          <p:nvPr>
            <p:ph type="dt" idx="4"/>
          </p:nvPr>
        </p:nvSpPr>
        <p:spPr/>
        <p:txBody>
          <a:bodyPr/>
          <a:p>
            <a:r>
              <a:rPr lang="pl-PL"/>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1097280" y="286560"/>
            <a:ext cx="10058040" cy="145044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80" name="PlaceHolder 2"/>
          <p:cNvSpPr>
            <a:spLocks noGrp="1"/>
          </p:cNvSpPr>
          <p:nvPr>
            <p:ph/>
          </p:nvPr>
        </p:nvSpPr>
        <p:spPr>
          <a:xfrm>
            <a:off x="1097280" y="1845720"/>
            <a:ext cx="10058040" cy="19188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81" name="PlaceHolder 3"/>
          <p:cNvSpPr>
            <a:spLocks noGrp="1"/>
          </p:cNvSpPr>
          <p:nvPr>
            <p:ph/>
          </p:nvPr>
        </p:nvSpPr>
        <p:spPr>
          <a:xfrm>
            <a:off x="1097280" y="3947040"/>
            <a:ext cx="10058040" cy="19188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1E5DBABD-59B3-4365-AF1C-DAEDCB05DE9A}" type="slidenum">
              <a:t>&lt;#&gt;</a:t>
            </a:fld>
          </a:p>
        </p:txBody>
      </p:sp>
      <p:sp>
        <p:nvSpPr>
          <p:cNvPr id="7" name="PlaceHolder 6"/>
          <p:cNvSpPr>
            <a:spLocks noGrp="1"/>
          </p:cNvSpPr>
          <p:nvPr>
            <p:ph type="dt" idx="4"/>
          </p:nvPr>
        </p:nvSpPr>
        <p:spPr/>
        <p:txBody>
          <a:bodyPr/>
          <a:p>
            <a:r>
              <a:rPr lang="pl-PL"/>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1097280" y="286560"/>
            <a:ext cx="10058040" cy="145044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83" name="PlaceHolder 2"/>
          <p:cNvSpPr>
            <a:spLocks noGrp="1"/>
          </p:cNvSpPr>
          <p:nvPr>
            <p:ph/>
          </p:nvPr>
        </p:nvSpPr>
        <p:spPr>
          <a:xfrm>
            <a:off x="1097280" y="1845720"/>
            <a:ext cx="4908240" cy="19188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84" name="PlaceHolder 3"/>
          <p:cNvSpPr>
            <a:spLocks noGrp="1"/>
          </p:cNvSpPr>
          <p:nvPr>
            <p:ph/>
          </p:nvPr>
        </p:nvSpPr>
        <p:spPr>
          <a:xfrm>
            <a:off x="6251400" y="1845720"/>
            <a:ext cx="4908240" cy="19188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85" name="PlaceHolder 4"/>
          <p:cNvSpPr>
            <a:spLocks noGrp="1"/>
          </p:cNvSpPr>
          <p:nvPr>
            <p:ph/>
          </p:nvPr>
        </p:nvSpPr>
        <p:spPr>
          <a:xfrm>
            <a:off x="1097280" y="3947040"/>
            <a:ext cx="4908240" cy="19188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86" name="PlaceHolder 5"/>
          <p:cNvSpPr>
            <a:spLocks noGrp="1"/>
          </p:cNvSpPr>
          <p:nvPr>
            <p:ph/>
          </p:nvPr>
        </p:nvSpPr>
        <p:spPr>
          <a:xfrm>
            <a:off x="6251400" y="3947040"/>
            <a:ext cx="4908240" cy="19188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745E2CD9-1912-4DE2-AEE5-18AE8B1347AD}" type="slidenum">
              <a:t>&lt;#&gt;</a:t>
            </a:fld>
          </a:p>
        </p:txBody>
      </p:sp>
      <p:sp>
        <p:nvSpPr>
          <p:cNvPr id="9" name="PlaceHolder 8"/>
          <p:cNvSpPr>
            <a:spLocks noGrp="1"/>
          </p:cNvSpPr>
          <p:nvPr>
            <p:ph type="dt" idx="4"/>
          </p:nvPr>
        </p:nvSpPr>
        <p:spPr/>
        <p:txBody>
          <a:bodyPr/>
          <a:p>
            <a:r>
              <a:rPr lang="pl-PL"/>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1097280" y="286560"/>
            <a:ext cx="10058040" cy="145044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88" name="PlaceHolder 2"/>
          <p:cNvSpPr>
            <a:spLocks noGrp="1"/>
          </p:cNvSpPr>
          <p:nvPr>
            <p:ph/>
          </p:nvPr>
        </p:nvSpPr>
        <p:spPr>
          <a:xfrm>
            <a:off x="1097280" y="1845720"/>
            <a:ext cx="3238560" cy="19188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89" name="PlaceHolder 3"/>
          <p:cNvSpPr>
            <a:spLocks noGrp="1"/>
          </p:cNvSpPr>
          <p:nvPr>
            <p:ph/>
          </p:nvPr>
        </p:nvSpPr>
        <p:spPr>
          <a:xfrm>
            <a:off x="4498200" y="1845720"/>
            <a:ext cx="3238560" cy="19188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90" name="PlaceHolder 4"/>
          <p:cNvSpPr>
            <a:spLocks noGrp="1"/>
          </p:cNvSpPr>
          <p:nvPr>
            <p:ph/>
          </p:nvPr>
        </p:nvSpPr>
        <p:spPr>
          <a:xfrm>
            <a:off x="7899120" y="1845720"/>
            <a:ext cx="3238560" cy="19188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91" name="PlaceHolder 5"/>
          <p:cNvSpPr>
            <a:spLocks noGrp="1"/>
          </p:cNvSpPr>
          <p:nvPr>
            <p:ph/>
          </p:nvPr>
        </p:nvSpPr>
        <p:spPr>
          <a:xfrm>
            <a:off x="1097280" y="3947040"/>
            <a:ext cx="3238560" cy="19188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92" name="PlaceHolder 6"/>
          <p:cNvSpPr>
            <a:spLocks noGrp="1"/>
          </p:cNvSpPr>
          <p:nvPr>
            <p:ph/>
          </p:nvPr>
        </p:nvSpPr>
        <p:spPr>
          <a:xfrm>
            <a:off x="4498200" y="3947040"/>
            <a:ext cx="3238560" cy="19188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93" name="PlaceHolder 7"/>
          <p:cNvSpPr>
            <a:spLocks noGrp="1"/>
          </p:cNvSpPr>
          <p:nvPr>
            <p:ph/>
          </p:nvPr>
        </p:nvSpPr>
        <p:spPr>
          <a:xfrm>
            <a:off x="7899120" y="3947040"/>
            <a:ext cx="3238560" cy="19188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94F97CAB-0270-4DF7-AAE9-C019579D53C2}" type="slidenum">
              <a:t>&lt;#&gt;</a:t>
            </a:fld>
          </a:p>
        </p:txBody>
      </p:sp>
      <p:sp>
        <p:nvSpPr>
          <p:cNvPr id="11" name="PlaceHolder 10"/>
          <p:cNvSpPr>
            <a:spLocks noGrp="1"/>
          </p:cNvSpPr>
          <p:nvPr>
            <p:ph type="dt" idx="4"/>
          </p:nvPr>
        </p:nvSpPr>
        <p:spPr/>
        <p:txBody>
          <a:bodyPr/>
          <a:p>
            <a:r>
              <a:rPr lang="pl-PL"/>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1097280" y="286560"/>
            <a:ext cx="10058040" cy="145044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4" name="PlaceHolder 2"/>
          <p:cNvSpPr>
            <a:spLocks noGrp="1"/>
          </p:cNvSpPr>
          <p:nvPr>
            <p:ph/>
          </p:nvPr>
        </p:nvSpPr>
        <p:spPr>
          <a:xfrm>
            <a:off x="1097280" y="1845720"/>
            <a:ext cx="10058040" cy="40230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243686BE-9025-469C-9EAD-F5233A55F67B}" type="slidenum">
              <a:t>&lt;#&gt;</a:t>
            </a:fld>
          </a:p>
        </p:txBody>
      </p:sp>
      <p:sp>
        <p:nvSpPr>
          <p:cNvPr id="6" name="PlaceHolder 5"/>
          <p:cNvSpPr>
            <a:spLocks noGrp="1"/>
          </p:cNvSpPr>
          <p:nvPr>
            <p:ph type="dt" idx="1"/>
          </p:nvPr>
        </p:nvSpPr>
        <p:spPr/>
        <p:txBody>
          <a:bodyPr/>
          <a:p>
            <a:r>
              <a:rPr lang="pl-PL"/>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097280" y="286560"/>
            <a:ext cx="10058040" cy="145044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6" name="PlaceHolder 2"/>
          <p:cNvSpPr>
            <a:spLocks noGrp="1"/>
          </p:cNvSpPr>
          <p:nvPr>
            <p:ph/>
          </p:nvPr>
        </p:nvSpPr>
        <p:spPr>
          <a:xfrm>
            <a:off x="1097280" y="1845720"/>
            <a:ext cx="4908240" cy="40230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17" name="PlaceHolder 3"/>
          <p:cNvSpPr>
            <a:spLocks noGrp="1"/>
          </p:cNvSpPr>
          <p:nvPr>
            <p:ph/>
          </p:nvPr>
        </p:nvSpPr>
        <p:spPr>
          <a:xfrm>
            <a:off x="6251400" y="1845720"/>
            <a:ext cx="4908240" cy="40230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9B388FF3-5E62-4D65-8F6C-F96E118D5BC4}" type="slidenum">
              <a:t>&lt;#&gt;</a:t>
            </a:fld>
          </a:p>
        </p:txBody>
      </p:sp>
      <p:sp>
        <p:nvSpPr>
          <p:cNvPr id="7" name="PlaceHolder 6"/>
          <p:cNvSpPr>
            <a:spLocks noGrp="1"/>
          </p:cNvSpPr>
          <p:nvPr>
            <p:ph type="dt" idx="1"/>
          </p:nvPr>
        </p:nvSpPr>
        <p:spPr/>
        <p:txBody>
          <a:bodyPr/>
          <a:p>
            <a:r>
              <a:rPr lang="pl-PL"/>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1097280" y="286560"/>
            <a:ext cx="10058040" cy="145044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9D6DC8A6-822C-4A5F-B127-8160466D3032}" type="slidenum">
              <a:t>&lt;#&gt;</a:t>
            </a:fld>
          </a:p>
        </p:txBody>
      </p:sp>
      <p:sp>
        <p:nvSpPr>
          <p:cNvPr id="5" name="PlaceHolder 4"/>
          <p:cNvSpPr>
            <a:spLocks noGrp="1"/>
          </p:cNvSpPr>
          <p:nvPr>
            <p:ph type="dt" idx="1"/>
          </p:nvPr>
        </p:nvSpPr>
        <p:spPr/>
        <p:txBody>
          <a:bodyPr/>
          <a:p>
            <a:r>
              <a:rPr lang="pl-PL"/>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1097280" y="286560"/>
            <a:ext cx="10058040" cy="6724800"/>
          </a:xfrm>
          <a:prstGeom prst="rect">
            <a:avLst/>
          </a:prstGeom>
          <a:noFill/>
          <a:ln w="0">
            <a:noFill/>
          </a:ln>
        </p:spPr>
        <p:txBody>
          <a:bodyPr lIns="0" rIns="0" tIns="0" bIns="0" anchor="ctr">
            <a:noAutofit/>
          </a:bodyPr>
          <a:p>
            <a:pPr algn="ctr">
              <a:buNone/>
            </a:pPr>
            <a:endParaRPr b="0" lang="pl-PL" sz="3200" spc="-1" strike="noStrike">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5E646DDD-8D8D-4B4D-84E6-0864ED0EC745}" type="slidenum">
              <a:t>&lt;#&gt;</a:t>
            </a:fld>
          </a:p>
        </p:txBody>
      </p:sp>
      <p:sp>
        <p:nvSpPr>
          <p:cNvPr id="5" name="PlaceHolder 4"/>
          <p:cNvSpPr>
            <a:spLocks noGrp="1"/>
          </p:cNvSpPr>
          <p:nvPr>
            <p:ph type="dt" idx="1"/>
          </p:nvPr>
        </p:nvSpPr>
        <p:spPr/>
        <p:txBody>
          <a:bodyPr/>
          <a:p>
            <a:r>
              <a:rPr lang="pl-PL"/>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097280" y="286560"/>
            <a:ext cx="10058040" cy="145044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21" name="PlaceHolder 2"/>
          <p:cNvSpPr>
            <a:spLocks noGrp="1"/>
          </p:cNvSpPr>
          <p:nvPr>
            <p:ph/>
          </p:nvPr>
        </p:nvSpPr>
        <p:spPr>
          <a:xfrm>
            <a:off x="1097280" y="1845720"/>
            <a:ext cx="4908240" cy="19188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22" name="PlaceHolder 3"/>
          <p:cNvSpPr>
            <a:spLocks noGrp="1"/>
          </p:cNvSpPr>
          <p:nvPr>
            <p:ph/>
          </p:nvPr>
        </p:nvSpPr>
        <p:spPr>
          <a:xfrm>
            <a:off x="6251400" y="1845720"/>
            <a:ext cx="4908240" cy="40230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23" name="PlaceHolder 4"/>
          <p:cNvSpPr>
            <a:spLocks noGrp="1"/>
          </p:cNvSpPr>
          <p:nvPr>
            <p:ph/>
          </p:nvPr>
        </p:nvSpPr>
        <p:spPr>
          <a:xfrm>
            <a:off x="1097280" y="3947040"/>
            <a:ext cx="4908240" cy="19188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21CE09B3-9B3B-45DD-9C49-05F18ED2D305}" type="slidenum">
              <a:t>&lt;#&gt;</a:t>
            </a:fld>
          </a:p>
        </p:txBody>
      </p:sp>
      <p:sp>
        <p:nvSpPr>
          <p:cNvPr id="8" name="PlaceHolder 7"/>
          <p:cNvSpPr>
            <a:spLocks noGrp="1"/>
          </p:cNvSpPr>
          <p:nvPr>
            <p:ph type="dt" idx="1"/>
          </p:nvPr>
        </p:nvSpPr>
        <p:spPr/>
        <p:txBody>
          <a:bodyPr/>
          <a:p>
            <a:r>
              <a:rPr lang="pl-PL"/>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097280" y="286560"/>
            <a:ext cx="10058040" cy="145044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25" name="PlaceHolder 2"/>
          <p:cNvSpPr>
            <a:spLocks noGrp="1"/>
          </p:cNvSpPr>
          <p:nvPr>
            <p:ph/>
          </p:nvPr>
        </p:nvSpPr>
        <p:spPr>
          <a:xfrm>
            <a:off x="1097280" y="1845720"/>
            <a:ext cx="4908240" cy="40230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26" name="PlaceHolder 3"/>
          <p:cNvSpPr>
            <a:spLocks noGrp="1"/>
          </p:cNvSpPr>
          <p:nvPr>
            <p:ph/>
          </p:nvPr>
        </p:nvSpPr>
        <p:spPr>
          <a:xfrm>
            <a:off x="6251400" y="1845720"/>
            <a:ext cx="4908240" cy="19188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27" name="PlaceHolder 4"/>
          <p:cNvSpPr>
            <a:spLocks noGrp="1"/>
          </p:cNvSpPr>
          <p:nvPr>
            <p:ph/>
          </p:nvPr>
        </p:nvSpPr>
        <p:spPr>
          <a:xfrm>
            <a:off x="6251400" y="3947040"/>
            <a:ext cx="4908240" cy="19188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4F6B1021-3BC8-4E58-BF10-72813C6B6F00}" type="slidenum">
              <a:t>&lt;#&gt;</a:t>
            </a:fld>
          </a:p>
        </p:txBody>
      </p:sp>
      <p:sp>
        <p:nvSpPr>
          <p:cNvPr id="8" name="PlaceHolder 7"/>
          <p:cNvSpPr>
            <a:spLocks noGrp="1"/>
          </p:cNvSpPr>
          <p:nvPr>
            <p:ph type="dt" idx="1"/>
          </p:nvPr>
        </p:nvSpPr>
        <p:spPr/>
        <p:txBody>
          <a:bodyPr/>
          <a:p>
            <a:r>
              <a:rPr lang="pl-PL"/>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1097280" y="286560"/>
            <a:ext cx="10058040" cy="145044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29" name="PlaceHolder 2"/>
          <p:cNvSpPr>
            <a:spLocks noGrp="1"/>
          </p:cNvSpPr>
          <p:nvPr>
            <p:ph/>
          </p:nvPr>
        </p:nvSpPr>
        <p:spPr>
          <a:xfrm>
            <a:off x="1097280" y="1845720"/>
            <a:ext cx="4908240" cy="19188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30" name="PlaceHolder 3"/>
          <p:cNvSpPr>
            <a:spLocks noGrp="1"/>
          </p:cNvSpPr>
          <p:nvPr>
            <p:ph/>
          </p:nvPr>
        </p:nvSpPr>
        <p:spPr>
          <a:xfrm>
            <a:off x="6251400" y="1845720"/>
            <a:ext cx="4908240" cy="19188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31" name="PlaceHolder 4"/>
          <p:cNvSpPr>
            <a:spLocks noGrp="1"/>
          </p:cNvSpPr>
          <p:nvPr>
            <p:ph/>
          </p:nvPr>
        </p:nvSpPr>
        <p:spPr>
          <a:xfrm>
            <a:off x="1097280" y="3947040"/>
            <a:ext cx="10058040" cy="191880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6EED84DF-552F-4A6E-9E86-0657403A46A1}" type="slidenum">
              <a:t>&lt;#&gt;</a:t>
            </a:fld>
          </a:p>
        </p:txBody>
      </p:sp>
      <p:sp>
        <p:nvSpPr>
          <p:cNvPr id="8" name="PlaceHolder 7"/>
          <p:cNvSpPr>
            <a:spLocks noGrp="1"/>
          </p:cNvSpPr>
          <p:nvPr>
            <p:ph type="dt" idx="1"/>
          </p:nvPr>
        </p:nvSpPr>
        <p:spPr/>
        <p:txBody>
          <a:bodyPr/>
          <a:p>
            <a:r>
              <a:rPr lang="pl-PL"/>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Rectangle 6" hidden="1"/>
          <p:cNvSpPr/>
          <p:nvPr/>
        </p:nvSpPr>
        <p:spPr>
          <a:xfrm>
            <a:off x="3240" y="6400800"/>
            <a:ext cx="1218852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1" name="Rectangle 8" hidden="1"/>
          <p:cNvSpPr/>
          <p:nvPr/>
        </p:nvSpPr>
        <p:spPr>
          <a:xfrm>
            <a:off x="0" y="6334200"/>
            <a:ext cx="12188520" cy="63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 name="Straight Connector 9"/>
          <p:cNvSpPr/>
          <p:nvPr/>
        </p:nvSpPr>
        <p:spPr>
          <a:xfrm>
            <a:off x="1193400" y="1737720"/>
            <a:ext cx="9966960" cy="360"/>
          </a:xfrm>
          <a:prstGeom prst="line">
            <a:avLst/>
          </a:prstGeom>
          <a:ln w="6350">
            <a:solidFill>
              <a:srgbClr val="000000">
                <a:lumMod val="50000"/>
                <a:lumOff val="50000"/>
              </a:srgbClr>
            </a:solidFill>
            <a:round/>
          </a:ln>
        </p:spPr>
        <p:style>
          <a:lnRef idx="1">
            <a:schemeClr val="accent1"/>
          </a:lnRef>
          <a:fillRef idx="0">
            <a:schemeClr val="accent1"/>
          </a:fillRef>
          <a:effectRef idx="0">
            <a:schemeClr val="accent1"/>
          </a:effectRef>
          <a:fontRef idx="minor"/>
        </p:style>
      </p:sp>
      <p:sp>
        <p:nvSpPr>
          <p:cNvPr id="3" name="Rectangle 6"/>
          <p:cNvSpPr/>
          <p:nvPr/>
        </p:nvSpPr>
        <p:spPr>
          <a:xfrm>
            <a:off x="0" y="6400800"/>
            <a:ext cx="1219176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4" name="Rectangle 7"/>
          <p:cNvSpPr/>
          <p:nvPr/>
        </p:nvSpPr>
        <p:spPr>
          <a:xfrm>
            <a:off x="0" y="6334200"/>
            <a:ext cx="12191760" cy="66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5" name="PlaceHolder 1"/>
          <p:cNvSpPr>
            <a:spLocks noGrp="1"/>
          </p:cNvSpPr>
          <p:nvPr>
            <p:ph type="title"/>
          </p:nvPr>
        </p:nvSpPr>
        <p:spPr>
          <a:xfrm>
            <a:off x="1097280" y="758880"/>
            <a:ext cx="10058040" cy="3565800"/>
          </a:xfrm>
          <a:prstGeom prst="rect">
            <a:avLst/>
          </a:prstGeom>
          <a:noFill/>
          <a:ln w="0">
            <a:noFill/>
          </a:ln>
        </p:spPr>
        <p:txBody>
          <a:bodyPr anchor="b">
            <a:normAutofit/>
          </a:bodyPr>
          <a:p>
            <a:pPr>
              <a:lnSpc>
                <a:spcPct val="85000"/>
              </a:lnSpc>
              <a:buNone/>
            </a:pPr>
            <a:r>
              <a:rPr b="0" lang="pl-PL" sz="8000" spc="-52" strike="noStrike">
                <a:solidFill>
                  <a:srgbClr val="262626"/>
                </a:solidFill>
                <a:latin typeface="Calibri Light"/>
              </a:rPr>
              <a:t>Kliknij, aby edytować styl</a:t>
            </a:r>
            <a:endParaRPr b="0" lang="en-US" sz="8000" spc="-1" strike="noStrike">
              <a:solidFill>
                <a:srgbClr val="000000"/>
              </a:solidFill>
              <a:latin typeface="Calibri"/>
            </a:endParaRPr>
          </a:p>
        </p:txBody>
      </p:sp>
      <p:sp>
        <p:nvSpPr>
          <p:cNvPr id="6" name="PlaceHolder 2"/>
          <p:cNvSpPr>
            <a:spLocks noGrp="1"/>
          </p:cNvSpPr>
          <p:nvPr>
            <p:ph type="dt" idx="1"/>
          </p:nvPr>
        </p:nvSpPr>
        <p:spPr>
          <a:xfrm>
            <a:off x="1097280" y="6459840"/>
            <a:ext cx="2471760" cy="364680"/>
          </a:xfrm>
          <a:prstGeom prst="rect">
            <a:avLst/>
          </a:prstGeom>
          <a:noFill/>
          <a:ln w="0">
            <a:noFill/>
          </a:ln>
        </p:spPr>
        <p:txBody>
          <a:bodyPr anchor="ctr">
            <a:noAutofit/>
          </a:bodyPr>
          <a:lstStyle>
            <a:lvl1pPr>
              <a:lnSpc>
                <a:spcPct val="100000"/>
              </a:lnSpc>
              <a:buNone/>
              <a:defRPr b="0" lang="pl-PL" sz="900" spc="-1" strike="noStrike">
                <a:solidFill>
                  <a:srgbClr val="ffffff"/>
                </a:solidFill>
                <a:latin typeface="Calibri"/>
              </a:defRPr>
            </a:lvl1pPr>
          </a:lstStyle>
          <a:p>
            <a:pPr>
              <a:lnSpc>
                <a:spcPct val="100000"/>
              </a:lnSpc>
              <a:buNone/>
            </a:pPr>
            <a:r>
              <a:rPr b="0" lang="pl-PL" sz="900" spc="-1" strike="noStrike">
                <a:solidFill>
                  <a:srgbClr val="ffffff"/>
                </a:solidFill>
                <a:latin typeface="Calibri"/>
              </a:rPr>
              <a:t>&lt;data/godzina&gt;</a:t>
            </a:r>
            <a:endParaRPr b="0" lang="pl-PL" sz="900" spc="-1" strike="noStrike">
              <a:latin typeface="Times New Roman"/>
            </a:endParaRPr>
          </a:p>
        </p:txBody>
      </p:sp>
      <p:sp>
        <p:nvSpPr>
          <p:cNvPr id="7" name="PlaceHolder 3"/>
          <p:cNvSpPr>
            <a:spLocks noGrp="1"/>
          </p:cNvSpPr>
          <p:nvPr>
            <p:ph type="ftr" idx="2"/>
          </p:nvPr>
        </p:nvSpPr>
        <p:spPr>
          <a:xfrm>
            <a:off x="3686040" y="6459840"/>
            <a:ext cx="4822560" cy="364680"/>
          </a:xfrm>
          <a:prstGeom prst="rect">
            <a:avLst/>
          </a:prstGeom>
          <a:noFill/>
          <a:ln w="0">
            <a:noFill/>
          </a:ln>
        </p:spPr>
        <p:txBody>
          <a:bodyPr anchor="ctr">
            <a:noAutofit/>
          </a:bodyPr>
          <a:lstStyle>
            <a:lvl1pPr algn="ctr">
              <a:buNone/>
              <a:defRPr b="0" lang="pl-PL" sz="1400" spc="-1" strike="noStrike">
                <a:latin typeface="Times New Roman"/>
              </a:defRPr>
            </a:lvl1pPr>
          </a:lstStyle>
          <a:p>
            <a:pPr algn="ctr">
              <a:buNone/>
            </a:pPr>
            <a:r>
              <a:rPr b="0" lang="pl-PL" sz="1400" spc="-1" strike="noStrike">
                <a:latin typeface="Times New Roman"/>
              </a:rPr>
              <a:t>&lt;stopka&gt;</a:t>
            </a:r>
            <a:endParaRPr b="0" lang="pl-PL" sz="1400" spc="-1" strike="noStrike">
              <a:latin typeface="Times New Roman"/>
            </a:endParaRPr>
          </a:p>
        </p:txBody>
      </p:sp>
      <p:sp>
        <p:nvSpPr>
          <p:cNvPr id="8" name="PlaceHolder 4"/>
          <p:cNvSpPr>
            <a:spLocks noGrp="1"/>
          </p:cNvSpPr>
          <p:nvPr>
            <p:ph type="sldNum" idx="3"/>
          </p:nvPr>
        </p:nvSpPr>
        <p:spPr>
          <a:xfrm>
            <a:off x="9900360" y="6459840"/>
            <a:ext cx="1311840" cy="364680"/>
          </a:xfrm>
          <a:prstGeom prst="rect">
            <a:avLst/>
          </a:prstGeom>
          <a:noFill/>
          <a:ln w="0">
            <a:noFill/>
          </a:ln>
        </p:spPr>
        <p:txBody>
          <a:bodyPr anchor="ctr">
            <a:noAutofit/>
          </a:bodyPr>
          <a:lstStyle>
            <a:lvl1pPr algn="r">
              <a:lnSpc>
                <a:spcPct val="100000"/>
              </a:lnSpc>
              <a:buNone/>
              <a:defRPr b="0" lang="pl-PL" sz="1050" spc="-1" strike="noStrike">
                <a:solidFill>
                  <a:srgbClr val="ffffff"/>
                </a:solidFill>
                <a:latin typeface="Calibri"/>
              </a:defRPr>
            </a:lvl1pPr>
          </a:lstStyle>
          <a:p>
            <a:pPr algn="r">
              <a:lnSpc>
                <a:spcPct val="100000"/>
              </a:lnSpc>
              <a:buNone/>
            </a:pPr>
            <a:fld id="{F7E9E2AF-D485-4704-B993-C2FECF52BA1D}" type="slidenum">
              <a:rPr b="0" lang="pl-PL" sz="1050" spc="-1" strike="noStrike">
                <a:solidFill>
                  <a:srgbClr val="ffffff"/>
                </a:solidFill>
                <a:latin typeface="Calibri"/>
              </a:rPr>
              <a:t>&lt;numer&gt;</a:t>
            </a:fld>
            <a:endParaRPr b="0" lang="pl-PL" sz="1050" spc="-1" strike="noStrike">
              <a:latin typeface="Times New Roman"/>
            </a:endParaRPr>
          </a:p>
        </p:txBody>
      </p:sp>
      <p:sp>
        <p:nvSpPr>
          <p:cNvPr id="9" name="Straight Connector 8"/>
          <p:cNvSpPr/>
          <p:nvPr/>
        </p:nvSpPr>
        <p:spPr>
          <a:xfrm>
            <a:off x="1207440" y="4343400"/>
            <a:ext cx="9875520" cy="360"/>
          </a:xfrm>
          <a:prstGeom prst="line">
            <a:avLst/>
          </a:prstGeom>
          <a:ln w="6350">
            <a:solidFill>
              <a:srgbClr val="000000">
                <a:lumMod val="50000"/>
                <a:lumOff val="50000"/>
              </a:srgbClr>
            </a:solidFill>
            <a:round/>
          </a:ln>
        </p:spPr>
        <p:style>
          <a:lnRef idx="1">
            <a:schemeClr val="accent1"/>
          </a:lnRef>
          <a:fillRef idx="0">
            <a:schemeClr val="accent1"/>
          </a:fillRef>
          <a:effectRef idx="0">
            <a:schemeClr val="accent1"/>
          </a:effectRef>
          <a:fontRef idx="minor"/>
        </p:style>
      </p:sp>
      <p:sp>
        <p:nvSpPr>
          <p:cNvPr id="10"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en-US" sz="2000" spc="-1" strike="noStrike">
                <a:solidFill>
                  <a:srgbClr val="404040"/>
                </a:solidFill>
                <a:latin typeface="Calibri"/>
              </a:rPr>
              <a:t>Kliknij, aby edytować format tekstu konspektu</a:t>
            </a:r>
            <a:endParaRPr b="0" lang="en-US" sz="2000" spc="-1" strike="noStrike">
              <a:solidFill>
                <a:srgbClr val="404040"/>
              </a:solidFill>
              <a:latin typeface="Calibri"/>
            </a:endParaRPr>
          </a:p>
          <a:p>
            <a:pPr lvl="1" marL="864000" indent="-324000">
              <a:lnSpc>
                <a:spcPct val="90000"/>
              </a:lnSpc>
              <a:spcBef>
                <a:spcPts val="1134"/>
              </a:spcBef>
              <a:buClr>
                <a:srgbClr val="000000"/>
              </a:buClr>
              <a:buSzPct val="75000"/>
              <a:buFont typeface="Symbol" charset="2"/>
              <a:buChar char=""/>
            </a:pPr>
            <a:r>
              <a:rPr b="0" lang="en-US" sz="1400" spc="-1" strike="noStrike">
                <a:solidFill>
                  <a:srgbClr val="404040"/>
                </a:solidFill>
                <a:latin typeface="Calibri"/>
              </a:rPr>
              <a:t>Drugi poziom konspektu</a:t>
            </a:r>
            <a:endParaRPr b="0" lang="en-US" sz="1400" spc="-1" strike="noStrike">
              <a:solidFill>
                <a:srgbClr val="404040"/>
              </a:solidFill>
              <a:latin typeface="Calibri"/>
            </a:endParaRPr>
          </a:p>
          <a:p>
            <a:pPr lvl="2" marL="1296000" indent="-288000">
              <a:lnSpc>
                <a:spcPct val="90000"/>
              </a:lnSpc>
              <a:spcBef>
                <a:spcPts val="850"/>
              </a:spcBef>
              <a:buClr>
                <a:srgbClr val="000000"/>
              </a:buClr>
              <a:buSzPct val="45000"/>
              <a:buFont typeface="Wingdings" charset="2"/>
              <a:buChar char=""/>
            </a:pPr>
            <a:r>
              <a:rPr b="0" lang="en-US" sz="1400" spc="-1" strike="noStrike">
                <a:solidFill>
                  <a:srgbClr val="404040"/>
                </a:solidFill>
                <a:latin typeface="Calibri"/>
              </a:rPr>
              <a:t>Trzeci poziom konspektu</a:t>
            </a:r>
            <a:endParaRPr b="0" lang="en-US" sz="1400" spc="-1" strike="noStrike">
              <a:solidFill>
                <a:srgbClr val="404040"/>
              </a:solidFill>
              <a:latin typeface="Calibri"/>
            </a:endParaRPr>
          </a:p>
          <a:p>
            <a:pPr lvl="3" marL="1728000" indent="-216000">
              <a:lnSpc>
                <a:spcPct val="90000"/>
              </a:lnSpc>
              <a:spcBef>
                <a:spcPts val="567"/>
              </a:spcBef>
              <a:buClr>
                <a:srgbClr val="000000"/>
              </a:buClr>
              <a:buSzPct val="75000"/>
              <a:buFont typeface="Symbol" charset="2"/>
              <a:buChar char=""/>
            </a:pPr>
            <a:r>
              <a:rPr b="0" lang="en-US" sz="1400" spc="-1" strike="noStrike">
                <a:solidFill>
                  <a:srgbClr val="404040"/>
                </a:solidFill>
                <a:latin typeface="Calibri"/>
              </a:rPr>
              <a:t>Czwarty poziom konspektu</a:t>
            </a:r>
            <a:endParaRPr b="0" lang="en-US" sz="1400" spc="-1" strike="noStrike">
              <a:solidFill>
                <a:srgbClr val="404040"/>
              </a:solidFill>
              <a:latin typeface="Calibri"/>
            </a:endParaRPr>
          </a:p>
          <a:p>
            <a:pPr lvl="4" marL="2160000" indent="-216000">
              <a:lnSpc>
                <a:spcPct val="90000"/>
              </a:lnSpc>
              <a:spcBef>
                <a:spcPts val="283"/>
              </a:spcBef>
              <a:buClr>
                <a:srgbClr val="000000"/>
              </a:buClr>
              <a:buSzPct val="45000"/>
              <a:buFont typeface="Wingdings" charset="2"/>
              <a:buChar char=""/>
            </a:pPr>
            <a:r>
              <a:rPr b="0" lang="en-US" sz="2000" spc="-1" strike="noStrike">
                <a:solidFill>
                  <a:srgbClr val="404040"/>
                </a:solidFill>
                <a:latin typeface="Calibri"/>
              </a:rPr>
              <a:t>Piąty poziom konspektu</a:t>
            </a:r>
            <a:endParaRPr b="0" lang="en-US" sz="2000" spc="-1" strike="noStrike">
              <a:solidFill>
                <a:srgbClr val="404040"/>
              </a:solidFill>
              <a:latin typeface="Calibri"/>
            </a:endParaRPr>
          </a:p>
          <a:p>
            <a:pPr lvl="5" marL="2592000" indent="-216000">
              <a:lnSpc>
                <a:spcPct val="90000"/>
              </a:lnSpc>
              <a:spcBef>
                <a:spcPts val="283"/>
              </a:spcBef>
              <a:buClr>
                <a:srgbClr val="000000"/>
              </a:buClr>
              <a:buSzPct val="45000"/>
              <a:buFont typeface="Wingdings" charset="2"/>
              <a:buChar char=""/>
            </a:pPr>
            <a:r>
              <a:rPr b="0" lang="en-US" sz="2000" spc="-1" strike="noStrike">
                <a:solidFill>
                  <a:srgbClr val="404040"/>
                </a:solidFill>
                <a:latin typeface="Calibri"/>
              </a:rPr>
              <a:t>Szósty poziom konspektu</a:t>
            </a:r>
            <a:endParaRPr b="0" lang="en-US" sz="2000" spc="-1" strike="noStrike">
              <a:solidFill>
                <a:srgbClr val="404040"/>
              </a:solidFill>
              <a:latin typeface="Calibri"/>
            </a:endParaRPr>
          </a:p>
          <a:p>
            <a:pPr lvl="6" marL="3024000" indent="-216000">
              <a:lnSpc>
                <a:spcPct val="90000"/>
              </a:lnSpc>
              <a:spcBef>
                <a:spcPts val="283"/>
              </a:spcBef>
              <a:buClr>
                <a:srgbClr val="000000"/>
              </a:buClr>
              <a:buSzPct val="45000"/>
              <a:buFont typeface="Wingdings" charset="2"/>
              <a:buChar char=""/>
            </a:pPr>
            <a:r>
              <a:rPr b="0" lang="en-US" sz="2000" spc="-1" strike="noStrike">
                <a:solidFill>
                  <a:srgbClr val="404040"/>
                </a:solidFill>
                <a:latin typeface="Calibri"/>
              </a:rPr>
              <a:t>Siódmy poziom konspektu</a:t>
            </a:r>
            <a:endParaRPr b="0" lang="en-US" sz="2000" spc="-1" strike="noStrike">
              <a:solidFill>
                <a:srgbClr val="40404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 name="Rectangle 6"/>
          <p:cNvSpPr/>
          <p:nvPr/>
        </p:nvSpPr>
        <p:spPr>
          <a:xfrm>
            <a:off x="3240" y="6400800"/>
            <a:ext cx="1218852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48" name="Rectangle 8"/>
          <p:cNvSpPr/>
          <p:nvPr/>
        </p:nvSpPr>
        <p:spPr>
          <a:xfrm>
            <a:off x="0" y="6334200"/>
            <a:ext cx="12188520" cy="63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49" name="Straight Connector 9"/>
          <p:cNvSpPr/>
          <p:nvPr/>
        </p:nvSpPr>
        <p:spPr>
          <a:xfrm>
            <a:off x="1193400" y="1737720"/>
            <a:ext cx="9966960" cy="360"/>
          </a:xfrm>
          <a:prstGeom prst="line">
            <a:avLst/>
          </a:prstGeom>
          <a:ln w="6350">
            <a:solidFill>
              <a:srgbClr val="000000">
                <a:lumMod val="50000"/>
                <a:lumOff val="50000"/>
              </a:srgbClr>
            </a:solidFill>
            <a:round/>
          </a:ln>
        </p:spPr>
        <p:style>
          <a:lnRef idx="1">
            <a:schemeClr val="accent1"/>
          </a:lnRef>
          <a:fillRef idx="0">
            <a:schemeClr val="accent1"/>
          </a:fillRef>
          <a:effectRef idx="0">
            <a:schemeClr val="accent1"/>
          </a:effectRef>
          <a:fontRef idx="minor"/>
        </p:style>
      </p:sp>
      <p:sp>
        <p:nvSpPr>
          <p:cNvPr id="50" name="PlaceHolder 1"/>
          <p:cNvSpPr>
            <a:spLocks noGrp="1"/>
          </p:cNvSpPr>
          <p:nvPr>
            <p:ph type="title"/>
          </p:nvPr>
        </p:nvSpPr>
        <p:spPr>
          <a:xfrm>
            <a:off x="1097280" y="286560"/>
            <a:ext cx="10058040" cy="1450440"/>
          </a:xfrm>
          <a:prstGeom prst="rect">
            <a:avLst/>
          </a:prstGeom>
          <a:noFill/>
          <a:ln w="0">
            <a:noFill/>
          </a:ln>
        </p:spPr>
        <p:txBody>
          <a:bodyPr anchor="b">
            <a:noAutofit/>
          </a:bodyPr>
          <a:p>
            <a:pPr>
              <a:lnSpc>
                <a:spcPct val="85000"/>
              </a:lnSpc>
              <a:buNone/>
            </a:pPr>
            <a:r>
              <a:rPr b="0" lang="pl-PL" sz="4800" spc="-52" strike="noStrike">
                <a:solidFill>
                  <a:srgbClr val="404040"/>
                </a:solidFill>
                <a:latin typeface="Calibri Light"/>
              </a:rPr>
              <a:t>Kliknij, aby edytować styl</a:t>
            </a:r>
            <a:endParaRPr b="0" lang="en-US" sz="4800" spc="-1" strike="noStrike">
              <a:solidFill>
                <a:srgbClr val="000000"/>
              </a:solidFill>
              <a:latin typeface="Calibri"/>
            </a:endParaRPr>
          </a:p>
        </p:txBody>
      </p:sp>
      <p:sp>
        <p:nvSpPr>
          <p:cNvPr id="51" name="PlaceHolder 2"/>
          <p:cNvSpPr>
            <a:spLocks noGrp="1"/>
          </p:cNvSpPr>
          <p:nvPr>
            <p:ph type="body"/>
          </p:nvPr>
        </p:nvSpPr>
        <p:spPr>
          <a:xfrm>
            <a:off x="1097280" y="1845720"/>
            <a:ext cx="10058040" cy="4023000"/>
          </a:xfrm>
          <a:prstGeom prst="rect">
            <a:avLst/>
          </a:prstGeom>
          <a:noFill/>
          <a:ln w="0">
            <a:noFill/>
          </a:ln>
        </p:spPr>
        <p:txBody>
          <a:bodyPr lIns="0" rIns="0" anchor="t">
            <a:noAutofit/>
          </a:bodyPr>
          <a:p>
            <a:pPr marL="91440" indent="-91440">
              <a:lnSpc>
                <a:spcPct val="90000"/>
              </a:lnSpc>
              <a:spcBef>
                <a:spcPts val="1199"/>
              </a:spcBef>
              <a:spcAft>
                <a:spcPts val="201"/>
              </a:spcAft>
              <a:buClr>
                <a:srgbClr val="1cade4"/>
              </a:buClr>
              <a:buFont typeface="Calibri"/>
              <a:buChar char=" "/>
            </a:pPr>
            <a:r>
              <a:rPr b="0" lang="pl-PL" sz="2000" spc="-1" strike="noStrike">
                <a:solidFill>
                  <a:srgbClr val="404040"/>
                </a:solidFill>
                <a:latin typeface="Calibri"/>
              </a:rPr>
              <a:t>Kliknij, aby edytować style wzorca tekstu</a:t>
            </a:r>
            <a:endParaRPr b="0" lang="en-US" sz="2000" spc="-1" strike="noStrike">
              <a:solidFill>
                <a:srgbClr val="404040"/>
              </a:solidFill>
              <a:latin typeface="Calibri"/>
            </a:endParaRPr>
          </a:p>
          <a:p>
            <a:pPr lvl="1" marL="384120" indent="-182880">
              <a:lnSpc>
                <a:spcPct val="90000"/>
              </a:lnSpc>
              <a:spcBef>
                <a:spcPts val="201"/>
              </a:spcBef>
              <a:spcAft>
                <a:spcPts val="400"/>
              </a:spcAft>
              <a:buClr>
                <a:srgbClr val="1cade4"/>
              </a:buClr>
              <a:buFont typeface="Calibri"/>
              <a:buChar char="◦"/>
            </a:pPr>
            <a:r>
              <a:rPr b="0" lang="pl-PL" sz="1800" spc="-1" strike="noStrike">
                <a:solidFill>
                  <a:srgbClr val="404040"/>
                </a:solidFill>
                <a:latin typeface="Calibri"/>
              </a:rPr>
              <a:t>Drugi poziom</a:t>
            </a:r>
            <a:endParaRPr b="0" lang="en-US" sz="1800" spc="-1" strike="noStrike">
              <a:solidFill>
                <a:srgbClr val="404040"/>
              </a:solidFill>
              <a:latin typeface="Calibri"/>
            </a:endParaRPr>
          </a:p>
          <a:p>
            <a:pPr lvl="2" marL="567000" indent="-182880">
              <a:lnSpc>
                <a:spcPct val="90000"/>
              </a:lnSpc>
              <a:spcBef>
                <a:spcPts val="201"/>
              </a:spcBef>
              <a:spcAft>
                <a:spcPts val="400"/>
              </a:spcAft>
              <a:buClr>
                <a:srgbClr val="1cade4"/>
              </a:buClr>
              <a:buFont typeface="Calibri"/>
              <a:buChar char="◦"/>
            </a:pPr>
            <a:r>
              <a:rPr b="0" lang="pl-PL" sz="1400" spc="-1" strike="noStrike">
                <a:solidFill>
                  <a:srgbClr val="404040"/>
                </a:solidFill>
                <a:latin typeface="Calibri"/>
              </a:rPr>
              <a:t>Trzeci poziom</a:t>
            </a:r>
            <a:endParaRPr b="0" lang="en-US" sz="1400" spc="-1" strike="noStrike">
              <a:solidFill>
                <a:srgbClr val="404040"/>
              </a:solidFill>
              <a:latin typeface="Calibri"/>
            </a:endParaRPr>
          </a:p>
          <a:p>
            <a:pPr lvl="3" marL="749880" indent="-182880">
              <a:lnSpc>
                <a:spcPct val="90000"/>
              </a:lnSpc>
              <a:spcBef>
                <a:spcPts val="201"/>
              </a:spcBef>
              <a:spcAft>
                <a:spcPts val="400"/>
              </a:spcAft>
              <a:buClr>
                <a:srgbClr val="1cade4"/>
              </a:buClr>
              <a:buFont typeface="Calibri"/>
              <a:buChar char="◦"/>
            </a:pPr>
            <a:r>
              <a:rPr b="0" lang="pl-PL" sz="1400" spc="-1" strike="noStrike">
                <a:solidFill>
                  <a:srgbClr val="404040"/>
                </a:solidFill>
                <a:latin typeface="Calibri"/>
              </a:rPr>
              <a:t>Czwarty poziom</a:t>
            </a:r>
            <a:endParaRPr b="0" lang="en-US" sz="1400" spc="-1" strike="noStrike">
              <a:solidFill>
                <a:srgbClr val="404040"/>
              </a:solidFill>
              <a:latin typeface="Calibri"/>
            </a:endParaRPr>
          </a:p>
          <a:p>
            <a:pPr lvl="4" marL="932760" indent="-182880">
              <a:lnSpc>
                <a:spcPct val="90000"/>
              </a:lnSpc>
              <a:spcBef>
                <a:spcPts val="201"/>
              </a:spcBef>
              <a:spcAft>
                <a:spcPts val="400"/>
              </a:spcAft>
              <a:buClr>
                <a:srgbClr val="1cade4"/>
              </a:buClr>
              <a:buFont typeface="Calibri"/>
              <a:buChar char="◦"/>
            </a:pPr>
            <a:r>
              <a:rPr b="0" lang="pl-PL" sz="1400" spc="-1" strike="noStrike">
                <a:solidFill>
                  <a:srgbClr val="404040"/>
                </a:solidFill>
                <a:latin typeface="Calibri"/>
              </a:rPr>
              <a:t>Piąty poziom</a:t>
            </a:r>
            <a:endParaRPr b="0" lang="en-US" sz="1400" spc="-1" strike="noStrike">
              <a:solidFill>
                <a:srgbClr val="404040"/>
              </a:solidFill>
              <a:latin typeface="Calibri"/>
            </a:endParaRPr>
          </a:p>
        </p:txBody>
      </p:sp>
      <p:sp>
        <p:nvSpPr>
          <p:cNvPr id="52" name="PlaceHolder 3"/>
          <p:cNvSpPr>
            <a:spLocks noGrp="1"/>
          </p:cNvSpPr>
          <p:nvPr>
            <p:ph type="dt" idx="4"/>
          </p:nvPr>
        </p:nvSpPr>
        <p:spPr>
          <a:xfrm>
            <a:off x="1097280" y="6459840"/>
            <a:ext cx="2471760" cy="364680"/>
          </a:xfrm>
          <a:prstGeom prst="rect">
            <a:avLst/>
          </a:prstGeom>
          <a:noFill/>
          <a:ln w="0">
            <a:noFill/>
          </a:ln>
        </p:spPr>
        <p:txBody>
          <a:bodyPr anchor="ctr">
            <a:noAutofit/>
          </a:bodyPr>
          <a:lstStyle>
            <a:lvl1pPr>
              <a:lnSpc>
                <a:spcPct val="100000"/>
              </a:lnSpc>
              <a:buNone/>
              <a:defRPr b="0" lang="pl-PL" sz="900" spc="-1" strike="noStrike">
                <a:solidFill>
                  <a:srgbClr val="ffffff"/>
                </a:solidFill>
                <a:latin typeface="Calibri"/>
              </a:defRPr>
            </a:lvl1pPr>
          </a:lstStyle>
          <a:p>
            <a:pPr>
              <a:lnSpc>
                <a:spcPct val="100000"/>
              </a:lnSpc>
              <a:buNone/>
            </a:pPr>
            <a:r>
              <a:rPr b="0" lang="pl-PL" sz="900" spc="-1" strike="noStrike">
                <a:solidFill>
                  <a:srgbClr val="ffffff"/>
                </a:solidFill>
                <a:latin typeface="Calibri"/>
              </a:rPr>
              <a:t>&lt;data/godzina&gt;</a:t>
            </a:r>
            <a:endParaRPr b="0" lang="pl-PL" sz="900" spc="-1" strike="noStrike">
              <a:latin typeface="Times New Roman"/>
            </a:endParaRPr>
          </a:p>
        </p:txBody>
      </p:sp>
      <p:sp>
        <p:nvSpPr>
          <p:cNvPr id="53" name="PlaceHolder 4"/>
          <p:cNvSpPr>
            <a:spLocks noGrp="1"/>
          </p:cNvSpPr>
          <p:nvPr>
            <p:ph type="ftr" idx="5"/>
          </p:nvPr>
        </p:nvSpPr>
        <p:spPr>
          <a:xfrm>
            <a:off x="3686040" y="6459840"/>
            <a:ext cx="4822560" cy="364680"/>
          </a:xfrm>
          <a:prstGeom prst="rect">
            <a:avLst/>
          </a:prstGeom>
          <a:noFill/>
          <a:ln w="0">
            <a:noFill/>
          </a:ln>
        </p:spPr>
        <p:txBody>
          <a:bodyPr anchor="ctr">
            <a:noAutofit/>
          </a:bodyPr>
          <a:lstStyle>
            <a:lvl1pPr algn="ctr">
              <a:buNone/>
              <a:defRPr b="0" lang="pl-PL" sz="1400" spc="-1" strike="noStrike">
                <a:latin typeface="Times New Roman"/>
              </a:defRPr>
            </a:lvl1pPr>
          </a:lstStyle>
          <a:p>
            <a:pPr algn="ctr">
              <a:buNone/>
            </a:pPr>
            <a:r>
              <a:rPr b="0" lang="pl-PL" sz="1400" spc="-1" strike="noStrike">
                <a:latin typeface="Times New Roman"/>
              </a:rPr>
              <a:t>&lt;stopka&gt;</a:t>
            </a:r>
            <a:endParaRPr b="0" lang="pl-PL" sz="1400" spc="-1" strike="noStrike">
              <a:latin typeface="Times New Roman"/>
            </a:endParaRPr>
          </a:p>
        </p:txBody>
      </p:sp>
      <p:sp>
        <p:nvSpPr>
          <p:cNvPr id="54" name="PlaceHolder 5"/>
          <p:cNvSpPr>
            <a:spLocks noGrp="1"/>
          </p:cNvSpPr>
          <p:nvPr>
            <p:ph type="sldNum" idx="6"/>
          </p:nvPr>
        </p:nvSpPr>
        <p:spPr>
          <a:xfrm>
            <a:off x="9900360" y="6459840"/>
            <a:ext cx="1311840" cy="364680"/>
          </a:xfrm>
          <a:prstGeom prst="rect">
            <a:avLst/>
          </a:prstGeom>
          <a:noFill/>
          <a:ln w="0">
            <a:noFill/>
          </a:ln>
        </p:spPr>
        <p:txBody>
          <a:bodyPr anchor="ctr">
            <a:noAutofit/>
          </a:bodyPr>
          <a:lstStyle>
            <a:lvl1pPr algn="r">
              <a:lnSpc>
                <a:spcPct val="100000"/>
              </a:lnSpc>
              <a:buNone/>
              <a:defRPr b="0" lang="pl-PL" sz="1050" spc="-1" strike="noStrike">
                <a:solidFill>
                  <a:srgbClr val="ffffff"/>
                </a:solidFill>
                <a:latin typeface="Calibri"/>
              </a:defRPr>
            </a:lvl1pPr>
          </a:lstStyle>
          <a:p>
            <a:pPr algn="r">
              <a:lnSpc>
                <a:spcPct val="100000"/>
              </a:lnSpc>
              <a:buNone/>
            </a:pPr>
            <a:fld id="{3B24ECF4-5F8E-43D3-B7F0-D5509E481C07}" type="slidenum">
              <a:rPr b="0" lang="pl-PL" sz="1050" spc="-1" strike="noStrike">
                <a:solidFill>
                  <a:srgbClr val="ffffff"/>
                </a:solidFill>
                <a:latin typeface="Calibri"/>
              </a:rPr>
              <a:t>&lt;numer&gt;</a:t>
            </a:fld>
            <a:endParaRPr b="0" lang="pl-PL" sz="1050" spc="-1" strike="noStrike">
              <a:latin typeface="Times New Roman"/>
            </a:endParaRPr>
          </a:p>
        </p:txBody>
      </p:sp>
      <p:sp>
        <p:nvSpPr>
          <p:cNvPr id="55" name="pole tekstowe 6"/>
          <p:cNvSpPr/>
          <p:nvPr/>
        </p:nvSpPr>
        <p:spPr>
          <a:xfrm>
            <a:off x="3019320" y="6459840"/>
            <a:ext cx="6213960" cy="3034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pl-PL" sz="1400" spc="-1" strike="noStrike" cap="small">
                <a:solidFill>
                  <a:srgbClr val="ffffff"/>
                </a:solidFill>
                <a:latin typeface="Calibri"/>
              </a:rPr>
              <a:t>Gminny Program Rewitalizacji i Raport diagnostyczny</a:t>
            </a:r>
            <a:endParaRPr b="0" lang="pl-PL" sz="1400" spc="-1" strike="noStrike">
              <a:latin typeface="Arial"/>
            </a:endParaRPr>
          </a:p>
        </p:txBody>
      </p:sp>
      <p:pic>
        <p:nvPicPr>
          <p:cNvPr id="56" name="Obraz 7" descr=""/>
          <p:cNvPicPr/>
          <p:nvPr/>
        </p:nvPicPr>
        <p:blipFill>
          <a:blip r:embed="rId2"/>
          <a:stretch/>
        </p:blipFill>
        <p:spPr>
          <a:xfrm>
            <a:off x="10828080" y="5676840"/>
            <a:ext cx="1236600" cy="617760"/>
          </a:xfrm>
          <a:prstGeom prst="rect">
            <a:avLst/>
          </a:prstGeom>
          <a:ln w="0">
            <a:noFill/>
          </a:ln>
        </p:spPr>
      </p:pic>
      <p:pic>
        <p:nvPicPr>
          <p:cNvPr id="57" name="Obraz 9" descr="Obraz zawierający symbol, clipart, godło, logo&#10;&#10;Opis wygenerowany automatycznie"/>
          <p:cNvPicPr/>
          <p:nvPr/>
        </p:nvPicPr>
        <p:blipFill>
          <a:blip r:embed="rId3"/>
          <a:stretch/>
        </p:blipFill>
        <p:spPr>
          <a:xfrm>
            <a:off x="11446560" y="205920"/>
            <a:ext cx="504360" cy="56628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diagramData" Target="../diagrams/data1.xml"/><Relationship Id="rId2" Type="http://schemas.openxmlformats.org/officeDocument/2006/relationships/diagramLayout" Target="../diagrams/layout1.xml"/><Relationship Id="rId3" Type="http://schemas.openxmlformats.org/officeDocument/2006/relationships/diagramQuickStyle" Target="../diagrams/quickStyle1.xml"/><Relationship Id="rId4" Type="http://schemas.openxmlformats.org/officeDocument/2006/relationships/diagramColors" Target="../diagrams/colors1.xml"/><Relationship Id="rId5" Type="http://schemas.microsoft.com/office/2007/relationships/diagramDrawing" Target="../diagrams/drawing1.xml"/><Relationship Id="rId6"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diagramData" Target="../diagrams/data2.xml"/><Relationship Id="rId2" Type="http://schemas.openxmlformats.org/officeDocument/2006/relationships/diagramLayout" Target="../diagrams/layout2.xml"/><Relationship Id="rId3" Type="http://schemas.openxmlformats.org/officeDocument/2006/relationships/diagramQuickStyle" Target="../diagrams/quickStyle2.xml"/><Relationship Id="rId4" Type="http://schemas.openxmlformats.org/officeDocument/2006/relationships/diagramColors" Target="../diagrams/colors2.xml"/><Relationship Id="rId5" Type="http://schemas.microsoft.com/office/2007/relationships/diagramDrawing" Target="../diagrams/drawing2.xml"/><Relationship Id="rId6"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diagramData" Target="../diagrams/data3.xml"/><Relationship Id="rId2" Type="http://schemas.openxmlformats.org/officeDocument/2006/relationships/diagramLayout" Target="../diagrams/layout3.xml"/><Relationship Id="rId3" Type="http://schemas.openxmlformats.org/officeDocument/2006/relationships/diagramQuickStyle" Target="../diagrams/quickStyle3.xml"/><Relationship Id="rId4" Type="http://schemas.openxmlformats.org/officeDocument/2006/relationships/diagramColors" Target="../diagrams/colors3.xml"/><Relationship Id="rId5" Type="http://schemas.microsoft.com/office/2007/relationships/diagramDrawing" Target="../diagrams/drawing3.xml"/><Relationship Id="rId6"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diagramData" Target="../diagrams/data4.xml"/><Relationship Id="rId2" Type="http://schemas.openxmlformats.org/officeDocument/2006/relationships/diagramLayout" Target="../diagrams/layout4.xml"/><Relationship Id="rId3" Type="http://schemas.openxmlformats.org/officeDocument/2006/relationships/diagramQuickStyle" Target="../diagrams/quickStyle4.xml"/><Relationship Id="rId4" Type="http://schemas.openxmlformats.org/officeDocument/2006/relationships/diagramColors" Target="../diagrams/colors4.xml"/><Relationship Id="rId5" Type="http://schemas.microsoft.com/office/2007/relationships/diagramDrawing" Target="../diagrams/drawing4.xml"/><Relationship Id="rId6"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png"/><Relationship Id="rId3"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chart" Target="../charts/chart1.xml"/><Relationship Id="rId3"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4" name="Obraz 1" descr=""/>
          <p:cNvPicPr/>
          <p:nvPr/>
        </p:nvPicPr>
        <p:blipFill>
          <a:blip r:embed="rId1"/>
          <a:stretch/>
        </p:blipFill>
        <p:spPr>
          <a:xfrm>
            <a:off x="851040" y="1248480"/>
            <a:ext cx="7089120" cy="5013360"/>
          </a:xfrm>
          <a:prstGeom prst="rect">
            <a:avLst/>
          </a:prstGeom>
          <a:ln w="0">
            <a:noFill/>
          </a:ln>
        </p:spPr>
      </p:pic>
      <p:sp>
        <p:nvSpPr>
          <p:cNvPr id="95" name="PlaceHolder 1"/>
          <p:cNvSpPr>
            <a:spLocks noGrp="1"/>
          </p:cNvSpPr>
          <p:nvPr>
            <p:ph type="title"/>
          </p:nvPr>
        </p:nvSpPr>
        <p:spPr>
          <a:xfrm>
            <a:off x="2680200" y="441720"/>
            <a:ext cx="10058040" cy="2165400"/>
          </a:xfrm>
          <a:prstGeom prst="rect">
            <a:avLst/>
          </a:prstGeom>
          <a:noFill/>
          <a:ln w="0">
            <a:noFill/>
          </a:ln>
        </p:spPr>
        <p:txBody>
          <a:bodyPr anchor="b">
            <a:noAutofit/>
          </a:bodyPr>
          <a:p>
            <a:pPr>
              <a:lnSpc>
                <a:spcPct val="85000"/>
              </a:lnSpc>
              <a:buNone/>
            </a:pPr>
            <a:r>
              <a:rPr b="0" lang="pl-PL" sz="5400" spc="-52" strike="noStrike">
                <a:solidFill>
                  <a:srgbClr val="262626"/>
                </a:solidFill>
                <a:latin typeface="Calibri Light"/>
              </a:rPr>
              <a:t>Gminny Program Rewitalizacji </a:t>
            </a:r>
            <a:br/>
            <a:r>
              <a:rPr b="0" lang="pl-PL" sz="5400" spc="-52" strike="noStrike">
                <a:solidFill>
                  <a:srgbClr val="262626"/>
                </a:solidFill>
                <a:latin typeface="Calibri Light"/>
              </a:rPr>
              <a:t>Gminy Bełżyce</a:t>
            </a:r>
            <a:br/>
            <a:r>
              <a:rPr b="1" lang="pl-PL" sz="5400" spc="-52" strike="noStrike">
                <a:solidFill>
                  <a:srgbClr val="262626"/>
                </a:solidFill>
                <a:latin typeface="Calibri Light"/>
              </a:rPr>
              <a:t>Etap I- Raport diagnostyczny</a:t>
            </a:r>
            <a:r>
              <a:rPr b="0" lang="pl-PL" sz="5400" spc="-52" strike="noStrike">
                <a:solidFill>
                  <a:srgbClr val="262626"/>
                </a:solidFill>
                <a:latin typeface="Calibri Light"/>
              </a:rPr>
              <a:t>	</a:t>
            </a:r>
            <a:endParaRPr b="0" lang="en-US" sz="5400" spc="-1" strike="noStrike">
              <a:solidFill>
                <a:srgbClr val="000000"/>
              </a:solidFill>
              <a:latin typeface="Calibri"/>
            </a:endParaRPr>
          </a:p>
        </p:txBody>
      </p:sp>
      <p:pic>
        <p:nvPicPr>
          <p:cNvPr id="96" name="Obraz 12" descr=""/>
          <p:cNvPicPr/>
          <p:nvPr/>
        </p:nvPicPr>
        <p:blipFill>
          <a:blip r:embed="rId2"/>
          <a:stretch/>
        </p:blipFill>
        <p:spPr>
          <a:xfrm>
            <a:off x="10027440" y="5191560"/>
            <a:ext cx="2043360" cy="1020960"/>
          </a:xfrm>
          <a:prstGeom prst="rect">
            <a:avLst/>
          </a:prstGeom>
          <a:ln w="0">
            <a:noFill/>
          </a:ln>
        </p:spPr>
      </p:pic>
      <p:pic>
        <p:nvPicPr>
          <p:cNvPr id="97" name="Obraz 3" descr="Obraz zawierający symbol, clipart, godło, logo&#10;&#10;Opis wygenerowany automatycznie"/>
          <p:cNvPicPr/>
          <p:nvPr/>
        </p:nvPicPr>
        <p:blipFill>
          <a:blip r:embed="rId3"/>
          <a:stretch/>
        </p:blipFill>
        <p:spPr>
          <a:xfrm>
            <a:off x="340560" y="402480"/>
            <a:ext cx="2018880" cy="2266560"/>
          </a:xfrm>
          <a:prstGeom prst="rect">
            <a:avLst/>
          </a:prstGeom>
          <a:ln w="0">
            <a:noFill/>
          </a:ln>
        </p:spPr>
      </p:pic>
      <p:sp>
        <p:nvSpPr>
          <p:cNvPr id="98" name="Owal 4"/>
          <p:cNvSpPr/>
          <p:nvPr/>
        </p:nvSpPr>
        <p:spPr>
          <a:xfrm>
            <a:off x="5086440" y="3679560"/>
            <a:ext cx="1511640" cy="1511640"/>
          </a:xfrm>
          <a:prstGeom prst="ellipse">
            <a:avLst/>
          </a:prstGeom>
          <a:blipFill rotWithShape="0">
            <a:blip r:embed="rId4"/>
            <a:srcRect/>
            <a:stretch/>
          </a:blipFill>
          <a:ln w="28575">
            <a:noFill/>
          </a:ln>
        </p:spPr>
        <p:style>
          <a:lnRef idx="2">
            <a:schemeClr val="accent1">
              <a:shade val="50000"/>
            </a:schemeClr>
          </a:lnRef>
          <a:fillRef idx="1">
            <a:schemeClr val="accent1"/>
          </a:fillRef>
          <a:effectRef idx="0">
            <a:schemeClr val="accent1"/>
          </a:effectRef>
          <a:fontRef idx="minor"/>
        </p:style>
      </p:sp>
      <p:sp>
        <p:nvSpPr>
          <p:cNvPr id="99" name="Owal 6"/>
          <p:cNvSpPr/>
          <p:nvPr/>
        </p:nvSpPr>
        <p:spPr>
          <a:xfrm>
            <a:off x="7003440" y="3679560"/>
            <a:ext cx="1511640" cy="1511640"/>
          </a:xfrm>
          <a:prstGeom prst="ellipse">
            <a:avLst/>
          </a:prstGeom>
          <a:blipFill rotWithShape="0">
            <a:blip r:embed="rId5"/>
            <a:srcRect/>
            <a:stretch/>
          </a:blipFill>
          <a:ln w="19050">
            <a:noFill/>
          </a:ln>
        </p:spPr>
        <p:style>
          <a:lnRef idx="2">
            <a:schemeClr val="accent1">
              <a:shade val="50000"/>
            </a:schemeClr>
          </a:lnRef>
          <a:fillRef idx="1">
            <a:schemeClr val="accent1"/>
          </a:fillRef>
          <a:effectRef idx="0">
            <a:schemeClr val="accent1"/>
          </a:effectRef>
          <a:fontRef idx="minor"/>
        </p:style>
      </p:sp>
      <p:sp>
        <p:nvSpPr>
          <p:cNvPr id="100" name="Owal 8"/>
          <p:cNvSpPr/>
          <p:nvPr/>
        </p:nvSpPr>
        <p:spPr>
          <a:xfrm>
            <a:off x="8920800" y="3679560"/>
            <a:ext cx="1511640" cy="1511640"/>
          </a:xfrm>
          <a:prstGeom prst="ellipse">
            <a:avLst/>
          </a:prstGeom>
          <a:blipFill rotWithShape="0">
            <a:blip r:embed="rId6"/>
            <a:srcRect/>
            <a:stretch/>
          </a:blipFill>
          <a:ln>
            <a:no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PlaceHolder 1"/>
          <p:cNvSpPr>
            <a:spLocks noGrp="1"/>
          </p:cNvSpPr>
          <p:nvPr>
            <p:ph type="title"/>
          </p:nvPr>
        </p:nvSpPr>
        <p:spPr>
          <a:xfrm>
            <a:off x="1097280" y="286560"/>
            <a:ext cx="10058040" cy="1450440"/>
          </a:xfrm>
          <a:prstGeom prst="rect">
            <a:avLst/>
          </a:prstGeom>
          <a:noFill/>
          <a:ln w="0">
            <a:noFill/>
          </a:ln>
        </p:spPr>
        <p:txBody>
          <a:bodyPr anchor="b">
            <a:noAutofit/>
          </a:bodyPr>
          <a:p>
            <a:pPr>
              <a:lnSpc>
                <a:spcPct val="85000"/>
              </a:lnSpc>
              <a:buNone/>
            </a:pPr>
            <a:r>
              <a:rPr b="0" lang="pl-PL" sz="4000" spc="-52" strike="noStrike">
                <a:solidFill>
                  <a:srgbClr val="404040"/>
                </a:solidFill>
                <a:latin typeface="Calibri Light"/>
              </a:rPr>
              <a:t>Warunki realizacji projektów- cz. 3. Wsparcie będzie ukierunkowane na działania obejmujące:</a:t>
            </a:r>
            <a:endParaRPr b="0" lang="en-US" sz="4000" spc="-1" strike="noStrike">
              <a:solidFill>
                <a:srgbClr val="000000"/>
              </a:solidFill>
              <a:latin typeface="Calibri"/>
            </a:endParaRPr>
          </a:p>
        </p:txBody>
      </p:sp>
      <p:sp>
        <p:nvSpPr>
          <p:cNvPr id="125" name="PlaceHolder 2"/>
          <p:cNvSpPr>
            <a:spLocks noGrp="1"/>
          </p:cNvSpPr>
          <p:nvPr>
            <p:ph/>
          </p:nvPr>
        </p:nvSpPr>
        <p:spPr>
          <a:xfrm>
            <a:off x="1097280" y="1845720"/>
            <a:ext cx="10058040" cy="4023000"/>
          </a:xfrm>
          <a:prstGeom prst="rect">
            <a:avLst/>
          </a:prstGeom>
          <a:noFill/>
          <a:ln w="0">
            <a:noFill/>
          </a:ln>
        </p:spPr>
        <p:txBody>
          <a:bodyPr lIns="0" rIns="0" anchor="t">
            <a:normAutofit/>
          </a:bodyPr>
          <a:p>
            <a:pPr>
              <a:lnSpc>
                <a:spcPct val="90000"/>
              </a:lnSpc>
              <a:spcBef>
                <a:spcPts val="1199"/>
              </a:spcBef>
              <a:spcAft>
                <a:spcPts val="201"/>
              </a:spcAft>
              <a:buNone/>
              <a:tabLst>
                <a:tab algn="l" pos="0"/>
              </a:tabLst>
            </a:pPr>
            <a:r>
              <a:rPr b="0" lang="pl-PL" sz="2000" spc="-1" strike="noStrike">
                <a:solidFill>
                  <a:srgbClr val="404040"/>
                </a:solidFill>
                <a:latin typeface="Calibri"/>
              </a:rPr>
              <a:t>c) Uporządkowanie i zagospodarowanie zdegradowanych przestrzeni publicznych (przebudowa, lub modernizacja) w celu przywrócenia lub nadania im nowych funkcji użytkowych, np. społecznych, gospodarczych, turystycznych lub kulturalnych wyłącznie jako element zapewniający spójność kompleksowych projektów rewitalizacyjnych.</a:t>
            </a:r>
            <a:endParaRPr b="0" lang="en-US" sz="2000" spc="-1" strike="noStrike">
              <a:solidFill>
                <a:srgbClr val="404040"/>
              </a:solidFill>
              <a:latin typeface="Calibri"/>
            </a:endParaRPr>
          </a:p>
          <a:p>
            <a:pPr>
              <a:lnSpc>
                <a:spcPct val="90000"/>
              </a:lnSpc>
              <a:spcBef>
                <a:spcPts val="1199"/>
              </a:spcBef>
              <a:spcAft>
                <a:spcPts val="201"/>
              </a:spcAft>
              <a:buNone/>
              <a:tabLst>
                <a:tab algn="l" pos="0"/>
              </a:tabLst>
            </a:pPr>
            <a:r>
              <a:rPr b="0" lang="pl-PL" sz="2000" spc="-1" strike="noStrike">
                <a:solidFill>
                  <a:srgbClr val="404040"/>
                </a:solidFill>
                <a:latin typeface="Calibri"/>
              </a:rPr>
              <a:t>d) Zakup wyposażenia - wyłącznie jako element projektów dotyczących adaptacji budynków na cele np. gospodarcze, społeczne, turystyczne lub kulturalne i bezpośrednio związanego z funkcją, jaką będzie pełnić będzie budynek po realizacji projektu. Wysokość wydatków na zakup wyposażenia nie może przekroczyć 20% kosztów kwalifikowanych. Wyposażenie musi być bezpośrednio związane z funkcją, jaką będzie pełnić będzie budynek po realizacji projektu.</a:t>
            </a:r>
            <a:endParaRPr b="0" lang="en-US" sz="2000" spc="-1" strike="noStrike">
              <a:solidFill>
                <a:srgbClr val="404040"/>
              </a:solidFill>
              <a:latin typeface="Calibri"/>
            </a:endParaRPr>
          </a:p>
          <a:p>
            <a:pPr>
              <a:lnSpc>
                <a:spcPct val="90000"/>
              </a:lnSpc>
              <a:spcBef>
                <a:spcPts val="1199"/>
              </a:spcBef>
              <a:spcAft>
                <a:spcPts val="201"/>
              </a:spcAft>
              <a:buNone/>
              <a:tabLst>
                <a:tab algn="l" pos="0"/>
              </a:tabLst>
            </a:pPr>
            <a:endParaRPr b="0" lang="en-US" sz="2000" spc="-1" strike="noStrike">
              <a:solidFill>
                <a:srgbClr val="404040"/>
              </a:solidFill>
              <a:latin typeface="Calibri"/>
            </a:endParaRPr>
          </a:p>
        </p:txBody>
      </p:sp>
      <p:pic>
        <p:nvPicPr>
          <p:cNvPr id="126" name="Obraz 3" descr=""/>
          <p:cNvPicPr/>
          <p:nvPr/>
        </p:nvPicPr>
        <p:blipFill>
          <a:blip r:embed="rId1"/>
          <a:stretch/>
        </p:blipFill>
        <p:spPr>
          <a:xfrm>
            <a:off x="259200" y="899280"/>
            <a:ext cx="837720" cy="83772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1"/>
          <p:cNvSpPr>
            <a:spLocks noGrp="1"/>
          </p:cNvSpPr>
          <p:nvPr>
            <p:ph type="title"/>
          </p:nvPr>
        </p:nvSpPr>
        <p:spPr>
          <a:xfrm>
            <a:off x="1097280" y="286560"/>
            <a:ext cx="10058040" cy="1450440"/>
          </a:xfrm>
          <a:prstGeom prst="rect">
            <a:avLst/>
          </a:prstGeom>
          <a:noFill/>
          <a:ln w="0">
            <a:noFill/>
          </a:ln>
        </p:spPr>
        <p:txBody>
          <a:bodyPr anchor="b">
            <a:noAutofit/>
          </a:bodyPr>
          <a:p>
            <a:pPr>
              <a:lnSpc>
                <a:spcPct val="85000"/>
              </a:lnSpc>
              <a:buNone/>
            </a:pPr>
            <a:r>
              <a:rPr b="0" lang="pl-PL" sz="4000" spc="-52" strike="noStrike">
                <a:solidFill>
                  <a:srgbClr val="404040"/>
                </a:solidFill>
                <a:latin typeface="Calibri Light"/>
              </a:rPr>
              <a:t>Warunki realizacji projektów- cz. 4. Wsparcie będzie ukierunkowane na działania obejmujące:</a:t>
            </a:r>
            <a:endParaRPr b="0" lang="en-US" sz="4000" spc="-1" strike="noStrike">
              <a:solidFill>
                <a:srgbClr val="000000"/>
              </a:solidFill>
              <a:latin typeface="Calibri"/>
            </a:endParaRPr>
          </a:p>
        </p:txBody>
      </p:sp>
      <p:sp>
        <p:nvSpPr>
          <p:cNvPr id="128" name="PlaceHolder 2"/>
          <p:cNvSpPr>
            <a:spLocks noGrp="1"/>
          </p:cNvSpPr>
          <p:nvPr>
            <p:ph/>
          </p:nvPr>
        </p:nvSpPr>
        <p:spPr>
          <a:xfrm>
            <a:off x="1097280" y="1845720"/>
            <a:ext cx="10058040" cy="4023000"/>
          </a:xfrm>
          <a:prstGeom prst="rect">
            <a:avLst/>
          </a:prstGeom>
          <a:noFill/>
          <a:ln w="0">
            <a:noFill/>
          </a:ln>
        </p:spPr>
        <p:txBody>
          <a:bodyPr lIns="0" rIns="0" anchor="t">
            <a:normAutofit/>
          </a:bodyPr>
          <a:p>
            <a:pPr>
              <a:lnSpc>
                <a:spcPct val="90000"/>
              </a:lnSpc>
              <a:spcBef>
                <a:spcPts val="1199"/>
              </a:spcBef>
              <a:spcAft>
                <a:spcPts val="201"/>
              </a:spcAft>
              <a:buNone/>
              <a:tabLst>
                <a:tab algn="l" pos="0"/>
              </a:tabLst>
            </a:pPr>
            <a:r>
              <a:rPr b="0" lang="pl-PL" sz="2000" spc="-1" strike="noStrike">
                <a:solidFill>
                  <a:srgbClr val="404040"/>
                </a:solidFill>
                <a:latin typeface="Calibri"/>
              </a:rPr>
              <a:t>e) Roboty budowlane i modernizacyjne infrastruktury technicznej (wodno-kanalizacyjna, ciepłownicza, elektryczna, gazowa, telekomunikacyjna oraz infrastruktura z zakresu gospodarki odpadami). Przedmiotowe prace dopuszczalne są wyłącznie jako element zapewniający spójność kompleksowych projektów rewitalizacyjnych będący uzupełnieniem szerszego projektu oraz w przypadku, kiedy są niezbędne do realizacji celów projektu.</a:t>
            </a:r>
            <a:endParaRPr b="0" lang="en-US" sz="2000" spc="-1" strike="noStrike">
              <a:solidFill>
                <a:srgbClr val="404040"/>
              </a:solidFill>
              <a:latin typeface="Calibri"/>
            </a:endParaRPr>
          </a:p>
          <a:p>
            <a:pPr>
              <a:lnSpc>
                <a:spcPct val="90000"/>
              </a:lnSpc>
              <a:spcBef>
                <a:spcPts val="1199"/>
              </a:spcBef>
              <a:spcAft>
                <a:spcPts val="201"/>
              </a:spcAft>
              <a:buNone/>
              <a:tabLst>
                <a:tab algn="l" pos="0"/>
              </a:tabLst>
            </a:pPr>
            <a:r>
              <a:rPr b="0" lang="pl-PL" sz="2000" spc="-1" strike="noStrike">
                <a:solidFill>
                  <a:srgbClr val="404040"/>
                </a:solidFill>
                <a:latin typeface="Calibri"/>
              </a:rPr>
              <a:t>Wydatki na pozostałą zewnętrzną infrastrukturę techniczną (wodno-kanalizacyjna, ciepłownicza, elektryczna, gazowa, telekomunikacyjna oraz infrastruktura z zakresu gospodarki odpadami) nie mogą przekroczyć 25% kosztów kwalifikowalnych projektu.</a:t>
            </a:r>
            <a:endParaRPr b="0" lang="en-US" sz="2000" spc="-1" strike="noStrike">
              <a:solidFill>
                <a:srgbClr val="404040"/>
              </a:solidFill>
              <a:latin typeface="Calibri"/>
            </a:endParaRPr>
          </a:p>
        </p:txBody>
      </p:sp>
      <p:pic>
        <p:nvPicPr>
          <p:cNvPr id="129" name="Obraz 3" descr=""/>
          <p:cNvPicPr/>
          <p:nvPr/>
        </p:nvPicPr>
        <p:blipFill>
          <a:blip r:embed="rId1"/>
          <a:stretch/>
        </p:blipFill>
        <p:spPr>
          <a:xfrm>
            <a:off x="259200" y="899280"/>
            <a:ext cx="837720" cy="83772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PlaceHolder 1"/>
          <p:cNvSpPr>
            <a:spLocks noGrp="1"/>
          </p:cNvSpPr>
          <p:nvPr>
            <p:ph type="title"/>
          </p:nvPr>
        </p:nvSpPr>
        <p:spPr>
          <a:xfrm>
            <a:off x="1097280" y="286560"/>
            <a:ext cx="10058040" cy="1450440"/>
          </a:xfrm>
          <a:prstGeom prst="rect">
            <a:avLst/>
          </a:prstGeom>
          <a:noFill/>
          <a:ln w="0">
            <a:noFill/>
          </a:ln>
        </p:spPr>
        <p:txBody>
          <a:bodyPr anchor="b">
            <a:noAutofit/>
          </a:bodyPr>
          <a:p>
            <a:pPr>
              <a:lnSpc>
                <a:spcPct val="85000"/>
              </a:lnSpc>
              <a:buNone/>
            </a:pPr>
            <a:r>
              <a:rPr b="0" lang="pl-PL" sz="4000" spc="-52" strike="noStrike">
                <a:solidFill>
                  <a:srgbClr val="404040"/>
                </a:solidFill>
                <a:latin typeface="Calibri Light"/>
              </a:rPr>
              <a:t>Warunki realizacji projektów- cz. 5. Wsparcie będzie ukierunkowane na działania obejmujące:</a:t>
            </a:r>
            <a:endParaRPr b="0" lang="en-US" sz="4000" spc="-1" strike="noStrike">
              <a:solidFill>
                <a:srgbClr val="000000"/>
              </a:solidFill>
              <a:latin typeface="Calibri"/>
            </a:endParaRPr>
          </a:p>
        </p:txBody>
      </p:sp>
      <p:sp>
        <p:nvSpPr>
          <p:cNvPr id="131" name="PlaceHolder 2"/>
          <p:cNvSpPr>
            <a:spLocks noGrp="1"/>
          </p:cNvSpPr>
          <p:nvPr>
            <p:ph/>
          </p:nvPr>
        </p:nvSpPr>
        <p:spPr>
          <a:xfrm>
            <a:off x="1097280" y="1845720"/>
            <a:ext cx="10058040" cy="4023000"/>
          </a:xfrm>
          <a:prstGeom prst="rect">
            <a:avLst/>
          </a:prstGeom>
          <a:noFill/>
          <a:ln w="0">
            <a:noFill/>
          </a:ln>
        </p:spPr>
        <p:txBody>
          <a:bodyPr lIns="0" rIns="0" anchor="t">
            <a:normAutofit/>
          </a:bodyPr>
          <a:p>
            <a:pPr>
              <a:lnSpc>
                <a:spcPct val="90000"/>
              </a:lnSpc>
              <a:spcBef>
                <a:spcPts val="1199"/>
              </a:spcBef>
              <a:spcAft>
                <a:spcPts val="201"/>
              </a:spcAft>
              <a:buNone/>
              <a:tabLst>
                <a:tab algn="l" pos="0"/>
              </a:tabLst>
            </a:pPr>
            <a:r>
              <a:rPr b="0" lang="pl-PL" sz="2000" spc="-1" strike="noStrike">
                <a:solidFill>
                  <a:srgbClr val="404040"/>
                </a:solidFill>
                <a:latin typeface="Calibri"/>
              </a:rPr>
              <a:t>f) Rozwój terenów zielonych - wyłącznie jako element zapewniający spójność kompleksowych projektów.</a:t>
            </a:r>
            <a:endParaRPr b="0" lang="en-US" sz="2000" spc="-1" strike="noStrike">
              <a:solidFill>
                <a:srgbClr val="404040"/>
              </a:solidFill>
              <a:latin typeface="Calibri"/>
            </a:endParaRPr>
          </a:p>
          <a:p>
            <a:pPr>
              <a:lnSpc>
                <a:spcPct val="90000"/>
              </a:lnSpc>
              <a:spcBef>
                <a:spcPts val="1199"/>
              </a:spcBef>
              <a:spcAft>
                <a:spcPts val="201"/>
              </a:spcAft>
              <a:buNone/>
              <a:tabLst>
                <a:tab algn="l" pos="0"/>
              </a:tabLst>
            </a:pPr>
            <a:r>
              <a:rPr b="0" lang="pl-PL" sz="2000" spc="-1" strike="noStrike">
                <a:solidFill>
                  <a:srgbClr val="404040"/>
                </a:solidFill>
                <a:latin typeface="Calibri"/>
              </a:rPr>
              <a:t>h) Fizyczną odnowę i bezpieczeństwo przestrzeni publicznych, tj. w szczególności: zwiększanie odporności lokalnej gospodarki, w tym infrastruktury, na nieprzewidziane sytuacje kryzysowe.</a:t>
            </a:r>
            <a:endParaRPr b="0" lang="en-US" sz="2000" spc="-1" strike="noStrike">
              <a:solidFill>
                <a:srgbClr val="404040"/>
              </a:solidFill>
              <a:latin typeface="Calibri"/>
            </a:endParaRPr>
          </a:p>
          <a:p>
            <a:pPr>
              <a:lnSpc>
                <a:spcPct val="90000"/>
              </a:lnSpc>
              <a:spcBef>
                <a:spcPts val="1199"/>
              </a:spcBef>
              <a:spcAft>
                <a:spcPts val="201"/>
              </a:spcAft>
              <a:buNone/>
              <a:tabLst>
                <a:tab algn="l" pos="0"/>
              </a:tabLst>
            </a:pPr>
            <a:r>
              <a:rPr b="0" lang="pl-PL" sz="2000" spc="-1" strike="noStrike">
                <a:solidFill>
                  <a:srgbClr val="404040"/>
                </a:solidFill>
                <a:latin typeface="Calibri"/>
              </a:rPr>
              <a:t>i) Rozwój powiązany z przywróceniem lub nadaniem nowych funkcji użytkowych, infrastruktury publicznej w celu poprawy wykorzystania walorów gminy uzdrowiskowej.</a:t>
            </a:r>
            <a:endParaRPr b="0" lang="en-US" sz="2000" spc="-1" strike="noStrike">
              <a:solidFill>
                <a:srgbClr val="404040"/>
              </a:solidFill>
              <a:latin typeface="Calibri"/>
            </a:endParaRPr>
          </a:p>
          <a:p>
            <a:pPr>
              <a:lnSpc>
                <a:spcPct val="90000"/>
              </a:lnSpc>
              <a:spcBef>
                <a:spcPts val="1199"/>
              </a:spcBef>
              <a:spcAft>
                <a:spcPts val="201"/>
              </a:spcAft>
              <a:buNone/>
              <a:tabLst>
                <a:tab algn="l" pos="0"/>
              </a:tabLst>
            </a:pPr>
            <a:r>
              <a:rPr b="0" lang="pl-PL" sz="2000" spc="-1" strike="noStrike">
                <a:solidFill>
                  <a:srgbClr val="404040"/>
                </a:solidFill>
                <a:latin typeface="Calibri"/>
              </a:rPr>
              <a:t>j) Rozwój infrastruktury i wyposażenia podmiotów świadczących usługi sanatoryjne i/lub uzdrowiskowe na terenie gmin uzdrowiskowych oraz obszarów ochrony uzdrowiskowej. Inwestycje w zakresie rozwoju infrastruktury i wyposażenia podmiotów świadczących usługi sanatoryjne i/lub uzdrowiskowe muszą być związane z przywróceniem lub nadaniem nowych funkcji użytkowych.</a:t>
            </a:r>
            <a:endParaRPr b="0" lang="en-US" sz="2000" spc="-1" strike="noStrike">
              <a:solidFill>
                <a:srgbClr val="404040"/>
              </a:solidFill>
              <a:latin typeface="Calibri"/>
            </a:endParaRPr>
          </a:p>
        </p:txBody>
      </p:sp>
      <p:pic>
        <p:nvPicPr>
          <p:cNvPr id="132" name="Obraz 3" descr=""/>
          <p:cNvPicPr/>
          <p:nvPr/>
        </p:nvPicPr>
        <p:blipFill>
          <a:blip r:embed="rId1"/>
          <a:stretch/>
        </p:blipFill>
        <p:spPr>
          <a:xfrm>
            <a:off x="259200" y="899280"/>
            <a:ext cx="837720" cy="83772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1"/>
          <p:cNvSpPr>
            <a:spLocks noGrp="1"/>
          </p:cNvSpPr>
          <p:nvPr>
            <p:ph type="title"/>
          </p:nvPr>
        </p:nvSpPr>
        <p:spPr>
          <a:xfrm>
            <a:off x="1097280" y="286560"/>
            <a:ext cx="10058040" cy="1450440"/>
          </a:xfrm>
          <a:prstGeom prst="rect">
            <a:avLst/>
          </a:prstGeom>
          <a:noFill/>
          <a:ln w="0">
            <a:noFill/>
          </a:ln>
        </p:spPr>
        <p:txBody>
          <a:bodyPr anchor="b">
            <a:noAutofit/>
          </a:bodyPr>
          <a:p>
            <a:pPr>
              <a:lnSpc>
                <a:spcPct val="85000"/>
              </a:lnSpc>
              <a:buNone/>
            </a:pPr>
            <a:r>
              <a:rPr b="0" lang="pl-PL" sz="4000" spc="-52" strike="noStrike">
                <a:solidFill>
                  <a:srgbClr val="404040"/>
                </a:solidFill>
                <a:latin typeface="Calibri Light"/>
              </a:rPr>
              <a:t>Warunki realizacji projektów- cz. 6. Wsparcie będzie ukierunkowane na działania obejmujące:</a:t>
            </a:r>
            <a:endParaRPr b="0" lang="en-US" sz="4000" spc="-1" strike="noStrike">
              <a:solidFill>
                <a:srgbClr val="000000"/>
              </a:solidFill>
              <a:latin typeface="Calibri"/>
            </a:endParaRPr>
          </a:p>
        </p:txBody>
      </p:sp>
      <p:sp>
        <p:nvSpPr>
          <p:cNvPr id="134" name="PlaceHolder 2"/>
          <p:cNvSpPr>
            <a:spLocks noGrp="1"/>
          </p:cNvSpPr>
          <p:nvPr>
            <p:ph/>
          </p:nvPr>
        </p:nvSpPr>
        <p:spPr>
          <a:xfrm>
            <a:off x="1097280" y="1845720"/>
            <a:ext cx="10058040" cy="4023000"/>
          </a:xfrm>
          <a:prstGeom prst="rect">
            <a:avLst/>
          </a:prstGeom>
          <a:noFill/>
          <a:ln w="0">
            <a:noFill/>
          </a:ln>
        </p:spPr>
        <p:txBody>
          <a:bodyPr lIns="0" rIns="0" anchor="t">
            <a:normAutofit/>
          </a:bodyPr>
          <a:p>
            <a:pPr>
              <a:lnSpc>
                <a:spcPct val="90000"/>
              </a:lnSpc>
              <a:spcBef>
                <a:spcPts val="1199"/>
              </a:spcBef>
              <a:spcAft>
                <a:spcPts val="201"/>
              </a:spcAft>
              <a:buNone/>
              <a:tabLst>
                <a:tab algn="l" pos="0"/>
              </a:tabLst>
            </a:pPr>
            <a:r>
              <a:rPr b="0" lang="pl-PL" sz="2000" spc="-1" strike="noStrike">
                <a:solidFill>
                  <a:srgbClr val="404040"/>
                </a:solidFill>
                <a:latin typeface="Calibri"/>
              </a:rPr>
              <a:t>2. Szczegółowe zasady kwalifikowalności wydatków określone zostaną w Regulaminie wyboru projektów.</a:t>
            </a:r>
            <a:endParaRPr b="0" lang="en-US" sz="2000" spc="-1" strike="noStrike">
              <a:solidFill>
                <a:srgbClr val="404040"/>
              </a:solidFill>
              <a:latin typeface="Calibri"/>
            </a:endParaRPr>
          </a:p>
          <a:p>
            <a:pPr>
              <a:lnSpc>
                <a:spcPct val="90000"/>
              </a:lnSpc>
              <a:spcBef>
                <a:spcPts val="1199"/>
              </a:spcBef>
              <a:spcAft>
                <a:spcPts val="201"/>
              </a:spcAft>
              <a:buNone/>
              <a:tabLst>
                <a:tab algn="l" pos="0"/>
              </a:tabLst>
            </a:pPr>
            <a:r>
              <a:rPr b="0" lang="pl-PL" sz="2000" spc="-1" strike="noStrike">
                <a:solidFill>
                  <a:srgbClr val="404040"/>
                </a:solidFill>
                <a:latin typeface="Calibri"/>
              </a:rPr>
              <a:t>3. Do dofinansowania kwalifikują się wyłącznie przedsięwzięcia ujęte na liście podstawowej GPR, który został pozytywnie zaopiniowany przez IZ i umieszczony na wykazie prowadzonym przez IZ.</a:t>
            </a:r>
            <a:endParaRPr b="0" lang="en-US" sz="2000" spc="-1" strike="noStrike">
              <a:solidFill>
                <a:srgbClr val="404040"/>
              </a:solidFill>
              <a:latin typeface="Calibri"/>
            </a:endParaRPr>
          </a:p>
          <a:p>
            <a:pPr>
              <a:lnSpc>
                <a:spcPct val="90000"/>
              </a:lnSpc>
              <a:spcBef>
                <a:spcPts val="1199"/>
              </a:spcBef>
              <a:spcAft>
                <a:spcPts val="201"/>
              </a:spcAft>
              <a:buNone/>
              <a:tabLst>
                <a:tab algn="l" pos="0"/>
              </a:tabLst>
            </a:pPr>
            <a:r>
              <a:rPr b="0" lang="pl-PL" sz="2000" spc="-1" strike="noStrike">
                <a:solidFill>
                  <a:srgbClr val="404040"/>
                </a:solidFill>
                <a:latin typeface="Calibri"/>
              </a:rPr>
              <a:t>4. Do dofinansowania kwalifikują się wyłącznie przedsięwzięcia, które będą realizowane na obszarze rewitalizacji.</a:t>
            </a:r>
            <a:endParaRPr b="0" lang="en-US" sz="2000" spc="-1" strike="noStrike">
              <a:solidFill>
                <a:srgbClr val="404040"/>
              </a:solidFill>
              <a:latin typeface="Calibri"/>
            </a:endParaRPr>
          </a:p>
        </p:txBody>
      </p:sp>
      <p:pic>
        <p:nvPicPr>
          <p:cNvPr id="135" name="Obraz 3" descr=""/>
          <p:cNvPicPr/>
          <p:nvPr/>
        </p:nvPicPr>
        <p:blipFill>
          <a:blip r:embed="rId1"/>
          <a:stretch/>
        </p:blipFill>
        <p:spPr>
          <a:xfrm>
            <a:off x="259200" y="899280"/>
            <a:ext cx="837720" cy="83772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PlaceHolder 1"/>
          <p:cNvSpPr>
            <a:spLocks noGrp="1"/>
          </p:cNvSpPr>
          <p:nvPr>
            <p:ph type="title"/>
          </p:nvPr>
        </p:nvSpPr>
        <p:spPr>
          <a:xfrm>
            <a:off x="1097280" y="286560"/>
            <a:ext cx="10058040" cy="1450440"/>
          </a:xfrm>
          <a:prstGeom prst="rect">
            <a:avLst/>
          </a:prstGeom>
          <a:noFill/>
          <a:ln w="0">
            <a:noFill/>
          </a:ln>
        </p:spPr>
        <p:txBody>
          <a:bodyPr anchor="b">
            <a:noAutofit/>
          </a:bodyPr>
          <a:p>
            <a:pPr>
              <a:lnSpc>
                <a:spcPct val="85000"/>
              </a:lnSpc>
              <a:buNone/>
            </a:pPr>
            <a:r>
              <a:rPr b="0" lang="pl-PL" sz="4000" spc="-52" strike="noStrike">
                <a:solidFill>
                  <a:srgbClr val="404040"/>
                </a:solidFill>
                <a:latin typeface="Calibri Light"/>
              </a:rPr>
              <a:t>Warunki realizacji projektów- cz. 7. Wsparcie będzie ukierunkowane na działania obejmujące:</a:t>
            </a:r>
            <a:endParaRPr b="0" lang="en-US" sz="4000" spc="-1" strike="noStrike">
              <a:solidFill>
                <a:srgbClr val="000000"/>
              </a:solidFill>
              <a:latin typeface="Calibri"/>
            </a:endParaRPr>
          </a:p>
        </p:txBody>
      </p:sp>
      <p:sp>
        <p:nvSpPr>
          <p:cNvPr id="137" name="PlaceHolder 2"/>
          <p:cNvSpPr>
            <a:spLocks noGrp="1"/>
          </p:cNvSpPr>
          <p:nvPr>
            <p:ph/>
          </p:nvPr>
        </p:nvSpPr>
        <p:spPr>
          <a:xfrm>
            <a:off x="1097280" y="1845720"/>
            <a:ext cx="10058040" cy="4023000"/>
          </a:xfrm>
          <a:prstGeom prst="rect">
            <a:avLst/>
          </a:prstGeom>
          <a:noFill/>
          <a:ln w="0">
            <a:noFill/>
          </a:ln>
        </p:spPr>
        <p:txBody>
          <a:bodyPr lIns="0" rIns="0" anchor="t">
            <a:normAutofit/>
          </a:bodyPr>
          <a:p>
            <a:pPr>
              <a:lnSpc>
                <a:spcPct val="90000"/>
              </a:lnSpc>
              <a:spcBef>
                <a:spcPts val="1199"/>
              </a:spcBef>
              <a:spcAft>
                <a:spcPts val="201"/>
              </a:spcAft>
              <a:buNone/>
              <a:tabLst>
                <a:tab algn="l" pos="0"/>
              </a:tabLst>
            </a:pPr>
            <a:r>
              <a:rPr b="0" lang="pl-PL" sz="2000" spc="-1" strike="noStrike">
                <a:solidFill>
                  <a:srgbClr val="404040"/>
                </a:solidFill>
                <a:latin typeface="Calibri"/>
              </a:rPr>
              <a:t>5. W ramach rewitalizacji realizacja działań inwestycyjnych będzie uzależniona od potrzeb społecznych mieszkańców obszaru rewitalizacji poprzez powiązanie działań infrastrukturalnych z działaniami nieinfrastrukturalnymi, w szczególności współfinansowanymi z EFS+.</a:t>
            </a:r>
            <a:endParaRPr b="0" lang="en-US" sz="2000" spc="-1" strike="noStrike">
              <a:solidFill>
                <a:srgbClr val="404040"/>
              </a:solidFill>
              <a:latin typeface="Calibri"/>
            </a:endParaRPr>
          </a:p>
          <a:p>
            <a:pPr>
              <a:lnSpc>
                <a:spcPct val="90000"/>
              </a:lnSpc>
              <a:spcBef>
                <a:spcPts val="1199"/>
              </a:spcBef>
              <a:spcAft>
                <a:spcPts val="201"/>
              </a:spcAft>
              <a:buNone/>
              <a:tabLst>
                <a:tab algn="l" pos="0"/>
              </a:tabLst>
            </a:pPr>
            <a:r>
              <a:rPr b="0" lang="pl-PL" sz="2000" spc="-1" strike="noStrike">
                <a:solidFill>
                  <a:srgbClr val="404040"/>
                </a:solidFill>
                <a:latin typeface="Calibri"/>
              </a:rPr>
              <a:t>6. W ramach Działania przewidziano wsparcie działań społecznych obejmujących m.in. inwestycje na rzecz aktywizacji środowisk zagrożonych wykluczeniem społecznym i ubogich. Wartość niniejszych zadań nie może przekroczyć 15% współfinansowania unijnego projektu.</a:t>
            </a:r>
            <a:endParaRPr b="0" lang="en-US" sz="2000" spc="-1" strike="noStrike">
              <a:solidFill>
                <a:srgbClr val="404040"/>
              </a:solidFill>
              <a:latin typeface="Calibri"/>
            </a:endParaRPr>
          </a:p>
          <a:p>
            <a:pPr>
              <a:lnSpc>
                <a:spcPct val="90000"/>
              </a:lnSpc>
              <a:spcBef>
                <a:spcPts val="1199"/>
              </a:spcBef>
              <a:spcAft>
                <a:spcPts val="201"/>
              </a:spcAft>
              <a:buNone/>
              <a:tabLst>
                <a:tab algn="l" pos="0"/>
              </a:tabLst>
            </a:pPr>
            <a:endParaRPr b="0" lang="en-US" sz="2000" spc="-1" strike="noStrike">
              <a:solidFill>
                <a:srgbClr val="404040"/>
              </a:solidFill>
              <a:latin typeface="Calibri"/>
            </a:endParaRPr>
          </a:p>
          <a:p>
            <a:pPr>
              <a:lnSpc>
                <a:spcPct val="90000"/>
              </a:lnSpc>
              <a:spcBef>
                <a:spcPts val="1199"/>
              </a:spcBef>
              <a:spcAft>
                <a:spcPts val="201"/>
              </a:spcAft>
              <a:buNone/>
              <a:tabLst>
                <a:tab algn="l" pos="0"/>
              </a:tabLst>
            </a:pPr>
            <a:endParaRPr b="0" lang="en-US" sz="2000" spc="-1" strike="noStrike">
              <a:solidFill>
                <a:srgbClr val="404040"/>
              </a:solidFill>
              <a:latin typeface="Calibri"/>
            </a:endParaRPr>
          </a:p>
        </p:txBody>
      </p:sp>
      <p:pic>
        <p:nvPicPr>
          <p:cNvPr id="138" name="Obraz 3" descr=""/>
          <p:cNvPicPr/>
          <p:nvPr/>
        </p:nvPicPr>
        <p:blipFill>
          <a:blip r:embed="rId1"/>
          <a:stretch/>
        </p:blipFill>
        <p:spPr>
          <a:xfrm>
            <a:off x="259200" y="899280"/>
            <a:ext cx="837720" cy="83772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PlaceHolder 1"/>
          <p:cNvSpPr>
            <a:spLocks noGrp="1"/>
          </p:cNvSpPr>
          <p:nvPr>
            <p:ph type="title"/>
          </p:nvPr>
        </p:nvSpPr>
        <p:spPr>
          <a:xfrm>
            <a:off x="1097280" y="286560"/>
            <a:ext cx="10058040" cy="1450440"/>
          </a:xfrm>
          <a:prstGeom prst="rect">
            <a:avLst/>
          </a:prstGeom>
          <a:noFill/>
          <a:ln w="0">
            <a:noFill/>
          </a:ln>
        </p:spPr>
        <p:txBody>
          <a:bodyPr anchor="b">
            <a:noAutofit/>
          </a:bodyPr>
          <a:p>
            <a:pPr>
              <a:lnSpc>
                <a:spcPct val="85000"/>
              </a:lnSpc>
              <a:buNone/>
            </a:pPr>
            <a:r>
              <a:rPr b="0" lang="pl-PL" sz="4000" spc="-52" strike="noStrike">
                <a:solidFill>
                  <a:srgbClr val="404040"/>
                </a:solidFill>
                <a:latin typeface="Calibri Light"/>
              </a:rPr>
              <a:t>Warunki realizacji projektów- cz. 8. Wsparcie będzie ukierunkowane na działania obejmujące:</a:t>
            </a:r>
            <a:endParaRPr b="0" lang="en-US" sz="4000" spc="-1" strike="noStrike">
              <a:solidFill>
                <a:srgbClr val="000000"/>
              </a:solidFill>
              <a:latin typeface="Calibri"/>
            </a:endParaRPr>
          </a:p>
        </p:txBody>
      </p:sp>
      <p:sp>
        <p:nvSpPr>
          <p:cNvPr id="140" name="PlaceHolder 2"/>
          <p:cNvSpPr>
            <a:spLocks noGrp="1"/>
          </p:cNvSpPr>
          <p:nvPr>
            <p:ph/>
          </p:nvPr>
        </p:nvSpPr>
        <p:spPr>
          <a:xfrm>
            <a:off x="1097280" y="1845720"/>
            <a:ext cx="10058040" cy="4023000"/>
          </a:xfrm>
          <a:prstGeom prst="rect">
            <a:avLst/>
          </a:prstGeom>
          <a:noFill/>
          <a:ln w="0">
            <a:noFill/>
          </a:ln>
        </p:spPr>
        <p:txBody>
          <a:bodyPr lIns="0" rIns="0" anchor="t">
            <a:normAutofit/>
          </a:bodyPr>
          <a:p>
            <a:pPr>
              <a:lnSpc>
                <a:spcPct val="90000"/>
              </a:lnSpc>
              <a:spcBef>
                <a:spcPts val="1199"/>
              </a:spcBef>
              <a:spcAft>
                <a:spcPts val="201"/>
              </a:spcAft>
              <a:buNone/>
              <a:tabLst>
                <a:tab algn="l" pos="0"/>
              </a:tabLst>
            </a:pPr>
            <a:r>
              <a:rPr b="0" lang="pl-PL" sz="2000" spc="-1" strike="noStrike">
                <a:solidFill>
                  <a:srgbClr val="404040"/>
                </a:solidFill>
                <a:latin typeface="Calibri"/>
              </a:rPr>
              <a:t>7. Inwestycje w elementy infrastruktury drogowej (w tym w parkingi) nie będą wspierane w ramach rewitalizacji, chyba że stanowią nieodłączny element większego projektu, nie są one dominującym elementem tego projektu a ich koszt nie przekracza 15% kosztów kwalifikowalnych projektu. Projekty te nie mogą obejmować budowy nowych dróg lub parkingów oraz w odniesieniu do istniejących - zwiększenia ich pojemności lub przepustowości, ani nie mogą w żaden inny sposób przyczyniać się do zwiększenia natężenia ruchu samochodowego. Ograniczeniu temu podlegają wszelkie parkingi, w tym parkingi będące powierzchniami utwardzonymi, budowlami/budynkami.</a:t>
            </a:r>
            <a:endParaRPr b="0" lang="en-US" sz="2000" spc="-1" strike="noStrike">
              <a:solidFill>
                <a:srgbClr val="404040"/>
              </a:solidFill>
              <a:latin typeface="Calibri"/>
            </a:endParaRPr>
          </a:p>
          <a:p>
            <a:pPr>
              <a:lnSpc>
                <a:spcPct val="90000"/>
              </a:lnSpc>
              <a:spcBef>
                <a:spcPts val="1199"/>
              </a:spcBef>
              <a:spcAft>
                <a:spcPts val="201"/>
              </a:spcAft>
              <a:buNone/>
              <a:tabLst>
                <a:tab algn="l" pos="0"/>
              </a:tabLst>
            </a:pPr>
            <a:r>
              <a:rPr b="0" lang="pl-PL" sz="2000" spc="-1" strike="noStrike">
                <a:solidFill>
                  <a:srgbClr val="404040"/>
                </a:solidFill>
                <a:latin typeface="Calibri"/>
              </a:rPr>
              <a:t>8. Realizowane inwestycje w drogi publiczne, bez względu na kategorię drogi, po zakończeniu realizacji inwestycji, muszą zapewnić wymóg nośności drogi wynoszącej minimum 11,5 t na oś.</a:t>
            </a:r>
            <a:endParaRPr b="0" lang="en-US" sz="2000" spc="-1" strike="noStrike">
              <a:solidFill>
                <a:srgbClr val="404040"/>
              </a:solidFill>
              <a:latin typeface="Calibri"/>
            </a:endParaRPr>
          </a:p>
          <a:p>
            <a:pPr>
              <a:lnSpc>
                <a:spcPct val="90000"/>
              </a:lnSpc>
              <a:spcBef>
                <a:spcPts val="1199"/>
              </a:spcBef>
              <a:spcAft>
                <a:spcPts val="201"/>
              </a:spcAft>
              <a:buNone/>
              <a:tabLst>
                <a:tab algn="l" pos="0"/>
              </a:tabLst>
            </a:pPr>
            <a:endParaRPr b="0" lang="en-US" sz="2000" spc="-1" strike="noStrike">
              <a:solidFill>
                <a:srgbClr val="404040"/>
              </a:solidFill>
              <a:latin typeface="Calibri"/>
            </a:endParaRPr>
          </a:p>
        </p:txBody>
      </p:sp>
      <p:pic>
        <p:nvPicPr>
          <p:cNvPr id="141" name="Obraz 3" descr=""/>
          <p:cNvPicPr/>
          <p:nvPr/>
        </p:nvPicPr>
        <p:blipFill>
          <a:blip r:embed="rId1"/>
          <a:stretch/>
        </p:blipFill>
        <p:spPr>
          <a:xfrm>
            <a:off x="259200" y="899280"/>
            <a:ext cx="837720" cy="83772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PlaceHolder 1"/>
          <p:cNvSpPr>
            <a:spLocks noGrp="1"/>
          </p:cNvSpPr>
          <p:nvPr>
            <p:ph type="title"/>
          </p:nvPr>
        </p:nvSpPr>
        <p:spPr>
          <a:xfrm>
            <a:off x="1097280" y="286560"/>
            <a:ext cx="10058040" cy="1450440"/>
          </a:xfrm>
          <a:prstGeom prst="rect">
            <a:avLst/>
          </a:prstGeom>
          <a:noFill/>
          <a:ln w="0">
            <a:noFill/>
          </a:ln>
        </p:spPr>
        <p:txBody>
          <a:bodyPr anchor="b">
            <a:noAutofit/>
          </a:bodyPr>
          <a:p>
            <a:pPr>
              <a:lnSpc>
                <a:spcPct val="85000"/>
              </a:lnSpc>
              <a:buNone/>
            </a:pPr>
            <a:r>
              <a:rPr b="0" lang="pl-PL" sz="4000" spc="-52" strike="noStrike">
                <a:solidFill>
                  <a:srgbClr val="404040"/>
                </a:solidFill>
                <a:latin typeface="Calibri Light"/>
              </a:rPr>
              <a:t>Warunki realizacji projektów- cz. 9. Wsparcie będzie ukierunkowane na działania obejmujące:</a:t>
            </a:r>
            <a:endParaRPr b="0" lang="en-US" sz="4000" spc="-1" strike="noStrike">
              <a:solidFill>
                <a:srgbClr val="000000"/>
              </a:solidFill>
              <a:latin typeface="Calibri"/>
            </a:endParaRPr>
          </a:p>
        </p:txBody>
      </p:sp>
      <p:sp>
        <p:nvSpPr>
          <p:cNvPr id="143" name="PlaceHolder 2"/>
          <p:cNvSpPr>
            <a:spLocks noGrp="1"/>
          </p:cNvSpPr>
          <p:nvPr>
            <p:ph/>
          </p:nvPr>
        </p:nvSpPr>
        <p:spPr>
          <a:xfrm>
            <a:off x="1097280" y="1845720"/>
            <a:ext cx="10058040" cy="4023000"/>
          </a:xfrm>
          <a:prstGeom prst="rect">
            <a:avLst/>
          </a:prstGeom>
          <a:noFill/>
          <a:ln w="0">
            <a:noFill/>
          </a:ln>
        </p:spPr>
        <p:txBody>
          <a:bodyPr lIns="0" rIns="0" anchor="t">
            <a:normAutofit/>
          </a:bodyPr>
          <a:p>
            <a:pPr>
              <a:lnSpc>
                <a:spcPct val="90000"/>
              </a:lnSpc>
              <a:spcBef>
                <a:spcPts val="1199"/>
              </a:spcBef>
              <a:spcAft>
                <a:spcPts val="201"/>
              </a:spcAft>
              <a:buNone/>
              <a:tabLst>
                <a:tab algn="l" pos="0"/>
              </a:tabLst>
            </a:pPr>
            <a:r>
              <a:rPr b="0" lang="pl-PL" sz="2000" spc="-1" strike="noStrike">
                <a:solidFill>
                  <a:srgbClr val="404040"/>
                </a:solidFill>
                <a:latin typeface="Calibri"/>
              </a:rPr>
              <a:t>9. W projektach rewitalizacji należy szczególnie zadbać o zachowanie i rozwój zielonej infrastruktury, zwłaszcza ochronę drzew, w całym cyklu projektowym, w tym poprzez stosowanie standardów ochrony zieleni. Mając na uwadze potrzebę adaptacji do zmiany klimatu, należy dążyć również do zwiększania powierzchni biologicznie czynnych i unikania tworzenia powierzchni uszczelnionych.</a:t>
            </a:r>
            <a:endParaRPr b="0" lang="en-US" sz="2000" spc="-1" strike="noStrike">
              <a:solidFill>
                <a:srgbClr val="404040"/>
              </a:solidFill>
              <a:latin typeface="Calibri"/>
            </a:endParaRPr>
          </a:p>
          <a:p>
            <a:pPr>
              <a:lnSpc>
                <a:spcPct val="90000"/>
              </a:lnSpc>
              <a:spcBef>
                <a:spcPts val="1199"/>
              </a:spcBef>
              <a:spcAft>
                <a:spcPts val="201"/>
              </a:spcAft>
              <a:buNone/>
              <a:tabLst>
                <a:tab algn="l" pos="0"/>
              </a:tabLst>
            </a:pPr>
            <a:r>
              <a:rPr b="0" lang="pl-PL" sz="2000" spc="-1" strike="noStrike">
                <a:solidFill>
                  <a:srgbClr val="404040"/>
                </a:solidFill>
                <a:latin typeface="Calibri"/>
              </a:rPr>
              <a:t>10. Działania mające na celu poprawę dostępności do usług społecznych będą musiały wykazać zgodność ze strategią deinstytucjonalizacji. Inwestycje infrastrukturalne w placówki świadczące całodobową opiekę długoterminową w instytucjonalnych formach są niedozwolone.</a:t>
            </a:r>
            <a:endParaRPr b="0" lang="en-US" sz="2000" spc="-1" strike="noStrike">
              <a:solidFill>
                <a:srgbClr val="404040"/>
              </a:solidFill>
              <a:latin typeface="Calibri"/>
            </a:endParaRPr>
          </a:p>
        </p:txBody>
      </p:sp>
      <p:pic>
        <p:nvPicPr>
          <p:cNvPr id="144" name="Obraz 3" descr=""/>
          <p:cNvPicPr/>
          <p:nvPr/>
        </p:nvPicPr>
        <p:blipFill>
          <a:blip r:embed="rId1"/>
          <a:stretch/>
        </p:blipFill>
        <p:spPr>
          <a:xfrm>
            <a:off x="259200" y="899280"/>
            <a:ext cx="837720" cy="83772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PlaceHolder 1"/>
          <p:cNvSpPr>
            <a:spLocks noGrp="1"/>
          </p:cNvSpPr>
          <p:nvPr>
            <p:ph type="title"/>
          </p:nvPr>
        </p:nvSpPr>
        <p:spPr>
          <a:xfrm>
            <a:off x="1097280" y="286560"/>
            <a:ext cx="10058040" cy="1450440"/>
          </a:xfrm>
          <a:prstGeom prst="rect">
            <a:avLst/>
          </a:prstGeom>
          <a:noFill/>
          <a:ln w="0">
            <a:noFill/>
          </a:ln>
        </p:spPr>
        <p:txBody>
          <a:bodyPr anchor="b">
            <a:noAutofit/>
          </a:bodyPr>
          <a:p>
            <a:pPr>
              <a:lnSpc>
                <a:spcPct val="85000"/>
              </a:lnSpc>
              <a:buNone/>
            </a:pPr>
            <a:r>
              <a:rPr b="0" lang="pl-PL" sz="4000" spc="-52" strike="noStrike">
                <a:solidFill>
                  <a:srgbClr val="404040"/>
                </a:solidFill>
                <a:latin typeface="Calibri Light"/>
              </a:rPr>
              <a:t>Warunki realizacji projektów- cz. 10. Wsparcie będzie ukierunkowane na działania obejmujące:</a:t>
            </a:r>
            <a:endParaRPr b="0" lang="en-US" sz="4000" spc="-1" strike="noStrike">
              <a:solidFill>
                <a:srgbClr val="000000"/>
              </a:solidFill>
              <a:latin typeface="Calibri"/>
            </a:endParaRPr>
          </a:p>
        </p:txBody>
      </p:sp>
      <p:sp>
        <p:nvSpPr>
          <p:cNvPr id="146" name="PlaceHolder 2"/>
          <p:cNvSpPr>
            <a:spLocks noGrp="1"/>
          </p:cNvSpPr>
          <p:nvPr>
            <p:ph/>
          </p:nvPr>
        </p:nvSpPr>
        <p:spPr>
          <a:xfrm>
            <a:off x="1097280" y="1845720"/>
            <a:ext cx="10058040" cy="4023000"/>
          </a:xfrm>
          <a:prstGeom prst="rect">
            <a:avLst/>
          </a:prstGeom>
          <a:noFill/>
          <a:ln w="0">
            <a:noFill/>
          </a:ln>
        </p:spPr>
        <p:txBody>
          <a:bodyPr lIns="0" rIns="0" anchor="t">
            <a:normAutofit/>
          </a:bodyPr>
          <a:p>
            <a:pPr>
              <a:lnSpc>
                <a:spcPct val="90000"/>
              </a:lnSpc>
              <a:spcBef>
                <a:spcPts val="1199"/>
              </a:spcBef>
              <a:spcAft>
                <a:spcPts val="201"/>
              </a:spcAft>
              <a:buNone/>
              <a:tabLst>
                <a:tab algn="l" pos="0"/>
              </a:tabLst>
            </a:pPr>
            <a:r>
              <a:rPr b="0" lang="pl-PL" sz="2000" spc="-1" strike="noStrike">
                <a:solidFill>
                  <a:srgbClr val="404040"/>
                </a:solidFill>
                <a:latin typeface="Calibri"/>
              </a:rPr>
              <a:t>11. Przedsięwzięcia infrastrukturalne w sektorze kultury ukierunkowane będą na rozwijanie aktywności społecznej m.in. poprzez tworzenie/adaptację/ dostosowanie budynków i przestrzeni do realizacji oferty kulturalno-edukacyjnej, rozwój innowacji społecznych.</a:t>
            </a:r>
            <a:endParaRPr b="0" lang="en-US" sz="2000" spc="-1" strike="noStrike">
              <a:solidFill>
                <a:srgbClr val="404040"/>
              </a:solidFill>
              <a:latin typeface="Calibri"/>
            </a:endParaRPr>
          </a:p>
          <a:p>
            <a:pPr>
              <a:lnSpc>
                <a:spcPct val="90000"/>
              </a:lnSpc>
              <a:spcBef>
                <a:spcPts val="1199"/>
              </a:spcBef>
              <a:spcAft>
                <a:spcPts val="201"/>
              </a:spcAft>
              <a:buNone/>
              <a:tabLst>
                <a:tab algn="l" pos="0"/>
              </a:tabLst>
            </a:pPr>
            <a:r>
              <a:rPr b="0" lang="pl-PL" sz="2000" spc="-1" strike="noStrike">
                <a:solidFill>
                  <a:srgbClr val="404040"/>
                </a:solidFill>
                <a:latin typeface="Calibri"/>
              </a:rPr>
              <a:t>12. Co do zasady wsparcie w sektorze kultury nie będzie obejmować budowy nowych obiektów. Taki rodzaj interwencji będzie dozwolony jedynie w wyjątkowych i należycie uzasadnionych przypadkach. Wyjątek od powyższej zasady dotyczy odtworzenia zabudowy zdegradowanej w stopniu uniemożliwiającym jej regenerację/renowację (zastąpienie starego budynku nowym). W takim przypadku, wnioskodawca zobowiązany będzie do przedstawienia wiarygodnych analiz potwierdzających, iż stopień zdegradowania budynku uniemożliwia jego regenerację/renowację, w tym analiz potwierdzających efektywność kosztową takiego rozwiązania. Za wiarygodną analizę uznana będzie ekspertyza techniczna wykonana przez osobę posiadającą tytuł rzeczoznawcy budowlanego nadany przez właściwy organ samorządu zawodowego.</a:t>
            </a:r>
            <a:endParaRPr b="0" lang="en-US" sz="2000" spc="-1" strike="noStrike">
              <a:solidFill>
                <a:srgbClr val="404040"/>
              </a:solidFill>
              <a:latin typeface="Calibri"/>
            </a:endParaRPr>
          </a:p>
        </p:txBody>
      </p:sp>
      <p:pic>
        <p:nvPicPr>
          <p:cNvPr id="147" name="Obraz 3" descr=""/>
          <p:cNvPicPr/>
          <p:nvPr/>
        </p:nvPicPr>
        <p:blipFill>
          <a:blip r:embed="rId1"/>
          <a:stretch/>
        </p:blipFill>
        <p:spPr>
          <a:xfrm>
            <a:off x="259200" y="899280"/>
            <a:ext cx="837720" cy="83772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PlaceHolder 1"/>
          <p:cNvSpPr>
            <a:spLocks noGrp="1"/>
          </p:cNvSpPr>
          <p:nvPr>
            <p:ph type="title"/>
          </p:nvPr>
        </p:nvSpPr>
        <p:spPr>
          <a:xfrm>
            <a:off x="1097280" y="286560"/>
            <a:ext cx="10058040" cy="1450440"/>
          </a:xfrm>
          <a:prstGeom prst="rect">
            <a:avLst/>
          </a:prstGeom>
          <a:noFill/>
          <a:ln w="0">
            <a:noFill/>
          </a:ln>
        </p:spPr>
        <p:txBody>
          <a:bodyPr anchor="b">
            <a:noAutofit/>
          </a:bodyPr>
          <a:p>
            <a:pPr>
              <a:lnSpc>
                <a:spcPct val="85000"/>
              </a:lnSpc>
              <a:buNone/>
            </a:pPr>
            <a:r>
              <a:rPr b="0" lang="pl-PL" sz="4000" spc="-52" strike="noStrike">
                <a:solidFill>
                  <a:srgbClr val="404040"/>
                </a:solidFill>
                <a:latin typeface="Calibri Light"/>
              </a:rPr>
              <a:t>Warunki realizacji projektów- cz. 11. Wsparcie będzie ukierunkowane na działania obejmujące:</a:t>
            </a:r>
            <a:endParaRPr b="0" lang="en-US" sz="4000" spc="-1" strike="noStrike">
              <a:solidFill>
                <a:srgbClr val="000000"/>
              </a:solidFill>
              <a:latin typeface="Calibri"/>
            </a:endParaRPr>
          </a:p>
        </p:txBody>
      </p:sp>
      <p:sp>
        <p:nvSpPr>
          <p:cNvPr id="149" name="PlaceHolder 2"/>
          <p:cNvSpPr>
            <a:spLocks noGrp="1"/>
          </p:cNvSpPr>
          <p:nvPr>
            <p:ph/>
          </p:nvPr>
        </p:nvSpPr>
        <p:spPr>
          <a:xfrm>
            <a:off x="1097280" y="1845720"/>
            <a:ext cx="10058040" cy="4023000"/>
          </a:xfrm>
          <a:prstGeom prst="rect">
            <a:avLst/>
          </a:prstGeom>
          <a:noFill/>
          <a:ln w="0">
            <a:noFill/>
          </a:ln>
        </p:spPr>
        <p:txBody>
          <a:bodyPr lIns="0" rIns="0" anchor="t">
            <a:normAutofit/>
          </a:bodyPr>
          <a:p>
            <a:pPr>
              <a:lnSpc>
                <a:spcPct val="90000"/>
              </a:lnSpc>
              <a:spcBef>
                <a:spcPts val="1199"/>
              </a:spcBef>
              <a:spcAft>
                <a:spcPts val="201"/>
              </a:spcAft>
              <a:buNone/>
              <a:tabLst>
                <a:tab algn="l" pos="0"/>
              </a:tabLst>
            </a:pPr>
            <a:r>
              <a:rPr b="0" lang="pl-PL" sz="2000" spc="-1" strike="noStrike">
                <a:solidFill>
                  <a:srgbClr val="404040"/>
                </a:solidFill>
                <a:latin typeface="Calibri"/>
              </a:rPr>
              <a:t>13. Wsparcie rozwoju turystyki, co do zasady nie będzie obejmować działań na rzecz budowy nowych obiektów budowlanych, które są budynkami.</a:t>
            </a:r>
            <a:endParaRPr b="0" lang="en-US" sz="2000" spc="-1" strike="noStrike">
              <a:solidFill>
                <a:srgbClr val="404040"/>
              </a:solidFill>
              <a:latin typeface="Calibri"/>
            </a:endParaRPr>
          </a:p>
          <a:p>
            <a:pPr>
              <a:lnSpc>
                <a:spcPct val="90000"/>
              </a:lnSpc>
              <a:spcBef>
                <a:spcPts val="1199"/>
              </a:spcBef>
              <a:spcAft>
                <a:spcPts val="201"/>
              </a:spcAft>
              <a:buNone/>
              <a:tabLst>
                <a:tab algn="l" pos="0"/>
              </a:tabLst>
            </a:pPr>
            <a:r>
              <a:rPr b="0" lang="pl-PL" sz="2000" spc="-1" strike="noStrike">
                <a:solidFill>
                  <a:srgbClr val="404040"/>
                </a:solidFill>
                <a:latin typeface="Calibri"/>
              </a:rPr>
              <a:t>14. Wsparcie rozwoju turystki będzie skierowane na projekty turystyczne, które są wspierane odpowiednią analizą popytu i oceną potrzeb w celu ograniczenia ryzyka nieefektywności, są skoordynowane z projektami w sąsiednich obszarach, unikając nakładania się i konkurencji oraz mają wpływ wykraczający poza sam projekt na stymulowanie aktywności turystycznej w regionie, jak również są trwałe i będą utrzymywane po ich zakończeniu.</a:t>
            </a:r>
            <a:endParaRPr b="0" lang="en-US" sz="2000" spc="-1" strike="noStrike">
              <a:solidFill>
                <a:srgbClr val="404040"/>
              </a:solidFill>
              <a:latin typeface="Calibri"/>
            </a:endParaRPr>
          </a:p>
        </p:txBody>
      </p:sp>
      <p:pic>
        <p:nvPicPr>
          <p:cNvPr id="150" name="Obraz 3" descr=""/>
          <p:cNvPicPr/>
          <p:nvPr/>
        </p:nvPicPr>
        <p:blipFill>
          <a:blip r:embed="rId1"/>
          <a:stretch/>
        </p:blipFill>
        <p:spPr>
          <a:xfrm>
            <a:off x="259200" y="899280"/>
            <a:ext cx="837720" cy="83772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PlaceHolder 1"/>
          <p:cNvSpPr>
            <a:spLocks noGrp="1"/>
          </p:cNvSpPr>
          <p:nvPr>
            <p:ph type="title"/>
          </p:nvPr>
        </p:nvSpPr>
        <p:spPr>
          <a:xfrm>
            <a:off x="1097280" y="286560"/>
            <a:ext cx="10058040" cy="1450440"/>
          </a:xfrm>
          <a:prstGeom prst="rect">
            <a:avLst/>
          </a:prstGeom>
          <a:noFill/>
          <a:ln w="0">
            <a:noFill/>
          </a:ln>
        </p:spPr>
        <p:txBody>
          <a:bodyPr anchor="b">
            <a:noAutofit/>
          </a:bodyPr>
          <a:p>
            <a:pPr>
              <a:lnSpc>
                <a:spcPct val="85000"/>
              </a:lnSpc>
              <a:buNone/>
            </a:pPr>
            <a:r>
              <a:rPr b="0" lang="pl-PL" sz="4000" spc="-52" strike="noStrike">
                <a:solidFill>
                  <a:srgbClr val="404040"/>
                </a:solidFill>
                <a:latin typeface="Calibri Light"/>
              </a:rPr>
              <a:t>Warunki realizacji projektów- cz. 12. Wsparcie będzie ukierunkowane na działania obejmujące:</a:t>
            </a:r>
            <a:endParaRPr b="0" lang="en-US" sz="4000" spc="-1" strike="noStrike">
              <a:solidFill>
                <a:srgbClr val="000000"/>
              </a:solidFill>
              <a:latin typeface="Calibri"/>
            </a:endParaRPr>
          </a:p>
        </p:txBody>
      </p:sp>
      <p:sp>
        <p:nvSpPr>
          <p:cNvPr id="152" name="PlaceHolder 2"/>
          <p:cNvSpPr>
            <a:spLocks noGrp="1"/>
          </p:cNvSpPr>
          <p:nvPr>
            <p:ph/>
          </p:nvPr>
        </p:nvSpPr>
        <p:spPr>
          <a:xfrm>
            <a:off x="1097280" y="1845720"/>
            <a:ext cx="10058040" cy="4023000"/>
          </a:xfrm>
          <a:prstGeom prst="rect">
            <a:avLst/>
          </a:prstGeom>
          <a:noFill/>
          <a:ln w="0">
            <a:noFill/>
          </a:ln>
        </p:spPr>
        <p:txBody>
          <a:bodyPr lIns="0" rIns="0" anchor="t">
            <a:normAutofit fontScale="98000"/>
          </a:bodyPr>
          <a:p>
            <a:pPr>
              <a:lnSpc>
                <a:spcPct val="90000"/>
              </a:lnSpc>
              <a:spcBef>
                <a:spcPts val="1199"/>
              </a:spcBef>
              <a:spcAft>
                <a:spcPts val="201"/>
              </a:spcAft>
              <a:buNone/>
              <a:tabLst>
                <a:tab algn="l" pos="0"/>
              </a:tabLst>
            </a:pPr>
            <a:r>
              <a:rPr b="0" lang="pl-PL" sz="2000" spc="-1" strike="noStrike">
                <a:solidFill>
                  <a:srgbClr val="404040"/>
                </a:solidFill>
                <a:latin typeface="Calibri"/>
              </a:rPr>
              <a:t>15. Zgodnie z rekomendacjami zawartymi w raporcie ETO 08/2020 oraz 27/2021 r. inwestycje w kulturę i turystykę będą respektować zasadę zrównoważonego oddziaływania na środowisko, potrzebę rozwoju cyfrowego, zasadę dostępności dla osób ze specjalnymi potrzebami, zasadę stabilności i efektywności finansowej (możliwość utrzymania się w długofalowej perspektywie) oraz odporności na kryzys (stosując innowacyjne rozwiązania, dywersyfikację przychodów i usług, digitalizację).</a:t>
            </a:r>
            <a:endParaRPr b="0" lang="en-US" sz="2000" spc="-1" strike="noStrike">
              <a:solidFill>
                <a:srgbClr val="404040"/>
              </a:solidFill>
              <a:latin typeface="Calibri"/>
            </a:endParaRPr>
          </a:p>
          <a:p>
            <a:pPr>
              <a:lnSpc>
                <a:spcPct val="90000"/>
              </a:lnSpc>
              <a:spcBef>
                <a:spcPts val="1199"/>
              </a:spcBef>
              <a:spcAft>
                <a:spcPts val="201"/>
              </a:spcAft>
              <a:buNone/>
              <a:tabLst>
                <a:tab algn="l" pos="0"/>
              </a:tabLst>
            </a:pPr>
            <a:r>
              <a:rPr b="0" lang="pl-PL" sz="2000" spc="-1" strike="noStrike">
                <a:solidFill>
                  <a:srgbClr val="404040"/>
                </a:solidFill>
                <a:latin typeface="Calibri"/>
              </a:rPr>
              <a:t>16. Ze wsparcia wyłączone są budynki/pomieszczenia w których prowadzona jest działalność administracyjno-biurowa organów administracji publicznej.</a:t>
            </a:r>
            <a:endParaRPr b="0" lang="en-US" sz="2000" spc="-1" strike="noStrike">
              <a:solidFill>
                <a:srgbClr val="404040"/>
              </a:solidFill>
              <a:latin typeface="Calibri"/>
            </a:endParaRPr>
          </a:p>
          <a:p>
            <a:pPr>
              <a:lnSpc>
                <a:spcPct val="90000"/>
              </a:lnSpc>
              <a:spcBef>
                <a:spcPts val="1199"/>
              </a:spcBef>
              <a:spcAft>
                <a:spcPts val="201"/>
              </a:spcAft>
              <a:buNone/>
              <a:tabLst>
                <a:tab algn="l" pos="0"/>
              </a:tabLst>
            </a:pPr>
            <a:r>
              <a:rPr b="0" lang="pl-PL" sz="2000" spc="-1" strike="noStrike">
                <a:solidFill>
                  <a:srgbClr val="404040"/>
                </a:solidFill>
                <a:latin typeface="Calibri"/>
              </a:rPr>
              <a:t>17. Wsparcie w ramach Działania nie może być udzielone w zakresie, w jakim jest wykluczone w art. 1 ust. 2 - 5 Rozporządzenia Komisji (UE) NR 651/2014 z dnia 17 czerwca 2014 r. uznającym niektóre rodzaje pomocy za zgodne z rynkiem wewnętrznym w zastosowaniu art. 107 i 108 Traktatu oraz w art. 1 ust. 1 Rozporządzenia Komisji (UE) nr 1407/2013 z dnia 18 grudnia 2013 r. w sprawie stosowania art. 107 i 108 Traktatu o funkcjonowaniu Unii Europejskiej do pomocy de minimis.</a:t>
            </a:r>
            <a:endParaRPr b="0" lang="en-US" sz="2000" spc="-1" strike="noStrike">
              <a:solidFill>
                <a:srgbClr val="404040"/>
              </a:solidFill>
              <a:latin typeface="Calibri"/>
            </a:endParaRPr>
          </a:p>
        </p:txBody>
      </p:sp>
      <p:pic>
        <p:nvPicPr>
          <p:cNvPr id="153" name="Obraz 3" descr=""/>
          <p:cNvPicPr/>
          <p:nvPr/>
        </p:nvPicPr>
        <p:blipFill>
          <a:blip r:embed="rId1"/>
          <a:stretch/>
        </p:blipFill>
        <p:spPr>
          <a:xfrm>
            <a:off x="259200" y="899280"/>
            <a:ext cx="837720" cy="83772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1" name="PlaceHolder 1"/>
          <p:cNvSpPr>
            <a:spLocks noGrp="1"/>
          </p:cNvSpPr>
          <p:nvPr>
            <p:ph type="title"/>
          </p:nvPr>
        </p:nvSpPr>
        <p:spPr>
          <a:xfrm>
            <a:off x="5181480" y="137160"/>
            <a:ext cx="6367680" cy="1450440"/>
          </a:xfrm>
          <a:prstGeom prst="rect">
            <a:avLst/>
          </a:prstGeom>
          <a:noFill/>
          <a:ln w="0">
            <a:noFill/>
          </a:ln>
        </p:spPr>
        <p:txBody>
          <a:bodyPr anchor="b">
            <a:normAutofit/>
          </a:bodyPr>
          <a:p>
            <a:pPr>
              <a:lnSpc>
                <a:spcPct val="85000"/>
              </a:lnSpc>
              <a:buNone/>
            </a:pPr>
            <a:r>
              <a:rPr b="0" lang="pl-PL" sz="4800" spc="-52" strike="noStrike">
                <a:solidFill>
                  <a:srgbClr val="404040"/>
                </a:solidFill>
                <a:latin typeface="Calibri Light"/>
              </a:rPr>
              <a:t>Plan spotkania</a:t>
            </a:r>
            <a:endParaRPr b="0" lang="en-US" sz="4800" spc="-1" strike="noStrike">
              <a:solidFill>
                <a:srgbClr val="000000"/>
              </a:solidFill>
              <a:latin typeface="Calibri"/>
            </a:endParaRPr>
          </a:p>
        </p:txBody>
      </p:sp>
      <p:sp>
        <p:nvSpPr>
          <p:cNvPr id="102" name="PlaceHolder 2"/>
          <p:cNvSpPr>
            <a:spLocks noGrp="1"/>
          </p:cNvSpPr>
          <p:nvPr>
            <p:ph/>
          </p:nvPr>
        </p:nvSpPr>
        <p:spPr>
          <a:xfrm>
            <a:off x="5181480" y="1830240"/>
            <a:ext cx="6367680" cy="4394520"/>
          </a:xfrm>
          <a:prstGeom prst="rect">
            <a:avLst/>
          </a:prstGeom>
          <a:noFill/>
          <a:ln w="0">
            <a:noFill/>
          </a:ln>
        </p:spPr>
        <p:txBody>
          <a:bodyPr lIns="0" rIns="0" anchor="t">
            <a:normAutofit fontScale="92000"/>
          </a:bodyPr>
          <a:p>
            <a:pPr marL="343080" indent="-343080">
              <a:lnSpc>
                <a:spcPct val="90000"/>
              </a:lnSpc>
              <a:spcBef>
                <a:spcPts val="1199"/>
              </a:spcBef>
              <a:spcAft>
                <a:spcPts val="201"/>
              </a:spcAft>
              <a:buClr>
                <a:srgbClr val="1cade4"/>
              </a:buClr>
              <a:buFont typeface="Calibri Light"/>
              <a:buAutoNum type="arabicPeriod"/>
            </a:pPr>
            <a:r>
              <a:rPr b="0" lang="pl-PL" sz="1600" spc="-1" strike="noStrike">
                <a:solidFill>
                  <a:srgbClr val="404040"/>
                </a:solidFill>
                <a:latin typeface="Calibri"/>
                <a:ea typeface="Calibri"/>
              </a:rPr>
              <a:t>Cel spotkania- konsultacje społeczne.</a:t>
            </a:r>
            <a:endParaRPr b="0" lang="en-US" sz="1600" spc="-1" strike="noStrike">
              <a:solidFill>
                <a:srgbClr val="404040"/>
              </a:solidFill>
              <a:latin typeface="Calibri"/>
            </a:endParaRPr>
          </a:p>
          <a:p>
            <a:pPr marL="343080" indent="-343080">
              <a:lnSpc>
                <a:spcPct val="90000"/>
              </a:lnSpc>
              <a:spcBef>
                <a:spcPts val="1199"/>
              </a:spcBef>
              <a:spcAft>
                <a:spcPts val="201"/>
              </a:spcAft>
              <a:buClr>
                <a:srgbClr val="1cade4"/>
              </a:buClr>
              <a:buFont typeface="Calibri Light"/>
              <a:buAutoNum type="arabicPeriod"/>
            </a:pPr>
            <a:r>
              <a:rPr b="0" lang="pl-PL" sz="1600" spc="-1" strike="noStrike">
                <a:solidFill>
                  <a:srgbClr val="404040"/>
                </a:solidFill>
                <a:latin typeface="Calibri"/>
                <a:ea typeface="Calibri"/>
              </a:rPr>
              <a:t>Pojęcie rewitalizacji.</a:t>
            </a:r>
            <a:endParaRPr b="0" lang="en-US" sz="1600" spc="-1" strike="noStrike">
              <a:solidFill>
                <a:srgbClr val="404040"/>
              </a:solidFill>
              <a:latin typeface="Calibri"/>
            </a:endParaRPr>
          </a:p>
          <a:p>
            <a:pPr marL="343080" indent="-343080">
              <a:lnSpc>
                <a:spcPct val="90000"/>
              </a:lnSpc>
              <a:spcBef>
                <a:spcPts val="1199"/>
              </a:spcBef>
              <a:spcAft>
                <a:spcPts val="201"/>
              </a:spcAft>
              <a:buClr>
                <a:srgbClr val="1cade4"/>
              </a:buClr>
              <a:buFont typeface="Calibri Light"/>
              <a:buAutoNum type="arabicPeriod"/>
            </a:pPr>
            <a:r>
              <a:rPr b="0" lang="pl-PL" sz="1600" spc="-1" strike="noStrike">
                <a:solidFill>
                  <a:srgbClr val="404040"/>
                </a:solidFill>
                <a:latin typeface="Calibri"/>
                <a:ea typeface="Calibri"/>
              </a:rPr>
              <a:t>Pojęcie Gminnego Programu Rewitalizacji (GPR).</a:t>
            </a:r>
            <a:endParaRPr b="0" lang="en-US" sz="1600" spc="-1" strike="noStrike">
              <a:solidFill>
                <a:srgbClr val="404040"/>
              </a:solidFill>
              <a:latin typeface="Calibri"/>
            </a:endParaRPr>
          </a:p>
          <a:p>
            <a:pPr marL="343080" indent="-343080">
              <a:lnSpc>
                <a:spcPct val="90000"/>
              </a:lnSpc>
              <a:spcBef>
                <a:spcPts val="1199"/>
              </a:spcBef>
              <a:spcAft>
                <a:spcPts val="201"/>
              </a:spcAft>
              <a:buClr>
                <a:srgbClr val="1cade4"/>
              </a:buClr>
              <a:buFont typeface="Calibri Light"/>
              <a:buAutoNum type="arabicPeriod"/>
            </a:pPr>
            <a:r>
              <a:rPr b="0" lang="pl-PL" sz="1600" spc="-1" strike="noStrike">
                <a:solidFill>
                  <a:srgbClr val="404040"/>
                </a:solidFill>
                <a:latin typeface="Calibri"/>
                <a:ea typeface="Calibri"/>
              </a:rPr>
              <a:t>Po co opracowywać GPR?</a:t>
            </a:r>
            <a:endParaRPr b="0" lang="en-US" sz="1600" spc="-1" strike="noStrike">
              <a:solidFill>
                <a:srgbClr val="404040"/>
              </a:solidFill>
              <a:latin typeface="Calibri"/>
            </a:endParaRPr>
          </a:p>
          <a:p>
            <a:pPr marL="343080" indent="-343080">
              <a:lnSpc>
                <a:spcPct val="90000"/>
              </a:lnSpc>
              <a:spcBef>
                <a:spcPts val="1199"/>
              </a:spcBef>
              <a:spcAft>
                <a:spcPts val="201"/>
              </a:spcAft>
              <a:buClr>
                <a:srgbClr val="1cade4"/>
              </a:buClr>
              <a:buFont typeface="Calibri Light"/>
              <a:buAutoNum type="arabicPeriod"/>
            </a:pPr>
            <a:r>
              <a:rPr b="0" lang="pl-PL" sz="1600" spc="-1" strike="noStrike">
                <a:solidFill>
                  <a:srgbClr val="404040"/>
                </a:solidFill>
                <a:latin typeface="Calibri"/>
                <a:ea typeface="Calibri"/>
              </a:rPr>
              <a:t>Dofinasowanie i projekty rewitalizacyjne.</a:t>
            </a:r>
            <a:endParaRPr b="0" lang="en-US" sz="1600" spc="-1" strike="noStrike">
              <a:solidFill>
                <a:srgbClr val="404040"/>
              </a:solidFill>
              <a:latin typeface="Calibri"/>
            </a:endParaRPr>
          </a:p>
          <a:p>
            <a:pPr marL="343080" indent="-343080">
              <a:lnSpc>
                <a:spcPct val="90000"/>
              </a:lnSpc>
              <a:spcBef>
                <a:spcPts val="1199"/>
              </a:spcBef>
              <a:spcAft>
                <a:spcPts val="201"/>
              </a:spcAft>
              <a:buClr>
                <a:srgbClr val="1cade4"/>
              </a:buClr>
              <a:buFont typeface="Calibri Light"/>
              <a:buAutoNum type="arabicPeriod"/>
            </a:pPr>
            <a:r>
              <a:rPr b="0" lang="pl-PL" sz="1600" spc="-1" strike="noStrike">
                <a:solidFill>
                  <a:srgbClr val="404040"/>
                </a:solidFill>
                <a:latin typeface="Calibri"/>
                <a:ea typeface="Calibri"/>
              </a:rPr>
              <a:t>Etapy przygotowania GPR.</a:t>
            </a:r>
            <a:endParaRPr b="0" lang="en-US" sz="1600" spc="-1" strike="noStrike">
              <a:solidFill>
                <a:srgbClr val="404040"/>
              </a:solidFill>
              <a:latin typeface="Calibri"/>
            </a:endParaRPr>
          </a:p>
          <a:p>
            <a:pPr marL="343080" indent="-343080">
              <a:lnSpc>
                <a:spcPct val="90000"/>
              </a:lnSpc>
              <a:spcBef>
                <a:spcPts val="1199"/>
              </a:spcBef>
              <a:spcAft>
                <a:spcPts val="201"/>
              </a:spcAft>
              <a:buClr>
                <a:srgbClr val="1cade4"/>
              </a:buClr>
              <a:buFont typeface="Calibri Light"/>
              <a:buAutoNum type="arabicPeriod"/>
            </a:pPr>
            <a:r>
              <a:rPr b="0" lang="pl-PL" sz="1600" spc="-1" strike="noStrike">
                <a:solidFill>
                  <a:srgbClr val="404040"/>
                </a:solidFill>
                <a:latin typeface="Calibri"/>
                <a:ea typeface="Calibri"/>
              </a:rPr>
              <a:t>Raport diagnostyczny- metodologia.</a:t>
            </a:r>
            <a:endParaRPr b="0" lang="en-US" sz="1600" spc="-1" strike="noStrike">
              <a:solidFill>
                <a:srgbClr val="404040"/>
              </a:solidFill>
              <a:latin typeface="Calibri"/>
            </a:endParaRPr>
          </a:p>
          <a:p>
            <a:pPr marL="343080" indent="-343080">
              <a:lnSpc>
                <a:spcPct val="90000"/>
              </a:lnSpc>
              <a:spcBef>
                <a:spcPts val="1199"/>
              </a:spcBef>
              <a:spcAft>
                <a:spcPts val="201"/>
              </a:spcAft>
              <a:buClr>
                <a:srgbClr val="1cade4"/>
              </a:buClr>
              <a:buFont typeface="Calibri Light"/>
              <a:buAutoNum type="arabicPeriod"/>
            </a:pPr>
            <a:r>
              <a:rPr b="0" lang="pl-PL" sz="1600" spc="-1" strike="noStrike">
                <a:solidFill>
                  <a:srgbClr val="404040"/>
                </a:solidFill>
                <a:latin typeface="Calibri"/>
                <a:ea typeface="Calibri"/>
              </a:rPr>
              <a:t>Raport diagnostyczny- wyniki diagnozy.</a:t>
            </a:r>
            <a:endParaRPr b="0" lang="en-US" sz="1600" spc="-1" strike="noStrike">
              <a:solidFill>
                <a:srgbClr val="404040"/>
              </a:solidFill>
              <a:latin typeface="Calibri"/>
            </a:endParaRPr>
          </a:p>
          <a:p>
            <a:pPr marL="343080" indent="-343080">
              <a:lnSpc>
                <a:spcPct val="90000"/>
              </a:lnSpc>
              <a:spcBef>
                <a:spcPts val="1199"/>
              </a:spcBef>
              <a:spcAft>
                <a:spcPts val="201"/>
              </a:spcAft>
              <a:buClr>
                <a:srgbClr val="1cade4"/>
              </a:buClr>
              <a:buFont typeface="Calibri Light"/>
              <a:buAutoNum type="arabicPeriod"/>
            </a:pPr>
            <a:r>
              <a:rPr b="0" lang="pl-PL" sz="1600" spc="-1" strike="noStrike">
                <a:solidFill>
                  <a:srgbClr val="404040"/>
                </a:solidFill>
                <a:latin typeface="Calibri"/>
                <a:ea typeface="Calibri"/>
              </a:rPr>
              <a:t>Raport diagnostyczny- udział społeczeństwa.</a:t>
            </a:r>
            <a:endParaRPr b="0" lang="en-US" sz="1600" spc="-1" strike="noStrike">
              <a:solidFill>
                <a:srgbClr val="404040"/>
              </a:solidFill>
              <a:latin typeface="Calibri"/>
            </a:endParaRPr>
          </a:p>
          <a:p>
            <a:pPr marL="343080" indent="-343080">
              <a:lnSpc>
                <a:spcPct val="90000"/>
              </a:lnSpc>
              <a:spcBef>
                <a:spcPts val="1199"/>
              </a:spcBef>
              <a:spcAft>
                <a:spcPts val="201"/>
              </a:spcAft>
              <a:buClr>
                <a:srgbClr val="1cade4"/>
              </a:buClr>
              <a:buFont typeface="Calibri Light"/>
              <a:buAutoNum type="arabicPeriod"/>
            </a:pPr>
            <a:r>
              <a:rPr b="0" lang="pl-PL" sz="1600" spc="-1" strike="noStrike">
                <a:solidFill>
                  <a:srgbClr val="404040"/>
                </a:solidFill>
                <a:latin typeface="Calibri"/>
                <a:ea typeface="Calibri"/>
              </a:rPr>
              <a:t>Warunki uznania obszaru za obszar rewitalizacji.</a:t>
            </a:r>
            <a:endParaRPr b="0" lang="en-US" sz="1600" spc="-1" strike="noStrike">
              <a:solidFill>
                <a:srgbClr val="404040"/>
              </a:solidFill>
              <a:latin typeface="Calibri"/>
            </a:endParaRPr>
          </a:p>
          <a:p>
            <a:pPr marL="343080" indent="-343080">
              <a:lnSpc>
                <a:spcPct val="90000"/>
              </a:lnSpc>
              <a:spcBef>
                <a:spcPts val="1199"/>
              </a:spcBef>
              <a:spcAft>
                <a:spcPts val="799"/>
              </a:spcAft>
              <a:buClr>
                <a:srgbClr val="1cade4"/>
              </a:buClr>
              <a:buFont typeface="Calibri Light"/>
              <a:buAutoNum type="arabicPeriod"/>
            </a:pPr>
            <a:r>
              <a:rPr b="0" lang="pl-PL" sz="1600" spc="-1" strike="noStrike">
                <a:solidFill>
                  <a:srgbClr val="404040"/>
                </a:solidFill>
                <a:latin typeface="Calibri"/>
                <a:ea typeface="Calibri"/>
              </a:rPr>
              <a:t>Proponowany obszar rewitalizacji. </a:t>
            </a:r>
            <a:endParaRPr b="0" lang="en-US" sz="1600" spc="-1" strike="noStrike">
              <a:solidFill>
                <a:srgbClr val="404040"/>
              </a:solidFill>
              <a:latin typeface="Calibri"/>
            </a:endParaRPr>
          </a:p>
          <a:p>
            <a:pPr marL="343080" indent="-343080">
              <a:lnSpc>
                <a:spcPct val="90000"/>
              </a:lnSpc>
              <a:spcBef>
                <a:spcPts val="1199"/>
              </a:spcBef>
              <a:spcAft>
                <a:spcPts val="799"/>
              </a:spcAft>
              <a:buClr>
                <a:srgbClr val="1cade4"/>
              </a:buClr>
              <a:buFont typeface="Calibri Light"/>
              <a:buAutoNum type="arabicPeriod"/>
            </a:pPr>
            <a:r>
              <a:rPr b="0" lang="pl-PL" sz="1600" spc="-1" strike="noStrike">
                <a:solidFill>
                  <a:srgbClr val="404040"/>
                </a:solidFill>
                <a:latin typeface="Calibri"/>
                <a:ea typeface="Calibri"/>
              </a:rPr>
              <a:t>Część dyskusyjna.</a:t>
            </a:r>
            <a:endParaRPr b="0" lang="en-US" sz="1600" spc="-1" strike="noStrike">
              <a:solidFill>
                <a:srgbClr val="404040"/>
              </a:solidFill>
              <a:latin typeface="Calibri"/>
            </a:endParaRPr>
          </a:p>
        </p:txBody>
      </p:sp>
      <p:pic>
        <p:nvPicPr>
          <p:cNvPr id="103" name="Picture 4" descr="Rysunki na papierze kolorowym"/>
          <p:cNvPicPr/>
          <p:nvPr/>
        </p:nvPicPr>
        <p:blipFill>
          <a:blip r:embed="rId1"/>
          <a:srcRect l="17261" t="0" r="37518" b="0"/>
          <a:stretch/>
        </p:blipFill>
        <p:spPr>
          <a:xfrm>
            <a:off x="0" y="-12240"/>
            <a:ext cx="4297320" cy="634320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PlaceHolder 1"/>
          <p:cNvSpPr>
            <a:spLocks noGrp="1"/>
          </p:cNvSpPr>
          <p:nvPr>
            <p:ph type="title"/>
          </p:nvPr>
        </p:nvSpPr>
        <p:spPr>
          <a:xfrm>
            <a:off x="1097280" y="286560"/>
            <a:ext cx="10058040" cy="1450440"/>
          </a:xfrm>
          <a:prstGeom prst="rect">
            <a:avLst/>
          </a:prstGeom>
          <a:noFill/>
          <a:ln w="0">
            <a:noFill/>
          </a:ln>
        </p:spPr>
        <p:txBody>
          <a:bodyPr anchor="b">
            <a:noAutofit/>
          </a:bodyPr>
          <a:p>
            <a:pPr>
              <a:lnSpc>
                <a:spcPct val="85000"/>
              </a:lnSpc>
              <a:buNone/>
            </a:pPr>
            <a:r>
              <a:rPr b="0" lang="pl-PL" sz="4000" spc="-52" strike="noStrike">
                <a:solidFill>
                  <a:srgbClr val="404040"/>
                </a:solidFill>
                <a:latin typeface="Calibri Light"/>
              </a:rPr>
              <a:t>Warunki realizacji projektów- cz. 13. Wsparcie będzie ukierunkowane na działania obejmujące:</a:t>
            </a:r>
            <a:endParaRPr b="0" lang="en-US" sz="4000" spc="-1" strike="noStrike">
              <a:solidFill>
                <a:srgbClr val="000000"/>
              </a:solidFill>
              <a:latin typeface="Calibri"/>
            </a:endParaRPr>
          </a:p>
        </p:txBody>
      </p:sp>
      <p:sp>
        <p:nvSpPr>
          <p:cNvPr id="155" name="PlaceHolder 2"/>
          <p:cNvSpPr>
            <a:spLocks noGrp="1"/>
          </p:cNvSpPr>
          <p:nvPr>
            <p:ph/>
          </p:nvPr>
        </p:nvSpPr>
        <p:spPr>
          <a:xfrm>
            <a:off x="1097280" y="1845720"/>
            <a:ext cx="10058040" cy="4023000"/>
          </a:xfrm>
          <a:prstGeom prst="rect">
            <a:avLst/>
          </a:prstGeom>
          <a:noFill/>
          <a:ln w="0">
            <a:noFill/>
          </a:ln>
        </p:spPr>
        <p:txBody>
          <a:bodyPr lIns="0" rIns="0" anchor="t">
            <a:normAutofit/>
          </a:bodyPr>
          <a:p>
            <a:pPr>
              <a:lnSpc>
                <a:spcPct val="90000"/>
              </a:lnSpc>
              <a:spcBef>
                <a:spcPts val="1199"/>
              </a:spcBef>
              <a:spcAft>
                <a:spcPts val="201"/>
              </a:spcAft>
              <a:buNone/>
              <a:tabLst>
                <a:tab algn="l" pos="0"/>
              </a:tabLst>
            </a:pPr>
            <a:r>
              <a:rPr b="0" lang="pl-PL" sz="2000" spc="-1" strike="noStrike">
                <a:solidFill>
                  <a:srgbClr val="404040"/>
                </a:solidFill>
                <a:latin typeface="Calibri"/>
              </a:rPr>
              <a:t>18. Wsparcie w ramach Działania jest zgodne z Wytycznymi dotyczącymi realizacji zasad równościowych w ramach funduszy unijnych na lata 2021-2027, w szczególności wsparcie jest udzielane projektom uwzględniającym koncepcję uniwersalnego projektowania, zgodnie z ww. Wytycznymi.</a:t>
            </a:r>
            <a:endParaRPr b="0" lang="en-US" sz="2000" spc="-1" strike="noStrike">
              <a:solidFill>
                <a:srgbClr val="404040"/>
              </a:solidFill>
              <a:latin typeface="Calibri"/>
            </a:endParaRPr>
          </a:p>
          <a:p>
            <a:pPr>
              <a:lnSpc>
                <a:spcPct val="90000"/>
              </a:lnSpc>
              <a:spcBef>
                <a:spcPts val="1199"/>
              </a:spcBef>
              <a:spcAft>
                <a:spcPts val="201"/>
              </a:spcAft>
              <a:buNone/>
              <a:tabLst>
                <a:tab algn="l" pos="0"/>
              </a:tabLst>
            </a:pPr>
            <a:r>
              <a:rPr b="0" lang="pl-PL" sz="2000" spc="-1" strike="noStrike">
                <a:solidFill>
                  <a:srgbClr val="404040"/>
                </a:solidFill>
                <a:latin typeface="Calibri"/>
              </a:rPr>
              <a:t>19. Zastosowane będą preferencje dla inicjatyw zgodnych z Bauhaus’em.</a:t>
            </a:r>
            <a:endParaRPr b="0" lang="en-US" sz="2000" spc="-1" strike="noStrike">
              <a:solidFill>
                <a:srgbClr val="404040"/>
              </a:solidFill>
              <a:latin typeface="Calibri"/>
            </a:endParaRPr>
          </a:p>
          <a:p>
            <a:pPr>
              <a:lnSpc>
                <a:spcPct val="90000"/>
              </a:lnSpc>
              <a:spcBef>
                <a:spcPts val="1199"/>
              </a:spcBef>
              <a:spcAft>
                <a:spcPts val="201"/>
              </a:spcAft>
              <a:buNone/>
              <a:tabLst>
                <a:tab algn="l" pos="0"/>
              </a:tabLst>
            </a:pPr>
            <a:r>
              <a:rPr b="0" lang="pl-PL" sz="2000" spc="-1" strike="noStrike">
                <a:solidFill>
                  <a:srgbClr val="404040"/>
                </a:solidFill>
                <a:latin typeface="Calibri"/>
              </a:rPr>
              <a:t>20. Inwestycje o komercyjnym charakterze, w szczególności wsparcie kierowane do przedsiębiorstw jako bezpośrednich beneficjentów oraz inwestycje w zakresie wymiany oświetlenia, będą finansowane poprzez instrumenty finansowe, podobnie jak rentowne inwestycje podmiotów świadczących usługi sanatoryjne i/lub uzdrowiskowe.</a:t>
            </a:r>
            <a:endParaRPr b="0" lang="en-US" sz="2000" spc="-1" strike="noStrike">
              <a:solidFill>
                <a:srgbClr val="404040"/>
              </a:solidFill>
              <a:latin typeface="Calibri"/>
            </a:endParaRPr>
          </a:p>
          <a:p>
            <a:pPr>
              <a:lnSpc>
                <a:spcPct val="90000"/>
              </a:lnSpc>
              <a:spcBef>
                <a:spcPts val="1199"/>
              </a:spcBef>
              <a:spcAft>
                <a:spcPts val="201"/>
              </a:spcAft>
              <a:buNone/>
              <a:tabLst>
                <a:tab algn="l" pos="0"/>
              </a:tabLst>
            </a:pPr>
            <a:endParaRPr b="0" lang="en-US" sz="2000" spc="-1" strike="noStrike">
              <a:solidFill>
                <a:srgbClr val="404040"/>
              </a:solidFill>
              <a:latin typeface="Calibri"/>
            </a:endParaRPr>
          </a:p>
        </p:txBody>
      </p:sp>
      <p:pic>
        <p:nvPicPr>
          <p:cNvPr id="156" name="Obraz 3" descr=""/>
          <p:cNvPicPr/>
          <p:nvPr/>
        </p:nvPicPr>
        <p:blipFill>
          <a:blip r:embed="rId1"/>
          <a:stretch/>
        </p:blipFill>
        <p:spPr>
          <a:xfrm>
            <a:off x="259200" y="899280"/>
            <a:ext cx="837720" cy="83772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7" name="PlaceHolder 1"/>
          <p:cNvSpPr>
            <a:spLocks noGrp="1"/>
          </p:cNvSpPr>
          <p:nvPr>
            <p:ph type="title"/>
          </p:nvPr>
        </p:nvSpPr>
        <p:spPr>
          <a:xfrm>
            <a:off x="1097280" y="286560"/>
            <a:ext cx="10058040" cy="1450440"/>
          </a:xfrm>
          <a:prstGeom prst="rect">
            <a:avLst/>
          </a:prstGeom>
          <a:noFill/>
          <a:ln w="0">
            <a:noFill/>
          </a:ln>
        </p:spPr>
        <p:txBody>
          <a:bodyPr anchor="b">
            <a:normAutofit/>
          </a:bodyPr>
          <a:p>
            <a:pPr>
              <a:lnSpc>
                <a:spcPct val="85000"/>
              </a:lnSpc>
              <a:buNone/>
            </a:pPr>
            <a:r>
              <a:rPr b="0" lang="pl-PL" sz="4800" spc="-52" strike="noStrike">
                <a:solidFill>
                  <a:srgbClr val="404040"/>
                </a:solidFill>
                <a:latin typeface="Calibri Light"/>
              </a:rPr>
              <a:t>Etapy przygotowania Gminnego Programu Rewitalizacji- cz.1 </a:t>
            </a:r>
            <a:endParaRPr b="0" lang="en-US" sz="4800" spc="-1" strike="noStrike">
              <a:solidFill>
                <a:srgbClr val="000000"/>
              </a:solidFill>
              <a:latin typeface="Calibri"/>
            </a:endParaRPr>
          </a:p>
        </p:txBody>
      </p:sp>
      <p:graphicFrame>
        <p:nvGraphicFramePr>
          <p:cNvPr id="1" name="Diagram1"/>
          <p:cNvGraphicFramePr/>
          <p:nvPr>
            <p:extLst>
              <p:ext uri="{D42A27DB-BD31-4B8C-83A1-F6EECF244321}">
                <p14:modId xmlns:p14="http://schemas.microsoft.com/office/powerpoint/2010/main" val="4240167101"/>
              </p:ext>
            </p:extLst>
          </p:nvPr>
        </p:nvGraphicFramePr>
        <p:xfrm>
          <a:off x="1096920" y="2098440"/>
          <a:ext cx="10058040" cy="37857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8" name="PlaceHolder 1"/>
          <p:cNvSpPr>
            <a:spLocks noGrp="1"/>
          </p:cNvSpPr>
          <p:nvPr>
            <p:ph type="title"/>
          </p:nvPr>
        </p:nvSpPr>
        <p:spPr>
          <a:xfrm>
            <a:off x="1097280" y="4844520"/>
            <a:ext cx="10058040" cy="1188720"/>
          </a:xfrm>
          <a:prstGeom prst="rect">
            <a:avLst/>
          </a:prstGeom>
          <a:noFill/>
          <a:ln w="0">
            <a:noFill/>
          </a:ln>
        </p:spPr>
        <p:txBody>
          <a:bodyPr anchor="ctr">
            <a:normAutofit/>
          </a:bodyPr>
          <a:p>
            <a:pPr algn="ctr">
              <a:lnSpc>
                <a:spcPct val="85000"/>
              </a:lnSpc>
              <a:buNone/>
            </a:pPr>
            <a:r>
              <a:rPr b="0" lang="pl-PL" sz="4100" spc="-52" strike="noStrike">
                <a:solidFill>
                  <a:srgbClr val="404040"/>
                </a:solidFill>
                <a:latin typeface="Calibri Light"/>
              </a:rPr>
              <a:t>Etapy przygotowania Gminnego Programu Rewitalizacji- cz. 2</a:t>
            </a:r>
            <a:endParaRPr b="0" lang="en-US" sz="4100" spc="-1" strike="noStrike">
              <a:solidFill>
                <a:srgbClr val="000000"/>
              </a:solidFill>
              <a:latin typeface="Calibri"/>
            </a:endParaRPr>
          </a:p>
        </p:txBody>
      </p:sp>
      <p:graphicFrame>
        <p:nvGraphicFramePr>
          <p:cNvPr id="2" name="Diagram2"/>
          <p:cNvGraphicFramePr/>
          <p:nvPr>
            <p:extLst>
              <p:ext uri="{D42A27DB-BD31-4B8C-83A1-F6EECF244321}">
                <p14:modId xmlns:p14="http://schemas.microsoft.com/office/powerpoint/2010/main" val="4207822838"/>
              </p:ext>
            </p:extLst>
          </p:nvPr>
        </p:nvGraphicFramePr>
        <p:xfrm>
          <a:off x="1036440" y="680760"/>
          <a:ext cx="10118880" cy="37648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9" name="PlaceHolder 1"/>
          <p:cNvSpPr>
            <a:spLocks noGrp="1"/>
          </p:cNvSpPr>
          <p:nvPr>
            <p:ph type="title"/>
          </p:nvPr>
        </p:nvSpPr>
        <p:spPr>
          <a:xfrm>
            <a:off x="1097280" y="286560"/>
            <a:ext cx="10058040" cy="1450440"/>
          </a:xfrm>
          <a:prstGeom prst="rect">
            <a:avLst/>
          </a:prstGeom>
          <a:noFill/>
          <a:ln w="0">
            <a:noFill/>
          </a:ln>
        </p:spPr>
        <p:txBody>
          <a:bodyPr anchor="b">
            <a:normAutofit/>
          </a:bodyPr>
          <a:p>
            <a:pPr>
              <a:lnSpc>
                <a:spcPct val="85000"/>
              </a:lnSpc>
              <a:buNone/>
            </a:pPr>
            <a:r>
              <a:rPr b="0" lang="pl-PL" sz="4800" spc="-52" strike="noStrike">
                <a:solidFill>
                  <a:srgbClr val="404040"/>
                </a:solidFill>
                <a:latin typeface="Calibri Light"/>
              </a:rPr>
              <a:t>Etapy przygotowania Gminnego Programu Rewitalizacji- cz. 3</a:t>
            </a:r>
            <a:endParaRPr b="0" lang="en-US" sz="4800" spc="-1" strike="noStrike">
              <a:solidFill>
                <a:srgbClr val="000000"/>
              </a:solidFill>
              <a:latin typeface="Calibri"/>
            </a:endParaRPr>
          </a:p>
        </p:txBody>
      </p:sp>
      <p:graphicFrame>
        <p:nvGraphicFramePr>
          <p:cNvPr id="3" name="Diagram3"/>
          <p:cNvGraphicFramePr/>
          <p:nvPr>
            <p:extLst>
              <p:ext uri="{D42A27DB-BD31-4B8C-83A1-F6EECF244321}">
                <p14:modId xmlns:p14="http://schemas.microsoft.com/office/powerpoint/2010/main" val="2293942039"/>
              </p:ext>
            </p:extLst>
          </p:nvPr>
        </p:nvGraphicFramePr>
        <p:xfrm>
          <a:off x="1096920" y="2098440"/>
          <a:ext cx="10058040" cy="37857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PlaceHolder 1"/>
          <p:cNvSpPr>
            <a:spLocks noGrp="1"/>
          </p:cNvSpPr>
          <p:nvPr>
            <p:ph type="title"/>
          </p:nvPr>
        </p:nvSpPr>
        <p:spPr>
          <a:xfrm>
            <a:off x="1097280" y="286560"/>
            <a:ext cx="10058040" cy="1450440"/>
          </a:xfrm>
          <a:prstGeom prst="rect">
            <a:avLst/>
          </a:prstGeom>
          <a:noFill/>
          <a:ln w="0">
            <a:noFill/>
          </a:ln>
        </p:spPr>
        <p:txBody>
          <a:bodyPr anchor="b">
            <a:noAutofit/>
          </a:bodyPr>
          <a:p>
            <a:pPr>
              <a:lnSpc>
                <a:spcPct val="85000"/>
              </a:lnSpc>
              <a:buNone/>
            </a:pPr>
            <a:r>
              <a:rPr b="0" lang="pl-PL" sz="3600" spc="-52" strike="noStrike">
                <a:solidFill>
                  <a:srgbClr val="404040"/>
                </a:solidFill>
                <a:latin typeface="Calibri Light"/>
              </a:rPr>
              <a:t>Podstawa opracowania Raportu diagnostycznego mającego na celu wyznaczenie obszaru rewitalizacji</a:t>
            </a:r>
            <a:endParaRPr b="0" lang="en-US" sz="3600" spc="-1" strike="noStrike">
              <a:solidFill>
                <a:srgbClr val="000000"/>
              </a:solidFill>
              <a:latin typeface="Calibri"/>
            </a:endParaRPr>
          </a:p>
        </p:txBody>
      </p:sp>
      <p:sp>
        <p:nvSpPr>
          <p:cNvPr id="161" name="PlaceHolder 2"/>
          <p:cNvSpPr>
            <a:spLocks noGrp="1"/>
          </p:cNvSpPr>
          <p:nvPr>
            <p:ph/>
          </p:nvPr>
        </p:nvSpPr>
        <p:spPr>
          <a:xfrm>
            <a:off x="1097280" y="1845720"/>
            <a:ext cx="10058040" cy="4023000"/>
          </a:xfrm>
          <a:prstGeom prst="rect">
            <a:avLst/>
          </a:prstGeom>
          <a:noFill/>
          <a:ln w="0">
            <a:noFill/>
          </a:ln>
        </p:spPr>
        <p:txBody>
          <a:bodyPr lIns="0" rIns="0" anchor="t">
            <a:normAutofit fontScale="94000"/>
          </a:bodyPr>
          <a:p>
            <a:pPr marL="91440" indent="-91440">
              <a:lnSpc>
                <a:spcPct val="90000"/>
              </a:lnSpc>
              <a:spcBef>
                <a:spcPts val="1199"/>
              </a:spcBef>
              <a:spcAft>
                <a:spcPts val="201"/>
              </a:spcAft>
              <a:buClr>
                <a:srgbClr val="1cade4"/>
              </a:buClr>
              <a:buFont typeface="Wingdings" charset="2"/>
              <a:buChar char=""/>
            </a:pPr>
            <a:r>
              <a:rPr b="0" lang="pl-PL" sz="2000" spc="-1" strike="noStrike">
                <a:solidFill>
                  <a:srgbClr val="404040"/>
                </a:solidFill>
                <a:latin typeface="Calibri"/>
              </a:rPr>
              <a:t> </a:t>
            </a:r>
            <a:r>
              <a:rPr b="0" lang="pl-PL" sz="2000" spc="-1" strike="noStrike">
                <a:solidFill>
                  <a:srgbClr val="404040"/>
                </a:solidFill>
                <a:latin typeface="Calibri"/>
              </a:rPr>
              <a:t>USTAWA z dnia 9 października 2015 r. o rewitalizacji</a:t>
            </a:r>
            <a:endParaRPr b="0" lang="en-US" sz="2000" spc="-1" strike="noStrike">
              <a:solidFill>
                <a:srgbClr val="404040"/>
              </a:solidFill>
              <a:latin typeface="Calibri"/>
            </a:endParaRPr>
          </a:p>
          <a:p>
            <a:pPr>
              <a:lnSpc>
                <a:spcPct val="90000"/>
              </a:lnSpc>
              <a:spcBef>
                <a:spcPts val="1199"/>
              </a:spcBef>
              <a:spcAft>
                <a:spcPts val="201"/>
              </a:spcAft>
              <a:buNone/>
              <a:tabLst>
                <a:tab algn="l" pos="0"/>
              </a:tabLst>
            </a:pPr>
            <a:r>
              <a:rPr b="0" lang="pl-PL" sz="2000" spc="-1" strike="noStrike">
                <a:solidFill>
                  <a:srgbClr val="404040"/>
                </a:solidFill>
                <a:latin typeface="Calibri"/>
              </a:rPr>
              <a:t>„</a:t>
            </a:r>
            <a:r>
              <a:rPr b="0" i="1" lang="pl-PL" sz="2000" spc="-1" strike="noStrike">
                <a:solidFill>
                  <a:srgbClr val="404040"/>
                </a:solidFill>
                <a:latin typeface="Calibri"/>
              </a:rPr>
              <a:t>Art. 4. 1. W celu opracowania diagnoz służących:</a:t>
            </a:r>
            <a:endParaRPr b="0" lang="en-US" sz="2000" spc="-1" strike="noStrike">
              <a:solidFill>
                <a:srgbClr val="404040"/>
              </a:solidFill>
              <a:latin typeface="Calibri"/>
            </a:endParaRPr>
          </a:p>
          <a:p>
            <a:pPr>
              <a:lnSpc>
                <a:spcPct val="90000"/>
              </a:lnSpc>
              <a:spcBef>
                <a:spcPts val="1199"/>
              </a:spcBef>
              <a:spcAft>
                <a:spcPts val="201"/>
              </a:spcAft>
              <a:buNone/>
              <a:tabLst>
                <a:tab algn="l" pos="0"/>
              </a:tabLst>
            </a:pPr>
            <a:r>
              <a:rPr b="0" i="1" lang="pl-PL" sz="2000" spc="-1" strike="noStrike">
                <a:solidFill>
                  <a:srgbClr val="404040"/>
                </a:solidFill>
                <a:latin typeface="Calibri"/>
              </a:rPr>
              <a:t>1) wyznaczeniu obszaru zdegradowanego i obszaru rewitalizacji,</a:t>
            </a:r>
            <a:endParaRPr b="0" lang="en-US" sz="2000" spc="-1" strike="noStrike">
              <a:solidFill>
                <a:srgbClr val="404040"/>
              </a:solidFill>
              <a:latin typeface="Calibri"/>
            </a:endParaRPr>
          </a:p>
          <a:p>
            <a:pPr>
              <a:lnSpc>
                <a:spcPct val="90000"/>
              </a:lnSpc>
              <a:spcBef>
                <a:spcPts val="1199"/>
              </a:spcBef>
              <a:spcAft>
                <a:spcPts val="201"/>
              </a:spcAft>
              <a:buNone/>
              <a:tabLst>
                <a:tab algn="l" pos="0"/>
              </a:tabLst>
            </a:pPr>
            <a:r>
              <a:rPr b="0" i="1" lang="pl-PL" sz="2000" spc="-1" strike="noStrike">
                <a:solidFill>
                  <a:srgbClr val="404040"/>
                </a:solidFill>
                <a:latin typeface="Calibri"/>
              </a:rPr>
              <a:t>2) sporządzeniu albo zmianie gminnego programu rewitalizacji,</a:t>
            </a:r>
            <a:endParaRPr b="0" lang="en-US" sz="2000" spc="-1" strike="noStrike">
              <a:solidFill>
                <a:srgbClr val="404040"/>
              </a:solidFill>
              <a:latin typeface="Calibri"/>
            </a:endParaRPr>
          </a:p>
          <a:p>
            <a:pPr>
              <a:lnSpc>
                <a:spcPct val="90000"/>
              </a:lnSpc>
              <a:spcBef>
                <a:spcPts val="1199"/>
              </a:spcBef>
              <a:spcAft>
                <a:spcPts val="201"/>
              </a:spcAft>
              <a:buNone/>
              <a:tabLst>
                <a:tab algn="l" pos="0"/>
              </a:tabLst>
            </a:pPr>
            <a:r>
              <a:rPr b="0" i="1" lang="pl-PL" sz="2000" spc="-1" strike="noStrike">
                <a:solidFill>
                  <a:srgbClr val="404040"/>
                </a:solidFill>
                <a:latin typeface="Calibri"/>
              </a:rPr>
              <a:t>3) ocenie aktualności i stopnia realizacji gminnego programu rewitalizacji</a:t>
            </a:r>
            <a:endParaRPr b="0" lang="en-US" sz="2000" spc="-1" strike="noStrike">
              <a:solidFill>
                <a:srgbClr val="404040"/>
              </a:solidFill>
              <a:latin typeface="Calibri"/>
            </a:endParaRPr>
          </a:p>
          <a:p>
            <a:pPr>
              <a:lnSpc>
                <a:spcPct val="90000"/>
              </a:lnSpc>
              <a:spcBef>
                <a:spcPts val="1199"/>
              </a:spcBef>
              <a:spcAft>
                <a:spcPts val="201"/>
              </a:spcAft>
              <a:buNone/>
              <a:tabLst>
                <a:tab algn="l" pos="0"/>
              </a:tabLst>
            </a:pPr>
            <a:r>
              <a:rPr b="0" i="1" lang="pl-PL" sz="2000" spc="-1" strike="noStrike">
                <a:solidFill>
                  <a:srgbClr val="404040"/>
                </a:solidFill>
                <a:latin typeface="Calibri"/>
              </a:rPr>
              <a:t>wójt, burmistrz albo prezydent miasta prowadzi analizy, w których wykorzystuje obiektywne i weryfikowalne mierniki i metody badawcze dostosowane do lokalnych uwarunkowań.”</a:t>
            </a:r>
            <a:endParaRPr b="0" lang="en-US" sz="2000" spc="-1" strike="noStrike">
              <a:solidFill>
                <a:srgbClr val="404040"/>
              </a:solidFill>
              <a:latin typeface="Calibri"/>
            </a:endParaRPr>
          </a:p>
          <a:p>
            <a:pPr marL="91440" indent="-91440">
              <a:lnSpc>
                <a:spcPct val="90000"/>
              </a:lnSpc>
              <a:spcBef>
                <a:spcPts val="1199"/>
              </a:spcBef>
              <a:spcAft>
                <a:spcPts val="201"/>
              </a:spcAft>
              <a:buClr>
                <a:srgbClr val="1cade4"/>
              </a:buClr>
              <a:buFont typeface="Wingdings" charset="2"/>
              <a:buChar char=""/>
              <a:tabLst>
                <a:tab algn="l" pos="0"/>
              </a:tabLst>
            </a:pPr>
            <a:r>
              <a:rPr b="0" lang="pl-PL" sz="2000" spc="-1" strike="noStrike">
                <a:solidFill>
                  <a:srgbClr val="404040"/>
                </a:solidFill>
                <a:latin typeface="Calibri"/>
              </a:rPr>
              <a:t>w procesie opracowania Gminnego Programu Rewitalizacji wykorzystano publikację „</a:t>
            </a:r>
            <a:r>
              <a:rPr b="0" i="1" lang="pl-PL" sz="2000" spc="-1" strike="noStrike">
                <a:solidFill>
                  <a:srgbClr val="404040"/>
                </a:solidFill>
                <a:latin typeface="Calibri"/>
              </a:rPr>
              <a:t>Delimitacja krok po kroku. Metoda wyznaczenia obszaru zdegradowanego i obszaru rewitalizacji na potrzeby Gminnych Programów Rewitalizacji</a:t>
            </a:r>
            <a:r>
              <a:rPr b="0" lang="pl-PL" sz="2000" spc="-1" strike="noStrike">
                <a:solidFill>
                  <a:srgbClr val="404040"/>
                </a:solidFill>
                <a:latin typeface="Calibri"/>
              </a:rPr>
              <a:t>”, która została opracowana w ramach projektu "Zainspiruj naszą przestrzeń – programy szkoleniowe i publikacje dla planistów – etap I", współfinansowanego ze środków PO WER.</a:t>
            </a:r>
            <a:endParaRPr b="0" lang="en-US" sz="2000" spc="-1" strike="noStrike">
              <a:solidFill>
                <a:srgbClr val="404040"/>
              </a:solidFill>
              <a:latin typeface="Calibri"/>
            </a:endParaRPr>
          </a:p>
        </p:txBody>
      </p:sp>
      <p:pic>
        <p:nvPicPr>
          <p:cNvPr id="162" name="Obraz 3" descr=""/>
          <p:cNvPicPr/>
          <p:nvPr/>
        </p:nvPicPr>
        <p:blipFill>
          <a:blip r:embed="rId1"/>
          <a:stretch/>
        </p:blipFill>
        <p:spPr>
          <a:xfrm>
            <a:off x="259200" y="899280"/>
            <a:ext cx="837720" cy="83772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3" name="Rectangle 8"/>
          <p:cNvSpPr/>
          <p:nvPr/>
        </p:nvSpPr>
        <p:spPr>
          <a:xfrm>
            <a:off x="0" y="6400800"/>
            <a:ext cx="1219176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164" name="Rectangle 10"/>
          <p:cNvSpPr/>
          <p:nvPr/>
        </p:nvSpPr>
        <p:spPr>
          <a:xfrm>
            <a:off x="0" y="6334200"/>
            <a:ext cx="12191760" cy="66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65" name="Straight Connector 12"/>
          <p:cNvSpPr/>
          <p:nvPr/>
        </p:nvSpPr>
        <p:spPr>
          <a:xfrm>
            <a:off x="1207440" y="4343400"/>
            <a:ext cx="9875520" cy="360"/>
          </a:xfrm>
          <a:prstGeom prst="line">
            <a:avLst/>
          </a:prstGeom>
          <a:ln w="6350">
            <a:solidFill>
              <a:srgbClr val="000000">
                <a:lumMod val="50000"/>
                <a:lumOff val="50000"/>
              </a:srgbClr>
            </a:solidFill>
            <a:round/>
          </a:ln>
        </p:spPr>
        <p:style>
          <a:lnRef idx="1">
            <a:schemeClr val="accent1"/>
          </a:lnRef>
          <a:fillRef idx="0">
            <a:schemeClr val="accent1"/>
          </a:fillRef>
          <a:effectRef idx="0">
            <a:schemeClr val="accent1"/>
          </a:effectRef>
          <a:fontRef idx="minor"/>
        </p:style>
      </p:sp>
      <p:sp>
        <p:nvSpPr>
          <p:cNvPr id="166" name="Rectangle 14"/>
          <p:cNvSpPr/>
          <p:nvPr/>
        </p:nvSpPr>
        <p:spPr>
          <a:xfrm>
            <a:off x="0" y="0"/>
            <a:ext cx="12191760" cy="633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67" name="PlaceHolder 1"/>
          <p:cNvSpPr>
            <a:spLocks noGrp="1"/>
          </p:cNvSpPr>
          <p:nvPr>
            <p:ph type="title"/>
          </p:nvPr>
        </p:nvSpPr>
        <p:spPr>
          <a:xfrm>
            <a:off x="8141040" y="639000"/>
            <a:ext cx="3401640" cy="3685680"/>
          </a:xfrm>
          <a:prstGeom prst="rect">
            <a:avLst/>
          </a:prstGeom>
          <a:noFill/>
          <a:ln w="0">
            <a:noFill/>
          </a:ln>
        </p:spPr>
        <p:txBody>
          <a:bodyPr anchor="b">
            <a:normAutofit/>
          </a:bodyPr>
          <a:p>
            <a:pPr>
              <a:lnSpc>
                <a:spcPct val="85000"/>
              </a:lnSpc>
              <a:buNone/>
            </a:pPr>
            <a:r>
              <a:rPr b="0" lang="en-US" sz="3100" spc="-52" strike="noStrike">
                <a:solidFill>
                  <a:srgbClr val="262626"/>
                </a:solidFill>
                <a:latin typeface="Calibri Light"/>
              </a:rPr>
              <a:t>Raport diagnostyczny służący wyznaczeniu obszaru rewitalizacji- metodologia, cz. 1</a:t>
            </a:r>
            <a:endParaRPr b="0" lang="en-US" sz="3100" spc="-1" strike="noStrike">
              <a:solidFill>
                <a:srgbClr val="000000"/>
              </a:solidFill>
              <a:latin typeface="Calibri"/>
            </a:endParaRPr>
          </a:p>
        </p:txBody>
      </p:sp>
      <p:pic>
        <p:nvPicPr>
          <p:cNvPr id="168" name="Symbol zastępczy zawartości 2" descr="Mapa prezentująca podział obszaru gminy na pola podstawowe"/>
          <p:cNvPicPr/>
          <p:nvPr/>
        </p:nvPicPr>
        <p:blipFill>
          <a:blip r:embed="rId1"/>
          <a:stretch/>
        </p:blipFill>
        <p:spPr>
          <a:xfrm>
            <a:off x="633960" y="721800"/>
            <a:ext cx="6912000" cy="4889880"/>
          </a:xfrm>
          <a:prstGeom prst="rect">
            <a:avLst/>
          </a:prstGeom>
          <a:ln w="0">
            <a:noFill/>
          </a:ln>
        </p:spPr>
      </p:pic>
      <p:sp>
        <p:nvSpPr>
          <p:cNvPr id="169" name="Straight Connector 16"/>
          <p:cNvSpPr/>
          <p:nvPr/>
        </p:nvSpPr>
        <p:spPr>
          <a:xfrm>
            <a:off x="8209080" y="4343400"/>
            <a:ext cx="3200400" cy="360"/>
          </a:xfrm>
          <a:prstGeom prst="line">
            <a:avLst/>
          </a:prstGeom>
          <a:ln w="6350">
            <a:solidFill>
              <a:srgbClr val="344068">
                <a:alpha val="90000"/>
              </a:srgbClr>
            </a:solidFill>
            <a:round/>
          </a:ln>
        </p:spPr>
        <p:style>
          <a:lnRef idx="1">
            <a:schemeClr val="accent1"/>
          </a:lnRef>
          <a:fillRef idx="0">
            <a:schemeClr val="accent1"/>
          </a:fillRef>
          <a:effectRef idx="0">
            <a:schemeClr val="accent1"/>
          </a:effectRef>
          <a:fontRef idx="minor"/>
        </p:style>
      </p:sp>
      <p:sp>
        <p:nvSpPr>
          <p:cNvPr id="170" name="Rectangle 18"/>
          <p:cNvSpPr/>
          <p:nvPr/>
        </p:nvSpPr>
        <p:spPr>
          <a:xfrm>
            <a:off x="0" y="6334200"/>
            <a:ext cx="12191760" cy="66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71" name="Rectangle 20"/>
          <p:cNvSpPr/>
          <p:nvPr/>
        </p:nvSpPr>
        <p:spPr>
          <a:xfrm>
            <a:off x="0" y="6400800"/>
            <a:ext cx="1219176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PlaceHolder 1"/>
          <p:cNvSpPr>
            <a:spLocks noGrp="1"/>
          </p:cNvSpPr>
          <p:nvPr>
            <p:ph type="title"/>
          </p:nvPr>
        </p:nvSpPr>
        <p:spPr>
          <a:xfrm>
            <a:off x="1097280" y="286560"/>
            <a:ext cx="10058040" cy="1450440"/>
          </a:xfrm>
          <a:prstGeom prst="rect">
            <a:avLst/>
          </a:prstGeom>
          <a:noFill/>
          <a:ln w="0">
            <a:noFill/>
          </a:ln>
        </p:spPr>
        <p:txBody>
          <a:bodyPr anchor="b">
            <a:normAutofit fontScale="96000"/>
          </a:bodyPr>
          <a:p>
            <a:pPr>
              <a:lnSpc>
                <a:spcPct val="85000"/>
              </a:lnSpc>
              <a:buNone/>
            </a:pPr>
            <a:r>
              <a:rPr b="0" lang="pl-PL" sz="4800" spc="-52" strike="noStrike">
                <a:solidFill>
                  <a:srgbClr val="404040"/>
                </a:solidFill>
                <a:latin typeface="Calibri Light"/>
              </a:rPr>
              <a:t>Raport diagnostyczny służący wyznaczeniu obszaru rewitalizacji- metodologia, cz. 2</a:t>
            </a:r>
            <a:endParaRPr b="0" lang="en-US" sz="4800" spc="-1" strike="noStrike">
              <a:solidFill>
                <a:srgbClr val="000000"/>
              </a:solidFill>
              <a:latin typeface="Calibri"/>
            </a:endParaRPr>
          </a:p>
        </p:txBody>
      </p:sp>
      <p:sp>
        <p:nvSpPr>
          <p:cNvPr id="173" name="PlaceHolder 2"/>
          <p:cNvSpPr>
            <a:spLocks noGrp="1"/>
          </p:cNvSpPr>
          <p:nvPr>
            <p:ph/>
          </p:nvPr>
        </p:nvSpPr>
        <p:spPr>
          <a:xfrm>
            <a:off x="1097280" y="1845720"/>
            <a:ext cx="10058040" cy="4023000"/>
          </a:xfrm>
          <a:prstGeom prst="rect">
            <a:avLst/>
          </a:prstGeom>
          <a:noFill/>
          <a:ln w="0">
            <a:noFill/>
          </a:ln>
        </p:spPr>
        <p:txBody>
          <a:bodyPr lIns="0" rIns="0" anchor="t">
            <a:noAutofit/>
          </a:bodyPr>
          <a:p>
            <a:pPr marL="91440" indent="-91440">
              <a:lnSpc>
                <a:spcPct val="90000"/>
              </a:lnSpc>
              <a:spcBef>
                <a:spcPts val="1199"/>
              </a:spcBef>
              <a:spcAft>
                <a:spcPts val="201"/>
              </a:spcAft>
              <a:buClr>
                <a:srgbClr val="1cade4"/>
              </a:buClr>
              <a:buFont typeface="Calibri"/>
              <a:buChar char=" "/>
            </a:pPr>
            <a:r>
              <a:rPr b="0" lang="pl-PL" sz="2000" spc="-1" strike="noStrike">
                <a:solidFill>
                  <a:srgbClr val="404040"/>
                </a:solidFill>
                <a:latin typeface="Calibri"/>
              </a:rPr>
              <a:t>Aby zagwarantować prawidłowość przeprowadzenia procesu diagnostycznego wykorzystano jednostki pseudonaturalne- tj. sołectwa/osiedla.</a:t>
            </a:r>
            <a:endParaRPr b="0" lang="en-US" sz="2000" spc="-1" strike="noStrike">
              <a:solidFill>
                <a:srgbClr val="404040"/>
              </a:solidFill>
              <a:latin typeface="Calibri"/>
            </a:endParaRPr>
          </a:p>
          <a:p>
            <a:pPr marL="91440" indent="-91440">
              <a:lnSpc>
                <a:spcPct val="90000"/>
              </a:lnSpc>
              <a:spcBef>
                <a:spcPts val="1199"/>
              </a:spcBef>
              <a:spcAft>
                <a:spcPts val="201"/>
              </a:spcAft>
              <a:buClr>
                <a:srgbClr val="1cade4"/>
              </a:buClr>
              <a:buFont typeface="Calibri"/>
              <a:buChar char=" "/>
            </a:pPr>
            <a:r>
              <a:rPr b="0" lang="pl-PL" sz="2000" spc="-1" strike="noStrike">
                <a:solidFill>
                  <a:srgbClr val="404040"/>
                </a:solidFill>
                <a:latin typeface="Calibri"/>
              </a:rPr>
              <a:t>Na obszar opracowania składają się dzielnice i sołectwa.</a:t>
            </a:r>
            <a:endParaRPr b="0" lang="en-US" sz="2000" spc="-1" strike="noStrike">
              <a:solidFill>
                <a:srgbClr val="404040"/>
              </a:solidFill>
              <a:latin typeface="Calibri"/>
            </a:endParaRPr>
          </a:p>
          <a:p>
            <a:pPr>
              <a:lnSpc>
                <a:spcPct val="90000"/>
              </a:lnSpc>
              <a:spcBef>
                <a:spcPts val="1199"/>
              </a:spcBef>
              <a:spcAft>
                <a:spcPts val="201"/>
              </a:spcAft>
              <a:buNone/>
            </a:pPr>
            <a:endParaRPr b="0" lang="en-US" sz="2000" spc="-1" strike="noStrike">
              <a:solidFill>
                <a:srgbClr val="404040"/>
              </a:solidFill>
              <a:latin typeface="Calibri"/>
            </a:endParaRPr>
          </a:p>
          <a:p>
            <a:pPr>
              <a:lnSpc>
                <a:spcPct val="90000"/>
              </a:lnSpc>
              <a:spcBef>
                <a:spcPts val="1199"/>
              </a:spcBef>
              <a:spcAft>
                <a:spcPts val="201"/>
              </a:spcAft>
              <a:buNone/>
            </a:pPr>
            <a:endParaRPr b="0" lang="en-US" sz="2000" spc="-1" strike="noStrike">
              <a:solidFill>
                <a:srgbClr val="404040"/>
              </a:solidFill>
              <a:latin typeface="Calibri"/>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PlaceHolder 1"/>
          <p:cNvSpPr>
            <a:spLocks noGrp="1"/>
          </p:cNvSpPr>
          <p:nvPr>
            <p:ph type="title"/>
          </p:nvPr>
        </p:nvSpPr>
        <p:spPr>
          <a:xfrm>
            <a:off x="1097280" y="286560"/>
            <a:ext cx="10058040" cy="1450440"/>
          </a:xfrm>
          <a:prstGeom prst="rect">
            <a:avLst/>
          </a:prstGeom>
          <a:noFill/>
          <a:ln w="0">
            <a:noFill/>
          </a:ln>
        </p:spPr>
        <p:txBody>
          <a:bodyPr anchor="b">
            <a:normAutofit fontScale="96000"/>
          </a:bodyPr>
          <a:p>
            <a:pPr>
              <a:lnSpc>
                <a:spcPct val="85000"/>
              </a:lnSpc>
              <a:buNone/>
            </a:pPr>
            <a:r>
              <a:rPr b="0" lang="pl-PL" sz="4800" spc="-52" strike="noStrike">
                <a:solidFill>
                  <a:srgbClr val="404040"/>
                </a:solidFill>
                <a:latin typeface="Calibri Light"/>
              </a:rPr>
              <a:t>Raport diagnostyczny służący wyznaczeniu obszaru rewitalizacji- metodologia, cz. 3</a:t>
            </a:r>
            <a:endParaRPr b="0" lang="en-US" sz="4800" spc="-1" strike="noStrike">
              <a:solidFill>
                <a:srgbClr val="000000"/>
              </a:solidFill>
              <a:latin typeface="Calibri"/>
            </a:endParaRPr>
          </a:p>
        </p:txBody>
      </p:sp>
      <p:sp>
        <p:nvSpPr>
          <p:cNvPr id="175" name="PlaceHolder 2"/>
          <p:cNvSpPr>
            <a:spLocks noGrp="1"/>
          </p:cNvSpPr>
          <p:nvPr>
            <p:ph/>
          </p:nvPr>
        </p:nvSpPr>
        <p:spPr>
          <a:xfrm>
            <a:off x="1097280" y="1845720"/>
            <a:ext cx="10058040" cy="4023000"/>
          </a:xfrm>
          <a:prstGeom prst="rect">
            <a:avLst/>
          </a:prstGeom>
          <a:noFill/>
          <a:ln w="0">
            <a:noFill/>
          </a:ln>
        </p:spPr>
        <p:txBody>
          <a:bodyPr lIns="0" rIns="0" anchor="t">
            <a:noAutofit/>
          </a:bodyPr>
          <a:p>
            <a:pPr marL="91440" indent="-91440">
              <a:lnSpc>
                <a:spcPct val="90000"/>
              </a:lnSpc>
              <a:spcBef>
                <a:spcPts val="1199"/>
              </a:spcBef>
              <a:spcAft>
                <a:spcPts val="201"/>
              </a:spcAft>
              <a:buClr>
                <a:srgbClr val="1cade4"/>
              </a:buClr>
              <a:buFont typeface="Calibri"/>
              <a:buChar char=" "/>
            </a:pPr>
            <a:r>
              <a:rPr b="0" lang="pl-PL" sz="2000" spc="-1" strike="noStrike">
                <a:solidFill>
                  <a:srgbClr val="404040"/>
                </a:solidFill>
                <a:latin typeface="Calibri"/>
              </a:rPr>
              <a:t>Zgodnie z ustawą o rewitalizacji dokonano analizy występowania negatywnych zjawisk </a:t>
            </a:r>
            <a:r>
              <a:rPr b="1" lang="pl-PL" sz="2000" spc="-1" strike="noStrike">
                <a:solidFill>
                  <a:srgbClr val="404040"/>
                </a:solidFill>
                <a:latin typeface="Calibri"/>
              </a:rPr>
              <a:t>społecznych</a:t>
            </a:r>
            <a:r>
              <a:rPr b="0" lang="pl-PL" sz="2000" spc="-1" strike="noStrike">
                <a:solidFill>
                  <a:srgbClr val="404040"/>
                </a:solidFill>
                <a:latin typeface="Calibri"/>
              </a:rPr>
              <a:t>- dot. </a:t>
            </a:r>
            <a:endParaRPr b="0" lang="en-US" sz="2000" spc="-1" strike="noStrike">
              <a:solidFill>
                <a:srgbClr val="404040"/>
              </a:solidFill>
              <a:latin typeface="Calibri"/>
            </a:endParaRPr>
          </a:p>
          <a:p>
            <a:pPr marL="91440" indent="-91440">
              <a:lnSpc>
                <a:spcPct val="90000"/>
              </a:lnSpc>
              <a:spcBef>
                <a:spcPts val="1199"/>
              </a:spcBef>
              <a:spcAft>
                <a:spcPts val="201"/>
              </a:spcAft>
              <a:buClr>
                <a:srgbClr val="1cade4"/>
              </a:buClr>
              <a:buFont typeface="Wingdings" charset="2"/>
              <a:buChar char=""/>
            </a:pPr>
            <a:r>
              <a:rPr b="0" lang="pl-PL" sz="2000" spc="-1" strike="noStrike">
                <a:solidFill>
                  <a:srgbClr val="404040"/>
                </a:solidFill>
                <a:latin typeface="Calibri"/>
              </a:rPr>
              <a:t> </a:t>
            </a:r>
            <a:r>
              <a:rPr b="0" lang="pl-PL" sz="2000" spc="-1" strike="noStrike">
                <a:solidFill>
                  <a:srgbClr val="404040"/>
                </a:solidFill>
                <a:latin typeface="Calibri"/>
              </a:rPr>
              <a:t>bezrobocia, </a:t>
            </a:r>
            <a:endParaRPr b="0" lang="en-US" sz="2000" spc="-1" strike="noStrike">
              <a:solidFill>
                <a:srgbClr val="404040"/>
              </a:solidFill>
              <a:latin typeface="Calibri"/>
            </a:endParaRPr>
          </a:p>
          <a:p>
            <a:pPr marL="91440" indent="-91440">
              <a:lnSpc>
                <a:spcPct val="90000"/>
              </a:lnSpc>
              <a:spcBef>
                <a:spcPts val="1199"/>
              </a:spcBef>
              <a:spcAft>
                <a:spcPts val="201"/>
              </a:spcAft>
              <a:buClr>
                <a:srgbClr val="1cade4"/>
              </a:buClr>
              <a:buFont typeface="Wingdings" charset="2"/>
              <a:buChar char=""/>
            </a:pPr>
            <a:r>
              <a:rPr b="0" lang="pl-PL" sz="2000" spc="-1" strike="noStrike">
                <a:solidFill>
                  <a:srgbClr val="404040"/>
                </a:solidFill>
                <a:latin typeface="Calibri"/>
              </a:rPr>
              <a:t> </a:t>
            </a:r>
            <a:r>
              <a:rPr b="0" lang="pl-PL" sz="2000" spc="-1" strike="noStrike">
                <a:solidFill>
                  <a:srgbClr val="404040"/>
                </a:solidFill>
                <a:latin typeface="Calibri"/>
              </a:rPr>
              <a:t>ubóstwa, </a:t>
            </a:r>
            <a:endParaRPr b="0" lang="en-US" sz="2000" spc="-1" strike="noStrike">
              <a:solidFill>
                <a:srgbClr val="404040"/>
              </a:solidFill>
              <a:latin typeface="Calibri"/>
            </a:endParaRPr>
          </a:p>
          <a:p>
            <a:pPr marL="91440" indent="-91440">
              <a:lnSpc>
                <a:spcPct val="90000"/>
              </a:lnSpc>
              <a:spcBef>
                <a:spcPts val="1199"/>
              </a:spcBef>
              <a:spcAft>
                <a:spcPts val="201"/>
              </a:spcAft>
              <a:buClr>
                <a:srgbClr val="1cade4"/>
              </a:buClr>
              <a:buFont typeface="Wingdings" charset="2"/>
              <a:buChar char=""/>
            </a:pPr>
            <a:r>
              <a:rPr b="0" lang="pl-PL" sz="2000" spc="-1" strike="noStrike">
                <a:solidFill>
                  <a:srgbClr val="404040"/>
                </a:solidFill>
                <a:latin typeface="Calibri"/>
              </a:rPr>
              <a:t> </a:t>
            </a:r>
            <a:r>
              <a:rPr b="0" lang="pl-PL" sz="2000" spc="-1" strike="noStrike">
                <a:solidFill>
                  <a:srgbClr val="404040"/>
                </a:solidFill>
                <a:latin typeface="Calibri"/>
              </a:rPr>
              <a:t>przestępczości, </a:t>
            </a:r>
            <a:endParaRPr b="0" lang="en-US" sz="2000" spc="-1" strike="noStrike">
              <a:solidFill>
                <a:srgbClr val="404040"/>
              </a:solidFill>
              <a:latin typeface="Calibri"/>
            </a:endParaRPr>
          </a:p>
          <a:p>
            <a:pPr marL="91440" indent="-91440">
              <a:lnSpc>
                <a:spcPct val="90000"/>
              </a:lnSpc>
              <a:spcBef>
                <a:spcPts val="1199"/>
              </a:spcBef>
              <a:spcAft>
                <a:spcPts val="201"/>
              </a:spcAft>
              <a:buClr>
                <a:srgbClr val="1cade4"/>
              </a:buClr>
              <a:buFont typeface="Wingdings" charset="2"/>
              <a:buChar char=""/>
            </a:pPr>
            <a:r>
              <a:rPr b="0" lang="pl-PL" sz="2000" spc="-1" strike="noStrike">
                <a:solidFill>
                  <a:srgbClr val="404040"/>
                </a:solidFill>
                <a:latin typeface="Calibri"/>
              </a:rPr>
              <a:t> </a:t>
            </a:r>
            <a:r>
              <a:rPr b="0" lang="pl-PL" sz="2000" spc="-1" strike="noStrike">
                <a:solidFill>
                  <a:srgbClr val="404040"/>
                </a:solidFill>
                <a:latin typeface="Calibri"/>
              </a:rPr>
              <a:t>wysokiej liczby mieszkańców będących osobami ze szczególnymi potrzebami, o których mowa w ustawie z dnia 19 lipca 2019 r. o zapewnianiu dostępności osobom ze szczególnymi potrzebami (Dz. U. z 2020 r. poz. 1062), </a:t>
            </a:r>
            <a:endParaRPr b="0" lang="en-US" sz="2000" spc="-1" strike="noStrike">
              <a:solidFill>
                <a:srgbClr val="404040"/>
              </a:solidFill>
              <a:latin typeface="Calibri"/>
            </a:endParaRPr>
          </a:p>
          <a:p>
            <a:pPr marL="91440" indent="-91440">
              <a:lnSpc>
                <a:spcPct val="90000"/>
              </a:lnSpc>
              <a:spcBef>
                <a:spcPts val="1199"/>
              </a:spcBef>
              <a:spcAft>
                <a:spcPts val="201"/>
              </a:spcAft>
              <a:buClr>
                <a:srgbClr val="1cade4"/>
              </a:buClr>
              <a:buFont typeface="Wingdings" charset="2"/>
              <a:buChar char=""/>
            </a:pPr>
            <a:r>
              <a:rPr b="0" lang="pl-PL" sz="2000" spc="-1" strike="noStrike">
                <a:solidFill>
                  <a:srgbClr val="404040"/>
                </a:solidFill>
                <a:latin typeface="Calibri"/>
              </a:rPr>
              <a:t>niskiego poziomu edukacji lub kapitału społecznego, a także niewystarczającego poziomu uczestnictwa w życiu publicznym i kulturalnym, oraz </a:t>
            </a:r>
            <a:r>
              <a:rPr b="1" lang="pl-PL" sz="2000" spc="-1" strike="noStrike">
                <a:solidFill>
                  <a:srgbClr val="404040"/>
                </a:solidFill>
                <a:latin typeface="Calibri"/>
              </a:rPr>
              <a:t>współwystępujących zjawisk:</a:t>
            </a:r>
            <a:endParaRPr b="0" lang="en-US" sz="2000" spc="-1" strike="noStrike">
              <a:solidFill>
                <a:srgbClr val="404040"/>
              </a:solidFill>
              <a:latin typeface="Calibri"/>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PlaceHolder 1"/>
          <p:cNvSpPr>
            <a:spLocks noGrp="1"/>
          </p:cNvSpPr>
          <p:nvPr>
            <p:ph type="title"/>
          </p:nvPr>
        </p:nvSpPr>
        <p:spPr>
          <a:xfrm>
            <a:off x="1097280" y="286560"/>
            <a:ext cx="10058040" cy="1450440"/>
          </a:xfrm>
          <a:prstGeom prst="rect">
            <a:avLst/>
          </a:prstGeom>
          <a:noFill/>
          <a:ln w="0">
            <a:noFill/>
          </a:ln>
        </p:spPr>
        <p:txBody>
          <a:bodyPr anchor="b">
            <a:normAutofit fontScale="96000"/>
          </a:bodyPr>
          <a:p>
            <a:pPr>
              <a:lnSpc>
                <a:spcPct val="85000"/>
              </a:lnSpc>
              <a:buNone/>
            </a:pPr>
            <a:r>
              <a:rPr b="0" lang="pl-PL" sz="4800" spc="-52" strike="noStrike">
                <a:solidFill>
                  <a:srgbClr val="404040"/>
                </a:solidFill>
                <a:latin typeface="Calibri Light"/>
              </a:rPr>
              <a:t>Raport diagnostyczny służący wyznaczeniu obszaru rewitalizacji- metodologia, cz. 4</a:t>
            </a:r>
            <a:endParaRPr b="0" lang="en-US" sz="4800" spc="-1" strike="noStrike">
              <a:solidFill>
                <a:srgbClr val="000000"/>
              </a:solidFill>
              <a:latin typeface="Calibri"/>
            </a:endParaRPr>
          </a:p>
        </p:txBody>
      </p:sp>
      <p:sp>
        <p:nvSpPr>
          <p:cNvPr id="177" name="PlaceHolder 2"/>
          <p:cNvSpPr>
            <a:spLocks noGrp="1"/>
          </p:cNvSpPr>
          <p:nvPr>
            <p:ph/>
          </p:nvPr>
        </p:nvSpPr>
        <p:spPr>
          <a:xfrm>
            <a:off x="1097280" y="1845720"/>
            <a:ext cx="10058040" cy="4023000"/>
          </a:xfrm>
          <a:prstGeom prst="rect">
            <a:avLst/>
          </a:prstGeom>
          <a:noFill/>
          <a:ln w="0">
            <a:noFill/>
          </a:ln>
        </p:spPr>
        <p:txBody>
          <a:bodyPr lIns="0" rIns="0" anchor="t">
            <a:normAutofit fontScale="92000"/>
          </a:bodyPr>
          <a:p>
            <a:pPr marL="343080" indent="-343080" algn="just">
              <a:lnSpc>
                <a:spcPct val="90000"/>
              </a:lnSpc>
              <a:spcBef>
                <a:spcPts val="601"/>
              </a:spcBef>
              <a:spcAft>
                <a:spcPts val="201"/>
              </a:spcAft>
              <a:buClr>
                <a:srgbClr val="1f3864"/>
              </a:buClr>
              <a:buFont typeface="Calibri Light"/>
              <a:buAutoNum type="arabicPeriod"/>
            </a:pPr>
            <a:r>
              <a:rPr b="1" lang="pl-PL" sz="1800" spc="-1" strike="noStrike">
                <a:solidFill>
                  <a:srgbClr val="1f3864"/>
                </a:solidFill>
                <a:latin typeface="Open Sans"/>
                <a:ea typeface="Calibri"/>
              </a:rPr>
              <a:t>gospodarczych</a:t>
            </a:r>
            <a:r>
              <a:rPr b="0" lang="pl-PL" sz="1800" spc="-1" strike="noStrike">
                <a:solidFill>
                  <a:srgbClr val="404040"/>
                </a:solidFill>
                <a:latin typeface="Open Sans"/>
                <a:ea typeface="Calibri"/>
              </a:rPr>
              <a:t> – w szczególności niskiego stopnia przedsiębiorczości, słabej kondycji lokalnych przedsiębiorstw, </a:t>
            </a:r>
            <a:endParaRPr b="0" lang="en-US" sz="1800" spc="-1" strike="noStrike">
              <a:solidFill>
                <a:srgbClr val="404040"/>
              </a:solidFill>
              <a:latin typeface="Calibri"/>
            </a:endParaRPr>
          </a:p>
          <a:p>
            <a:pPr marL="343080" indent="-343080" algn="just">
              <a:lnSpc>
                <a:spcPct val="90000"/>
              </a:lnSpc>
              <a:spcBef>
                <a:spcPts val="1199"/>
              </a:spcBef>
              <a:spcAft>
                <a:spcPts val="201"/>
              </a:spcAft>
              <a:buClr>
                <a:srgbClr val="1f3864"/>
              </a:buClr>
              <a:buFont typeface="Calibri Light"/>
              <a:buAutoNum type="arabicPeriod"/>
            </a:pPr>
            <a:r>
              <a:rPr b="1" lang="pl-PL" sz="1800" spc="-1" strike="noStrike">
                <a:solidFill>
                  <a:srgbClr val="1f3864"/>
                </a:solidFill>
                <a:latin typeface="Open Sans"/>
                <a:ea typeface="Calibri"/>
              </a:rPr>
              <a:t>środowiskowych</a:t>
            </a:r>
            <a:r>
              <a:rPr b="0" lang="pl-PL" sz="1800" spc="-1" strike="noStrike">
                <a:solidFill>
                  <a:srgbClr val="404040"/>
                </a:solidFill>
                <a:latin typeface="Open Sans"/>
                <a:ea typeface="Calibri"/>
              </a:rPr>
              <a:t> – w szczególności przekroczenia standardów jakości środowiska, obecności odpadów stwarzających zagrożenie dla życia, zdrowia ludzi lub stanu środowiska,</a:t>
            </a:r>
            <a:endParaRPr b="0" lang="en-US" sz="1800" spc="-1" strike="noStrike">
              <a:solidFill>
                <a:srgbClr val="404040"/>
              </a:solidFill>
              <a:latin typeface="Calibri"/>
            </a:endParaRPr>
          </a:p>
          <a:p>
            <a:pPr marL="343080" indent="-343080" algn="just">
              <a:lnSpc>
                <a:spcPct val="90000"/>
              </a:lnSpc>
              <a:spcBef>
                <a:spcPts val="1199"/>
              </a:spcBef>
              <a:spcAft>
                <a:spcPts val="201"/>
              </a:spcAft>
              <a:buClr>
                <a:srgbClr val="1f3864"/>
              </a:buClr>
              <a:buFont typeface="Calibri Light"/>
              <a:buAutoNum type="arabicPeriod"/>
            </a:pPr>
            <a:r>
              <a:rPr b="1" lang="pl-PL" sz="1800" spc="-1" strike="noStrike">
                <a:solidFill>
                  <a:srgbClr val="1f3864"/>
                </a:solidFill>
                <a:latin typeface="Open Sans"/>
                <a:ea typeface="Calibri"/>
              </a:rPr>
              <a:t>przestrzenno-funkcjonalnych</a:t>
            </a:r>
            <a:r>
              <a:rPr b="0" lang="pl-PL" sz="1800" spc="-1" strike="noStrike">
                <a:solidFill>
                  <a:srgbClr val="1f3864"/>
                </a:solidFill>
                <a:latin typeface="Open Sans"/>
                <a:ea typeface="Calibri"/>
              </a:rPr>
              <a:t> </a:t>
            </a:r>
            <a:r>
              <a:rPr b="0" lang="pl-PL" sz="1800" spc="-1" strike="noStrike">
                <a:solidFill>
                  <a:srgbClr val="404040"/>
                </a:solidFill>
                <a:latin typeface="Open Sans"/>
                <a:ea typeface="Calibri"/>
              </a:rPr>
              <a:t>– w szczególności niewystarczającego wyposażenia w infrastrukturę techniczną i społeczną lub jej złego stanu technicznego, braku dostępu do podstawowych usług lub ich niskiej jakości, niedostosowania rozwiązań urbanistycznych do zmieniających się funkcji obszaru, niedostosowania infrastruktury do potrzeb osób ze szczególnymi potrzebami, o których mowa w ustawie z dnia 19 lipca 2019 r. o zapewnianiu dostępności osobom ze szczególnymi potrzebami, niskiego poziomu obsługi komunikacyjnej, niedoboru lub niskiej jakości terenów publicznych, lub</a:t>
            </a:r>
            <a:endParaRPr b="0" lang="en-US" sz="1800" spc="-1" strike="noStrike">
              <a:solidFill>
                <a:srgbClr val="404040"/>
              </a:solidFill>
              <a:latin typeface="Calibri"/>
            </a:endParaRPr>
          </a:p>
          <a:p>
            <a:pPr marL="343080" indent="-343080" algn="just">
              <a:lnSpc>
                <a:spcPct val="90000"/>
              </a:lnSpc>
              <a:spcBef>
                <a:spcPts val="1199"/>
              </a:spcBef>
              <a:spcAft>
                <a:spcPts val="601"/>
              </a:spcAft>
              <a:buClr>
                <a:srgbClr val="1f3864"/>
              </a:buClr>
              <a:buFont typeface="Calibri Light"/>
              <a:buAutoNum type="arabicPeriod"/>
            </a:pPr>
            <a:r>
              <a:rPr b="1" lang="pl-PL" sz="1800" spc="-1" strike="noStrike">
                <a:solidFill>
                  <a:srgbClr val="1f3864"/>
                </a:solidFill>
                <a:latin typeface="Open Sans"/>
                <a:ea typeface="Calibri"/>
              </a:rPr>
              <a:t>technicznych</a:t>
            </a:r>
            <a:r>
              <a:rPr b="0" lang="pl-PL" sz="1800" spc="-1" strike="noStrike">
                <a:solidFill>
                  <a:srgbClr val="404040"/>
                </a:solidFill>
                <a:latin typeface="Open Sans"/>
                <a:ea typeface="Calibri"/>
              </a:rPr>
              <a:t> – w szczególności degradacji stanu technicznego obiektów budowlanych, w tym o przeznaczeniu mieszkaniowym oraz niefunkcjonowaniu rozwiązań technicznych umożliwiających efektywne korzystanie z obiektów budowlanych, w szczególności w zakresie energooszczędności, ochrony środowiska i zapewniania dostępności osobom ze szczególnymi potrzebami, o których mowa w ustawie z dnia 19 lipca 2019 r. o zapewnianiu dostępności osobom ze szczególnymi potrzebami.</a:t>
            </a:r>
            <a:endParaRPr b="0" lang="en-US" sz="1800" spc="-1" strike="noStrike">
              <a:solidFill>
                <a:srgbClr val="404040"/>
              </a:solidFill>
              <a:latin typeface="Calibri"/>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PlaceHolder 1"/>
          <p:cNvSpPr>
            <a:spLocks noGrp="1"/>
          </p:cNvSpPr>
          <p:nvPr>
            <p:ph type="title"/>
          </p:nvPr>
        </p:nvSpPr>
        <p:spPr>
          <a:xfrm>
            <a:off x="1097280" y="286560"/>
            <a:ext cx="10058040" cy="1450440"/>
          </a:xfrm>
          <a:prstGeom prst="rect">
            <a:avLst/>
          </a:prstGeom>
          <a:noFill/>
          <a:ln w="0">
            <a:noFill/>
          </a:ln>
        </p:spPr>
        <p:txBody>
          <a:bodyPr anchor="b">
            <a:normAutofit fontScale="96000"/>
          </a:bodyPr>
          <a:p>
            <a:pPr>
              <a:lnSpc>
                <a:spcPct val="85000"/>
              </a:lnSpc>
              <a:buNone/>
            </a:pPr>
            <a:r>
              <a:rPr b="0" lang="pl-PL" sz="4800" spc="-52" strike="noStrike">
                <a:solidFill>
                  <a:srgbClr val="404040"/>
                </a:solidFill>
                <a:latin typeface="Calibri Light"/>
              </a:rPr>
              <a:t>Raport diagnostyczny służący wyznaczeniu obszaru rewitalizacji- metodologia, cz. 5</a:t>
            </a:r>
            <a:endParaRPr b="0" lang="en-US" sz="4800" spc="-1" strike="noStrike">
              <a:solidFill>
                <a:srgbClr val="000000"/>
              </a:solidFill>
              <a:latin typeface="Calibri"/>
            </a:endParaRPr>
          </a:p>
        </p:txBody>
      </p:sp>
      <p:sp>
        <p:nvSpPr>
          <p:cNvPr id="179" name="PlaceHolder 2"/>
          <p:cNvSpPr>
            <a:spLocks noGrp="1"/>
          </p:cNvSpPr>
          <p:nvPr>
            <p:ph/>
          </p:nvPr>
        </p:nvSpPr>
        <p:spPr>
          <a:xfrm>
            <a:off x="1097280" y="1845720"/>
            <a:ext cx="10058040" cy="4023000"/>
          </a:xfrm>
          <a:prstGeom prst="rect">
            <a:avLst/>
          </a:prstGeom>
          <a:noFill/>
          <a:ln w="0">
            <a:noFill/>
          </a:ln>
        </p:spPr>
        <p:txBody>
          <a:bodyPr lIns="0" rIns="0" anchor="t">
            <a:normAutofit/>
          </a:bodyPr>
          <a:p>
            <a:pPr marL="91440" indent="-91440" algn="just">
              <a:lnSpc>
                <a:spcPct val="90000"/>
              </a:lnSpc>
              <a:spcBef>
                <a:spcPts val="601"/>
              </a:spcBef>
              <a:spcAft>
                <a:spcPts val="601"/>
              </a:spcAft>
              <a:buClr>
                <a:srgbClr val="1cade4"/>
              </a:buClr>
              <a:buFont typeface="Wingdings" charset="2"/>
              <a:buChar char=""/>
            </a:pPr>
            <a:r>
              <a:rPr b="0" lang="pl-PL" sz="1800" spc="-1" strike="noStrike">
                <a:solidFill>
                  <a:srgbClr val="404040"/>
                </a:solidFill>
                <a:latin typeface="Open Sans"/>
                <a:ea typeface="Calibri"/>
              </a:rPr>
              <a:t> </a:t>
            </a:r>
            <a:r>
              <a:rPr b="0" lang="pl-PL" sz="1800" spc="-1" strike="noStrike">
                <a:solidFill>
                  <a:srgbClr val="404040"/>
                </a:solidFill>
                <a:latin typeface="Open Sans"/>
                <a:ea typeface="Calibri"/>
              </a:rPr>
              <a:t>W celu zapewnienia rzetelności danych oraz celem pokazania rzeczywistej koncentracji problemów i uniknięcia „faworyzowania” pól podstawowych cechujących się dużą liczbą mieszkańców, większość otrzymanych danych przeliczono na 1 000 mieszkańców.</a:t>
            </a:r>
            <a:endParaRPr b="0" lang="en-US" sz="1800" spc="-1" strike="noStrike">
              <a:solidFill>
                <a:srgbClr val="404040"/>
              </a:solidFill>
              <a:latin typeface="Calibri"/>
            </a:endParaRPr>
          </a:p>
          <a:p>
            <a:pPr marL="91440" indent="-91440" algn="just">
              <a:lnSpc>
                <a:spcPct val="90000"/>
              </a:lnSpc>
              <a:spcBef>
                <a:spcPts val="601"/>
              </a:spcBef>
              <a:spcAft>
                <a:spcPts val="601"/>
              </a:spcAft>
              <a:buClr>
                <a:srgbClr val="1cade4"/>
              </a:buClr>
              <a:buFont typeface="Wingdings" charset="2"/>
              <a:buChar char=""/>
            </a:pPr>
            <a:r>
              <a:rPr b="0" lang="pl-PL" sz="1800" spc="-1" strike="noStrike">
                <a:solidFill>
                  <a:srgbClr val="404040"/>
                </a:solidFill>
                <a:latin typeface="Open Sans"/>
                <a:ea typeface="Calibri"/>
              </a:rPr>
              <a:t> </a:t>
            </a:r>
            <a:r>
              <a:rPr b="0" lang="pl-PL" sz="1800" spc="-1" strike="noStrike">
                <a:solidFill>
                  <a:srgbClr val="404040"/>
                </a:solidFill>
                <a:latin typeface="Open Sans"/>
                <a:ea typeface="Calibri"/>
              </a:rPr>
              <a:t>Podstawa zastosowanej metodologii: </a:t>
            </a:r>
            <a:r>
              <a:rPr b="0" lang="pl-PL" sz="1800" spc="-1" strike="noStrike">
                <a:solidFill>
                  <a:srgbClr val="404040"/>
                </a:solidFill>
                <a:latin typeface="Calibri"/>
                <a:ea typeface="Calibri"/>
              </a:rPr>
              <a:t>„</a:t>
            </a:r>
            <a:r>
              <a:rPr b="0" i="1" lang="pl-PL" sz="1800" spc="-1" strike="noStrike">
                <a:solidFill>
                  <a:srgbClr val="404040"/>
                </a:solidFill>
                <a:latin typeface="Calibri"/>
                <a:ea typeface="Calibri"/>
              </a:rPr>
              <a:t>Delimitacja krok po kroku. Metoda wyznaczenia obszaru zdegradowanego i obszaru rewitalizacji na potrzeby Gminnych Programów Rewitalizacji</a:t>
            </a:r>
            <a:r>
              <a:rPr b="0" lang="pl-PL" sz="1800" spc="-1" strike="noStrike">
                <a:solidFill>
                  <a:srgbClr val="404040"/>
                </a:solidFill>
                <a:latin typeface="Calibri"/>
                <a:ea typeface="Calibri"/>
              </a:rPr>
              <a:t>” (.s.45). </a:t>
            </a:r>
            <a:endParaRPr b="0" lang="en-US" sz="1800" spc="-1" strike="noStrike">
              <a:solidFill>
                <a:srgbClr val="404040"/>
              </a:solidFill>
              <a:latin typeface="Calibri"/>
            </a:endParaRPr>
          </a:p>
          <a:p>
            <a:pPr algn="just">
              <a:lnSpc>
                <a:spcPct val="90000"/>
              </a:lnSpc>
              <a:spcBef>
                <a:spcPts val="601"/>
              </a:spcBef>
              <a:spcAft>
                <a:spcPts val="601"/>
              </a:spcAft>
              <a:buNone/>
            </a:pPr>
            <a:endParaRPr b="0" lang="en-US" sz="1800" spc="-1" strike="noStrike">
              <a:solidFill>
                <a:srgbClr val="404040"/>
              </a:solidFill>
              <a:latin typeface="Calibri"/>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4" name="PlaceHolder 1"/>
          <p:cNvSpPr>
            <a:spLocks noGrp="1"/>
          </p:cNvSpPr>
          <p:nvPr>
            <p:ph type="title"/>
          </p:nvPr>
        </p:nvSpPr>
        <p:spPr>
          <a:xfrm>
            <a:off x="965160" y="643320"/>
            <a:ext cx="6254640" cy="5053680"/>
          </a:xfrm>
          <a:prstGeom prst="rect">
            <a:avLst/>
          </a:prstGeom>
          <a:noFill/>
          <a:ln w="0">
            <a:noFill/>
          </a:ln>
        </p:spPr>
        <p:txBody>
          <a:bodyPr anchor="ctr">
            <a:normAutofit/>
          </a:bodyPr>
          <a:p>
            <a:pPr algn="r">
              <a:lnSpc>
                <a:spcPct val="85000"/>
              </a:lnSpc>
              <a:buNone/>
            </a:pPr>
            <a:r>
              <a:rPr b="0" lang="pl-PL" sz="8000" spc="-52" strike="noStrike">
                <a:solidFill>
                  <a:srgbClr val="262626"/>
                </a:solidFill>
                <a:latin typeface="Calibri Light"/>
              </a:rPr>
              <a:t>Lista obecności</a:t>
            </a:r>
            <a:endParaRPr b="0" lang="en-US" sz="8000" spc="-1" strike="noStrike">
              <a:solidFill>
                <a:srgbClr val="000000"/>
              </a:solidFill>
              <a:latin typeface="Calibri"/>
            </a:endParaRPr>
          </a:p>
        </p:txBody>
      </p:sp>
      <p:sp>
        <p:nvSpPr>
          <p:cNvPr id="105" name="PlaceHolder 2"/>
          <p:cNvSpPr>
            <a:spLocks noGrp="1"/>
          </p:cNvSpPr>
          <p:nvPr>
            <p:ph/>
          </p:nvPr>
        </p:nvSpPr>
        <p:spPr>
          <a:xfrm>
            <a:off x="7871040" y="643320"/>
            <a:ext cx="3341160" cy="5053680"/>
          </a:xfrm>
          <a:prstGeom prst="rect">
            <a:avLst/>
          </a:prstGeom>
          <a:noFill/>
          <a:ln w="0">
            <a:noFill/>
          </a:ln>
        </p:spPr>
        <p:txBody>
          <a:bodyPr anchor="ctr">
            <a:normAutofit/>
          </a:bodyPr>
          <a:p>
            <a:pPr>
              <a:lnSpc>
                <a:spcPct val="90000"/>
              </a:lnSpc>
              <a:spcBef>
                <a:spcPts val="1199"/>
              </a:spcBef>
              <a:spcAft>
                <a:spcPts val="201"/>
              </a:spcAft>
              <a:buNone/>
              <a:tabLst>
                <a:tab algn="l" pos="0"/>
              </a:tabLst>
            </a:pPr>
            <a:r>
              <a:rPr b="1" lang="pl-PL" sz="2400" spc="199" strike="noStrike" cap="all">
                <a:solidFill>
                  <a:srgbClr val="344068"/>
                </a:solidFill>
                <a:latin typeface="Calibri Light"/>
              </a:rPr>
              <a:t>Uprzejmie proszę o uzupełnienie listy obecności</a:t>
            </a:r>
            <a:endParaRPr b="0" lang="en-US" sz="2400" spc="-1" strike="noStrike">
              <a:solidFill>
                <a:srgbClr val="404040"/>
              </a:solidFill>
              <a:latin typeface="Calibri"/>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PlaceHolder 1"/>
          <p:cNvSpPr>
            <a:spLocks noGrp="1"/>
          </p:cNvSpPr>
          <p:nvPr>
            <p:ph type="title"/>
          </p:nvPr>
        </p:nvSpPr>
        <p:spPr>
          <a:xfrm>
            <a:off x="1097280" y="286560"/>
            <a:ext cx="10058040" cy="1450440"/>
          </a:xfrm>
          <a:prstGeom prst="rect">
            <a:avLst/>
          </a:prstGeom>
          <a:noFill/>
          <a:ln w="0">
            <a:noFill/>
          </a:ln>
        </p:spPr>
        <p:txBody>
          <a:bodyPr anchor="b">
            <a:normAutofit fontScale="96000"/>
          </a:bodyPr>
          <a:p>
            <a:pPr>
              <a:lnSpc>
                <a:spcPct val="85000"/>
              </a:lnSpc>
              <a:buNone/>
            </a:pPr>
            <a:r>
              <a:rPr b="0" lang="pl-PL" sz="4800" spc="-52" strike="noStrike">
                <a:solidFill>
                  <a:srgbClr val="404040"/>
                </a:solidFill>
                <a:latin typeface="Calibri Light"/>
              </a:rPr>
              <a:t>Raport diagnostyczny służący wyznaczeniu obszaru rewitalizacji- metodologia, cz. 6</a:t>
            </a:r>
            <a:endParaRPr b="0" lang="en-US" sz="4800" spc="-1" strike="noStrike">
              <a:solidFill>
                <a:srgbClr val="000000"/>
              </a:solidFill>
              <a:latin typeface="Calibri"/>
            </a:endParaRPr>
          </a:p>
        </p:txBody>
      </p:sp>
      <p:sp>
        <p:nvSpPr>
          <p:cNvPr id="181" name="PlaceHolder 2"/>
          <p:cNvSpPr>
            <a:spLocks noGrp="1"/>
          </p:cNvSpPr>
          <p:nvPr>
            <p:ph/>
          </p:nvPr>
        </p:nvSpPr>
        <p:spPr>
          <a:xfrm>
            <a:off x="1097280" y="1845720"/>
            <a:ext cx="10058040" cy="4023000"/>
          </a:xfrm>
          <a:prstGeom prst="rect">
            <a:avLst/>
          </a:prstGeom>
          <a:noFill/>
          <a:ln w="0">
            <a:noFill/>
          </a:ln>
        </p:spPr>
        <p:txBody>
          <a:bodyPr lIns="0" rIns="0" anchor="t">
            <a:normAutofit fontScale="87000"/>
          </a:bodyPr>
          <a:p>
            <a:pPr marL="91440" indent="-91440" algn="just">
              <a:lnSpc>
                <a:spcPct val="90000"/>
              </a:lnSpc>
              <a:spcBef>
                <a:spcPts val="601"/>
              </a:spcBef>
              <a:spcAft>
                <a:spcPts val="601"/>
              </a:spcAft>
              <a:buClr>
                <a:srgbClr val="1cade4"/>
              </a:buClr>
              <a:buFont typeface="Wingdings" charset="2"/>
              <a:buChar char=""/>
            </a:pPr>
            <a:r>
              <a:rPr b="0" lang="pl-PL" sz="1800" spc="-1" strike="noStrike">
                <a:solidFill>
                  <a:srgbClr val="404040"/>
                </a:solidFill>
                <a:latin typeface="Open Sans"/>
                <a:ea typeface="Calibri"/>
              </a:rPr>
              <a:t> </a:t>
            </a:r>
            <a:r>
              <a:rPr b="0" lang="pl-PL" sz="1800" spc="-1" strike="noStrike">
                <a:solidFill>
                  <a:srgbClr val="404040"/>
                </a:solidFill>
                <a:latin typeface="Open Sans"/>
                <a:ea typeface="Calibri"/>
              </a:rPr>
              <a:t>Dla porównania stopnia natężenia zjawisk kryzysowych w poszczególnych polach podstawowych konieczne jest opracowanie porównywalnego wskaźnika syntetycznego dla wszystkich pól podstawowych w całej gminie.</a:t>
            </a:r>
            <a:endParaRPr b="0" lang="en-US" sz="1800" spc="-1" strike="noStrike">
              <a:solidFill>
                <a:srgbClr val="404040"/>
              </a:solidFill>
              <a:latin typeface="Calibri"/>
            </a:endParaRPr>
          </a:p>
          <a:p>
            <a:pPr marL="91440" indent="-91440" algn="just">
              <a:lnSpc>
                <a:spcPct val="90000"/>
              </a:lnSpc>
              <a:spcBef>
                <a:spcPts val="601"/>
              </a:spcBef>
              <a:spcAft>
                <a:spcPts val="601"/>
              </a:spcAft>
              <a:buClr>
                <a:srgbClr val="1cade4"/>
              </a:buClr>
              <a:buFont typeface="Calibri"/>
              <a:buChar char=" "/>
            </a:pPr>
            <a:r>
              <a:rPr b="0" lang="pl-PL" sz="1800" spc="-1" strike="noStrike">
                <a:solidFill>
                  <a:srgbClr val="404040"/>
                </a:solidFill>
                <a:latin typeface="Open Sans"/>
                <a:ea typeface="Calibri"/>
              </a:rPr>
              <a:t>W ramach niniejszego opracowania przyjęto metodologię zalecaną w dokumencie „</a:t>
            </a:r>
            <a:r>
              <a:rPr b="0" i="1" lang="pl-PL" sz="1800" spc="-1" strike="noStrike">
                <a:solidFill>
                  <a:srgbClr val="404040"/>
                </a:solidFill>
                <a:latin typeface="Open Sans"/>
                <a:ea typeface="Calibri"/>
              </a:rPr>
              <a:t>Delimitacja. Krok po kroku</a:t>
            </a:r>
            <a:r>
              <a:rPr b="0" lang="pl-PL" sz="1800" spc="-1" strike="noStrike">
                <a:solidFill>
                  <a:srgbClr val="404040"/>
                </a:solidFill>
                <a:latin typeface="Open Sans"/>
                <a:ea typeface="Calibri"/>
              </a:rPr>
              <a:t>” - tj. </a:t>
            </a:r>
            <a:r>
              <a:rPr b="1" lang="pl-PL" sz="1800" spc="-1" strike="noStrike">
                <a:solidFill>
                  <a:srgbClr val="404040"/>
                </a:solidFill>
                <a:latin typeface="Open Sans"/>
                <a:ea typeface="Calibri"/>
              </a:rPr>
              <a:t>wyznaczenie wskaźnika syntetycznego metodą Perkal</a:t>
            </a:r>
            <a:r>
              <a:rPr b="0" lang="pl-PL" sz="1800" spc="-1" strike="noStrike">
                <a:solidFill>
                  <a:srgbClr val="404040"/>
                </a:solidFill>
                <a:latin typeface="Open Sans"/>
                <a:ea typeface="Calibri"/>
              </a:rPr>
              <a:t>. </a:t>
            </a:r>
            <a:endParaRPr b="0" lang="en-US" sz="1800" spc="-1" strike="noStrike">
              <a:solidFill>
                <a:srgbClr val="404040"/>
              </a:solidFill>
              <a:latin typeface="Calibri"/>
            </a:endParaRPr>
          </a:p>
          <a:p>
            <a:pPr marL="91440" indent="-91440" algn="just">
              <a:lnSpc>
                <a:spcPct val="90000"/>
              </a:lnSpc>
              <a:spcBef>
                <a:spcPts val="601"/>
              </a:spcBef>
              <a:spcAft>
                <a:spcPts val="601"/>
              </a:spcAft>
              <a:buClr>
                <a:srgbClr val="1cade4"/>
              </a:buClr>
              <a:buFont typeface="Calibri"/>
              <a:buChar char=" "/>
            </a:pPr>
            <a:r>
              <a:rPr b="0" lang="pl-PL" sz="1800" spc="-1" strike="noStrike">
                <a:solidFill>
                  <a:srgbClr val="404040"/>
                </a:solidFill>
                <a:latin typeface="Open Sans"/>
                <a:ea typeface="Calibri"/>
              </a:rPr>
              <a:t>W pierwszym etapie znormalizowano poszczególne zjawiska kryzysowe. Czynność ta polega na odjęciu od zmiennych ich średnich arytmetycznych, a następnie podzieleniu otrzymanej różnicy przez odchylenie standardowe według wzoru:</a:t>
            </a:r>
            <a:endParaRPr b="0" lang="en-US" sz="1800" spc="-1" strike="noStrike">
              <a:solidFill>
                <a:srgbClr val="404040"/>
              </a:solidFill>
              <a:latin typeface="Calibri"/>
            </a:endParaRPr>
          </a:p>
          <a:p>
            <a:pPr algn="just">
              <a:lnSpc>
                <a:spcPct val="90000"/>
              </a:lnSpc>
              <a:spcBef>
                <a:spcPts val="601"/>
              </a:spcBef>
              <a:spcAft>
                <a:spcPts val="601"/>
              </a:spcAft>
              <a:buNone/>
            </a:pPr>
            <a:endParaRPr b="0" lang="en-US" sz="1800" spc="-1" strike="noStrike">
              <a:solidFill>
                <a:srgbClr val="404040"/>
              </a:solidFill>
              <a:latin typeface="Calibri"/>
            </a:endParaRPr>
          </a:p>
          <a:p>
            <a:pPr marL="91440" indent="-91440" algn="just">
              <a:lnSpc>
                <a:spcPct val="90000"/>
              </a:lnSpc>
              <a:spcBef>
                <a:spcPts val="601"/>
              </a:spcBef>
              <a:spcAft>
                <a:spcPts val="601"/>
              </a:spcAft>
              <a:buClr>
                <a:srgbClr val="1cade4"/>
              </a:buClr>
              <a:buFont typeface="Calibri"/>
              <a:buChar char=" "/>
            </a:pPr>
            <a:r>
              <a:rPr b="0" lang="pl-PL" sz="1800" spc="-1" strike="noStrike">
                <a:solidFill>
                  <a:srgbClr val="404040"/>
                </a:solidFill>
                <a:latin typeface="Open Sans"/>
                <a:ea typeface="Calibri"/>
              </a:rPr>
              <a:t>gdzie:</a:t>
            </a:r>
            <a:endParaRPr b="0" lang="en-US" sz="1800" spc="-1" strike="noStrike">
              <a:solidFill>
                <a:srgbClr val="404040"/>
              </a:solidFill>
              <a:latin typeface="Calibri"/>
            </a:endParaRPr>
          </a:p>
          <a:p>
            <a:pPr marL="91440" indent="-91440" algn="just">
              <a:lnSpc>
                <a:spcPct val="90000"/>
              </a:lnSpc>
              <a:spcBef>
                <a:spcPts val="601"/>
              </a:spcBef>
              <a:spcAft>
                <a:spcPts val="601"/>
              </a:spcAft>
              <a:buClr>
                <a:srgbClr val="1cade4"/>
              </a:buClr>
              <a:buFont typeface="Calibri"/>
              <a:buChar char=" "/>
            </a:pPr>
            <a:r>
              <a:rPr b="0" lang="pl-PL" sz="1800" spc="-1" strike="noStrike">
                <a:solidFill>
                  <a:srgbClr val="404040"/>
                </a:solidFill>
                <a:latin typeface="Open Sans"/>
                <a:ea typeface="Calibri"/>
              </a:rPr>
              <a:t>- wysokość znormalizowanego wskaźnika j dla jednostki urbanistycznej i</a:t>
            </a:r>
            <a:endParaRPr b="0" lang="en-US" sz="1800" spc="-1" strike="noStrike">
              <a:solidFill>
                <a:srgbClr val="404040"/>
              </a:solidFill>
              <a:latin typeface="Calibri"/>
            </a:endParaRPr>
          </a:p>
          <a:p>
            <a:pPr marL="91440" indent="-91440" algn="just">
              <a:lnSpc>
                <a:spcPct val="90000"/>
              </a:lnSpc>
              <a:spcBef>
                <a:spcPts val="601"/>
              </a:spcBef>
              <a:spcAft>
                <a:spcPts val="601"/>
              </a:spcAft>
              <a:buClr>
                <a:srgbClr val="1cade4"/>
              </a:buClr>
              <a:buFont typeface="Calibri"/>
              <a:buChar char=" "/>
            </a:pPr>
            <a:r>
              <a:rPr b="0" lang="pl-PL" sz="1800" spc="-1" strike="noStrike">
                <a:solidFill>
                  <a:srgbClr val="404040"/>
                </a:solidFill>
                <a:latin typeface="Open Sans"/>
                <a:ea typeface="Calibri"/>
              </a:rPr>
              <a:t>- wartość wskaźnika j dla jednostki urbanistycznej i</a:t>
            </a:r>
            <a:endParaRPr b="0" lang="en-US" sz="1800" spc="-1" strike="noStrike">
              <a:solidFill>
                <a:srgbClr val="404040"/>
              </a:solidFill>
              <a:latin typeface="Calibri"/>
            </a:endParaRPr>
          </a:p>
          <a:p>
            <a:pPr marL="91440" indent="-91440" algn="just">
              <a:lnSpc>
                <a:spcPct val="90000"/>
              </a:lnSpc>
              <a:spcBef>
                <a:spcPts val="601"/>
              </a:spcBef>
              <a:spcAft>
                <a:spcPts val="601"/>
              </a:spcAft>
              <a:buClr>
                <a:srgbClr val="1cade4"/>
              </a:buClr>
              <a:buFont typeface="Calibri"/>
              <a:buChar char=" "/>
            </a:pPr>
            <a:r>
              <a:rPr b="0" lang="pl-PL" sz="1800" spc="-1" strike="noStrike">
                <a:solidFill>
                  <a:srgbClr val="404040"/>
                </a:solidFill>
                <a:latin typeface="Open Sans"/>
                <a:ea typeface="Calibri"/>
              </a:rPr>
              <a:t>- średnia arytmetyczna wskaźnika j,</a:t>
            </a:r>
            <a:endParaRPr b="0" lang="en-US" sz="1800" spc="-1" strike="noStrike">
              <a:solidFill>
                <a:srgbClr val="404040"/>
              </a:solidFill>
              <a:latin typeface="Calibri"/>
            </a:endParaRPr>
          </a:p>
          <a:p>
            <a:pPr marL="91440" indent="-91440" algn="just">
              <a:lnSpc>
                <a:spcPct val="90000"/>
              </a:lnSpc>
              <a:spcBef>
                <a:spcPts val="601"/>
              </a:spcBef>
              <a:spcAft>
                <a:spcPts val="601"/>
              </a:spcAft>
              <a:buClr>
                <a:srgbClr val="1cade4"/>
              </a:buClr>
              <a:buFont typeface="Calibri"/>
              <a:buChar char=" "/>
            </a:pPr>
            <a:r>
              <a:rPr b="0" lang="pl-PL" sz="1800" spc="-1" strike="noStrike">
                <a:solidFill>
                  <a:srgbClr val="404040"/>
                </a:solidFill>
                <a:latin typeface="Open Sans"/>
                <a:ea typeface="Calibri"/>
              </a:rPr>
              <a:t>- odchylenie standardowe wskaźnika j</a:t>
            </a:r>
            <a:endParaRPr b="0" lang="en-US" sz="1800" spc="-1" strike="noStrike">
              <a:solidFill>
                <a:srgbClr val="404040"/>
              </a:solidFill>
              <a:latin typeface="Calibri"/>
            </a:endParaRPr>
          </a:p>
          <a:p>
            <a:pPr algn="just">
              <a:lnSpc>
                <a:spcPct val="90000"/>
              </a:lnSpc>
              <a:spcBef>
                <a:spcPts val="601"/>
              </a:spcBef>
              <a:spcAft>
                <a:spcPts val="601"/>
              </a:spcAft>
              <a:buNone/>
            </a:pPr>
            <a:endParaRPr b="0" lang="en-US" sz="1800" spc="-1" strike="noStrike">
              <a:solidFill>
                <a:srgbClr val="404040"/>
              </a:solidFill>
              <a:latin typeface="Calibri"/>
            </a:endParaRPr>
          </a:p>
          <a:p>
            <a:pPr algn="just">
              <a:lnSpc>
                <a:spcPct val="90000"/>
              </a:lnSpc>
              <a:spcBef>
                <a:spcPts val="601"/>
              </a:spcBef>
              <a:spcAft>
                <a:spcPts val="601"/>
              </a:spcAft>
              <a:buNone/>
            </a:pPr>
            <a:endParaRPr b="0" lang="en-US" sz="1800" spc="-1" strike="noStrike">
              <a:solidFill>
                <a:srgbClr val="404040"/>
              </a:solidFill>
              <a:latin typeface="Calibri"/>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title"/>
          </p:nvPr>
        </p:nvSpPr>
        <p:spPr>
          <a:xfrm>
            <a:off x="1097280" y="286560"/>
            <a:ext cx="10058040" cy="1450440"/>
          </a:xfrm>
          <a:prstGeom prst="rect">
            <a:avLst/>
          </a:prstGeom>
          <a:noFill/>
          <a:ln w="0">
            <a:noFill/>
          </a:ln>
        </p:spPr>
        <p:txBody>
          <a:bodyPr anchor="b">
            <a:normAutofit fontScale="96000"/>
          </a:bodyPr>
          <a:p>
            <a:pPr>
              <a:lnSpc>
                <a:spcPct val="85000"/>
              </a:lnSpc>
              <a:buNone/>
            </a:pPr>
            <a:r>
              <a:rPr b="0" lang="pl-PL" sz="4800" spc="-52" strike="noStrike">
                <a:solidFill>
                  <a:srgbClr val="404040"/>
                </a:solidFill>
                <a:latin typeface="Calibri Light"/>
              </a:rPr>
              <a:t>Raport diagnostyczny służący wyznaczeniu obszaru rewitalizacji- metodologia, cz. 7</a:t>
            </a:r>
            <a:endParaRPr b="0" lang="en-US" sz="4800" spc="-1" strike="noStrike">
              <a:solidFill>
                <a:srgbClr val="000000"/>
              </a:solidFill>
              <a:latin typeface="Calibri"/>
            </a:endParaRPr>
          </a:p>
        </p:txBody>
      </p:sp>
      <p:sp>
        <p:nvSpPr>
          <p:cNvPr id="183" name="PlaceHolder 2"/>
          <p:cNvSpPr>
            <a:spLocks noGrp="1"/>
          </p:cNvSpPr>
          <p:nvPr>
            <p:ph/>
          </p:nvPr>
        </p:nvSpPr>
        <p:spPr>
          <a:xfrm>
            <a:off x="1097280" y="1845720"/>
            <a:ext cx="10058040" cy="4023000"/>
          </a:xfrm>
          <a:prstGeom prst="rect">
            <a:avLst/>
          </a:prstGeom>
          <a:noFill/>
          <a:ln w="0">
            <a:noFill/>
          </a:ln>
        </p:spPr>
        <p:txBody>
          <a:bodyPr lIns="0" rIns="0" anchor="t">
            <a:normAutofit/>
          </a:bodyPr>
          <a:p>
            <a:pPr marL="91440" indent="-91440" algn="just">
              <a:lnSpc>
                <a:spcPct val="90000"/>
              </a:lnSpc>
              <a:spcBef>
                <a:spcPts val="601"/>
              </a:spcBef>
              <a:spcAft>
                <a:spcPts val="601"/>
              </a:spcAft>
              <a:buClr>
                <a:srgbClr val="1cade4"/>
              </a:buClr>
              <a:buFont typeface="Calibri"/>
              <a:buChar char=" "/>
            </a:pPr>
            <a:r>
              <a:rPr b="0" lang="pl-PL" sz="1800" spc="-1" strike="noStrike">
                <a:solidFill>
                  <a:srgbClr val="404040"/>
                </a:solidFill>
                <a:latin typeface="Open Sans"/>
                <a:ea typeface="Calibri"/>
              </a:rPr>
              <a:t> </a:t>
            </a:r>
            <a:r>
              <a:rPr b="0" lang="pl-PL" sz="1800" spc="-1" strike="noStrike">
                <a:solidFill>
                  <a:srgbClr val="404040"/>
                </a:solidFill>
                <a:latin typeface="Open Sans"/>
                <a:ea typeface="Calibri"/>
              </a:rPr>
              <a:t>Wartości wskaźników po normalizacji umożliwiają dalsze wyliczenia. W następnym etapie określano, czy dany wskaźnik jest tzw. stymulantą, czy destymulantą, tzn. czy wysokie wartości wskaźnika powodują rozwój danej jednostki urbanistycznej (np. wyniki egzaminu szóstoklasisty), czy też prowadza do kryzysu (np. liczba czynów zabronionych). Jeżeli wśród wskaźników znajdowała się stymulanta, uzyskane wartości przekształcano zgodnie ze wzorem:</a:t>
            </a:r>
            <a:endParaRPr b="0" lang="en-US" sz="1800" spc="-1" strike="noStrike">
              <a:solidFill>
                <a:srgbClr val="404040"/>
              </a:solidFill>
              <a:latin typeface="Calibri"/>
            </a:endParaRPr>
          </a:p>
          <a:p>
            <a:pPr algn="just">
              <a:lnSpc>
                <a:spcPct val="90000"/>
              </a:lnSpc>
              <a:spcBef>
                <a:spcPts val="601"/>
              </a:spcBef>
              <a:spcAft>
                <a:spcPts val="601"/>
              </a:spcAft>
              <a:buNone/>
            </a:pPr>
            <a:endParaRPr b="0" lang="en-US" sz="1800" spc="-1" strike="noStrike">
              <a:solidFill>
                <a:srgbClr val="404040"/>
              </a:solidFill>
              <a:latin typeface="Calibri"/>
            </a:endParaRPr>
          </a:p>
          <a:p>
            <a:pPr marL="91440" indent="-91440" algn="just">
              <a:lnSpc>
                <a:spcPct val="90000"/>
              </a:lnSpc>
              <a:spcBef>
                <a:spcPts val="601"/>
              </a:spcBef>
              <a:spcAft>
                <a:spcPts val="601"/>
              </a:spcAft>
              <a:buClr>
                <a:srgbClr val="1cade4"/>
              </a:buClr>
              <a:buFont typeface="Calibri"/>
              <a:buChar char=" "/>
            </a:pPr>
            <a:r>
              <a:rPr b="0" lang="pl-PL" sz="1800" spc="-1" strike="noStrike">
                <a:solidFill>
                  <a:srgbClr val="404040"/>
                </a:solidFill>
                <a:latin typeface="Open Sans"/>
                <a:ea typeface="Times New Roman"/>
              </a:rPr>
              <a:t>gdzie:</a:t>
            </a:r>
            <a:endParaRPr b="0" lang="en-US" sz="1800" spc="-1" strike="noStrike">
              <a:solidFill>
                <a:srgbClr val="404040"/>
              </a:solidFill>
              <a:latin typeface="Calibri"/>
            </a:endParaRPr>
          </a:p>
          <a:p>
            <a:pPr marL="91440" indent="-91440" algn="just">
              <a:lnSpc>
                <a:spcPct val="90000"/>
              </a:lnSpc>
              <a:spcBef>
                <a:spcPts val="601"/>
              </a:spcBef>
              <a:spcAft>
                <a:spcPts val="601"/>
              </a:spcAft>
              <a:buClr>
                <a:srgbClr val="1cade4"/>
              </a:buClr>
              <a:buFont typeface="Calibri"/>
              <a:buChar char=" "/>
            </a:pPr>
            <a:r>
              <a:rPr b="0" lang="pl-PL" sz="1800" spc="-1" strike="noStrike">
                <a:solidFill>
                  <a:srgbClr val="404040"/>
                </a:solidFill>
                <a:latin typeface="Open Sans"/>
                <a:ea typeface="Times New Roman"/>
              </a:rPr>
              <a:t>- wartość wskaźnika (stymulanty) po przekształceniu</a:t>
            </a:r>
            <a:endParaRPr b="0" lang="en-US" sz="1800" spc="-1" strike="noStrike">
              <a:solidFill>
                <a:srgbClr val="404040"/>
              </a:solidFill>
              <a:latin typeface="Calibri"/>
            </a:endParaRPr>
          </a:p>
          <a:p>
            <a:pPr marL="91440" indent="-91440" algn="just">
              <a:lnSpc>
                <a:spcPct val="90000"/>
              </a:lnSpc>
              <a:spcBef>
                <a:spcPts val="601"/>
              </a:spcBef>
              <a:spcAft>
                <a:spcPts val="601"/>
              </a:spcAft>
              <a:buClr>
                <a:srgbClr val="1cade4"/>
              </a:buClr>
              <a:buFont typeface="Calibri"/>
              <a:buChar char=" "/>
            </a:pPr>
            <a:r>
              <a:rPr b="0" lang="pl-PL" sz="1800" spc="-1" strike="noStrike">
                <a:solidFill>
                  <a:srgbClr val="404040"/>
                </a:solidFill>
                <a:latin typeface="Open Sans"/>
                <a:ea typeface="Times New Roman"/>
              </a:rPr>
              <a:t>- wartość wskaźnika j dla jednostki urbanistycznej i</a:t>
            </a:r>
            <a:endParaRPr b="0" lang="en-US" sz="1800" spc="-1" strike="noStrike">
              <a:solidFill>
                <a:srgbClr val="404040"/>
              </a:solidFill>
              <a:latin typeface="Calibri"/>
            </a:endParaRPr>
          </a:p>
          <a:p>
            <a:pPr algn="just">
              <a:lnSpc>
                <a:spcPct val="90000"/>
              </a:lnSpc>
              <a:spcBef>
                <a:spcPts val="601"/>
              </a:spcBef>
              <a:spcAft>
                <a:spcPts val="601"/>
              </a:spcAft>
              <a:buNone/>
            </a:pPr>
            <a:endParaRPr b="0" lang="en-US" sz="1800" spc="-1" strike="noStrike">
              <a:solidFill>
                <a:srgbClr val="404040"/>
              </a:solidFill>
              <a:latin typeface="Calibri"/>
            </a:endParaRPr>
          </a:p>
          <a:p>
            <a:pPr algn="just">
              <a:lnSpc>
                <a:spcPct val="90000"/>
              </a:lnSpc>
              <a:spcBef>
                <a:spcPts val="601"/>
              </a:spcBef>
              <a:spcAft>
                <a:spcPts val="601"/>
              </a:spcAft>
              <a:buNone/>
            </a:pPr>
            <a:endParaRPr b="0" lang="en-US" sz="1800" spc="-1" strike="noStrike">
              <a:solidFill>
                <a:srgbClr val="404040"/>
              </a:solidFill>
              <a:latin typeface="Calibri"/>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PlaceHolder 1"/>
          <p:cNvSpPr>
            <a:spLocks noGrp="1"/>
          </p:cNvSpPr>
          <p:nvPr>
            <p:ph type="title"/>
          </p:nvPr>
        </p:nvSpPr>
        <p:spPr>
          <a:xfrm>
            <a:off x="1097280" y="286560"/>
            <a:ext cx="10058040" cy="1450440"/>
          </a:xfrm>
          <a:prstGeom prst="rect">
            <a:avLst/>
          </a:prstGeom>
          <a:noFill/>
          <a:ln w="0">
            <a:noFill/>
          </a:ln>
        </p:spPr>
        <p:txBody>
          <a:bodyPr anchor="b">
            <a:normAutofit fontScale="96000"/>
          </a:bodyPr>
          <a:p>
            <a:pPr>
              <a:lnSpc>
                <a:spcPct val="85000"/>
              </a:lnSpc>
              <a:buNone/>
            </a:pPr>
            <a:r>
              <a:rPr b="0" lang="pl-PL" sz="4800" spc="-52" strike="noStrike">
                <a:solidFill>
                  <a:srgbClr val="404040"/>
                </a:solidFill>
                <a:latin typeface="Calibri Light"/>
              </a:rPr>
              <a:t>Raport diagnostyczny służący wyznaczeniu obszaru rewitalizacji- metodologia, cz. 8</a:t>
            </a:r>
            <a:endParaRPr b="0" lang="en-US" sz="4800" spc="-1" strike="noStrike">
              <a:solidFill>
                <a:srgbClr val="000000"/>
              </a:solidFill>
              <a:latin typeface="Calibri"/>
            </a:endParaRPr>
          </a:p>
        </p:txBody>
      </p:sp>
      <p:sp>
        <p:nvSpPr>
          <p:cNvPr id="185" name="PlaceHolder 2"/>
          <p:cNvSpPr>
            <a:spLocks noGrp="1"/>
          </p:cNvSpPr>
          <p:nvPr>
            <p:ph/>
          </p:nvPr>
        </p:nvSpPr>
        <p:spPr>
          <a:xfrm>
            <a:off x="1097280" y="1845720"/>
            <a:ext cx="10058040" cy="4023000"/>
          </a:xfrm>
          <a:prstGeom prst="rect">
            <a:avLst/>
          </a:prstGeom>
          <a:noFill/>
          <a:ln w="0">
            <a:noFill/>
          </a:ln>
        </p:spPr>
        <p:txBody>
          <a:bodyPr lIns="0" rIns="0" anchor="t">
            <a:normAutofit/>
          </a:bodyPr>
          <a:p>
            <a:pPr marL="91440" indent="-91440" algn="just">
              <a:lnSpc>
                <a:spcPct val="90000"/>
              </a:lnSpc>
              <a:spcBef>
                <a:spcPts val="601"/>
              </a:spcBef>
              <a:spcAft>
                <a:spcPts val="601"/>
              </a:spcAft>
              <a:buClr>
                <a:srgbClr val="1cade4"/>
              </a:buClr>
              <a:buFont typeface="Calibri"/>
              <a:buChar char=" "/>
            </a:pPr>
            <a:r>
              <a:rPr b="0" lang="pl-PL" sz="1800" spc="-1" strike="noStrike">
                <a:solidFill>
                  <a:srgbClr val="404040"/>
                </a:solidFill>
                <a:latin typeface="Open Sans"/>
                <a:ea typeface="Calibri"/>
              </a:rPr>
              <a:t>Ostatnim etapem było wyznaczenie jednej wartości wskaźnika syntetycznego, który był sumą wszystkich wskaźników cząstkowych wykorzystanych do określenia negatywnych zjawisk społecznych. Wartość wskaźnika syntetycznego świadczyła, czy dane pole podstawowe znajdowało się w stanie kryzysowym. Wysokie wartości wskaźnika świadczyły o dużym kryzysie, natomiast niskie ukazywały pozytywny obraz zjawisk społecznych. Aby uzyskać wartość wskaźnika syntetycznego, posługiwano się wzorem:</a:t>
            </a:r>
            <a:endParaRPr b="0" lang="en-US" sz="1800" spc="-1" strike="noStrike">
              <a:solidFill>
                <a:srgbClr val="404040"/>
              </a:solidFill>
              <a:latin typeface="Calibri"/>
            </a:endParaRPr>
          </a:p>
          <a:p>
            <a:pPr algn="just">
              <a:lnSpc>
                <a:spcPct val="90000"/>
              </a:lnSpc>
              <a:spcBef>
                <a:spcPts val="601"/>
              </a:spcBef>
              <a:spcAft>
                <a:spcPts val="601"/>
              </a:spcAft>
              <a:buNone/>
            </a:pPr>
            <a:endParaRPr b="0" lang="en-US" sz="1800" spc="-1" strike="noStrike">
              <a:solidFill>
                <a:srgbClr val="404040"/>
              </a:solidFill>
              <a:latin typeface="Calibri"/>
            </a:endParaRPr>
          </a:p>
          <a:p>
            <a:pPr marL="91440" indent="-91440" algn="just">
              <a:lnSpc>
                <a:spcPct val="90000"/>
              </a:lnSpc>
              <a:spcBef>
                <a:spcPts val="601"/>
              </a:spcBef>
              <a:spcAft>
                <a:spcPts val="601"/>
              </a:spcAft>
              <a:buClr>
                <a:srgbClr val="1cade4"/>
              </a:buClr>
              <a:buFont typeface="Calibri"/>
              <a:buChar char=" "/>
            </a:pPr>
            <a:r>
              <a:rPr b="0" lang="pl-PL" sz="1800" spc="-1" strike="noStrike">
                <a:solidFill>
                  <a:srgbClr val="404040"/>
                </a:solidFill>
                <a:latin typeface="Open Sans"/>
                <a:ea typeface="Calibri"/>
              </a:rPr>
              <a:t>gdzie:</a:t>
            </a:r>
            <a:endParaRPr b="0" lang="en-US" sz="1800" spc="-1" strike="noStrike">
              <a:solidFill>
                <a:srgbClr val="404040"/>
              </a:solidFill>
              <a:latin typeface="Calibri"/>
            </a:endParaRPr>
          </a:p>
          <a:p>
            <a:pPr marL="91440" indent="-91440" algn="just">
              <a:lnSpc>
                <a:spcPct val="90000"/>
              </a:lnSpc>
              <a:spcBef>
                <a:spcPts val="601"/>
              </a:spcBef>
              <a:spcAft>
                <a:spcPts val="601"/>
              </a:spcAft>
              <a:buClr>
                <a:srgbClr val="1cade4"/>
              </a:buClr>
              <a:buFont typeface="Calibri"/>
              <a:buChar char=" "/>
            </a:pPr>
            <a:r>
              <a:rPr b="0" lang="pl-PL" sz="1800" spc="-1" strike="noStrike">
                <a:solidFill>
                  <a:srgbClr val="404040"/>
                </a:solidFill>
                <a:latin typeface="Open Sans"/>
                <a:ea typeface="Calibri"/>
              </a:rPr>
              <a:t>- syntetyczny wskaźnik negatywnych zjawisk</a:t>
            </a:r>
            <a:endParaRPr b="0" lang="en-US" sz="1800" spc="-1" strike="noStrike">
              <a:solidFill>
                <a:srgbClr val="404040"/>
              </a:solidFill>
              <a:latin typeface="Calibri"/>
            </a:endParaRPr>
          </a:p>
          <a:p>
            <a:pPr marL="91440" indent="-91440" algn="just">
              <a:lnSpc>
                <a:spcPct val="90000"/>
              </a:lnSpc>
              <a:spcBef>
                <a:spcPts val="601"/>
              </a:spcBef>
              <a:spcAft>
                <a:spcPts val="601"/>
              </a:spcAft>
              <a:buClr>
                <a:srgbClr val="1cade4"/>
              </a:buClr>
              <a:buFont typeface="Calibri"/>
              <a:buChar char=" "/>
            </a:pPr>
            <a:r>
              <a:rPr b="0" lang="pl-PL" sz="1800" spc="-1" strike="noStrike">
                <a:solidFill>
                  <a:srgbClr val="404040"/>
                </a:solidFill>
                <a:latin typeface="Open Sans"/>
                <a:ea typeface="Times New Roman"/>
              </a:rPr>
              <a:t>- liczba wskaźników (cech)</a:t>
            </a:r>
            <a:endParaRPr b="0" lang="en-US" sz="1800" spc="-1" strike="noStrike">
              <a:solidFill>
                <a:srgbClr val="404040"/>
              </a:solidFill>
              <a:latin typeface="Calibri"/>
            </a:endParaRPr>
          </a:p>
          <a:p>
            <a:pPr marL="91440" indent="-91440" algn="just">
              <a:lnSpc>
                <a:spcPct val="90000"/>
              </a:lnSpc>
              <a:spcBef>
                <a:spcPts val="601"/>
              </a:spcBef>
              <a:spcAft>
                <a:spcPts val="601"/>
              </a:spcAft>
              <a:buClr>
                <a:srgbClr val="1cade4"/>
              </a:buClr>
              <a:buFont typeface="Calibri"/>
              <a:buChar char=" "/>
            </a:pPr>
            <a:r>
              <a:rPr b="0" lang="pl-PL" sz="1800" spc="-1" strike="noStrike">
                <a:solidFill>
                  <a:srgbClr val="404040"/>
                </a:solidFill>
                <a:latin typeface="Open Sans"/>
                <a:ea typeface="Times New Roman"/>
              </a:rPr>
              <a:t> </a:t>
            </a:r>
            <a:r>
              <a:rPr b="0" lang="pl-PL" sz="1800" spc="-1" strike="noStrike">
                <a:solidFill>
                  <a:srgbClr val="404040"/>
                </a:solidFill>
                <a:latin typeface="Open Sans"/>
                <a:ea typeface="Times New Roman"/>
              </a:rPr>
              <a:t>wartość wskaźnika j dla jednostki urbanistycznej j</a:t>
            </a:r>
            <a:endParaRPr b="0" lang="en-US" sz="1800" spc="-1" strike="noStrike">
              <a:solidFill>
                <a:srgbClr val="404040"/>
              </a:solidFill>
              <a:latin typeface="Calibri"/>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PlaceHolder 1"/>
          <p:cNvSpPr>
            <a:spLocks noGrp="1"/>
          </p:cNvSpPr>
          <p:nvPr>
            <p:ph type="title"/>
          </p:nvPr>
        </p:nvSpPr>
        <p:spPr>
          <a:xfrm>
            <a:off x="1097280" y="286560"/>
            <a:ext cx="10058040" cy="1450440"/>
          </a:xfrm>
          <a:prstGeom prst="rect">
            <a:avLst/>
          </a:prstGeom>
          <a:noFill/>
          <a:ln w="0">
            <a:noFill/>
          </a:ln>
        </p:spPr>
        <p:txBody>
          <a:bodyPr anchor="b">
            <a:noAutofit/>
          </a:bodyPr>
          <a:p>
            <a:pPr>
              <a:lnSpc>
                <a:spcPct val="85000"/>
              </a:lnSpc>
              <a:buNone/>
            </a:pPr>
            <a:r>
              <a:rPr b="0" lang="pl-PL" sz="3600" spc="-52" strike="noStrike">
                <a:solidFill>
                  <a:srgbClr val="404040"/>
                </a:solidFill>
                <a:latin typeface="Calibri Light"/>
              </a:rPr>
              <a:t>Wartości wskaźników syntetycznych w danych sferach. (w kolejności malejącej wg. wartości wskaźnika problemów społecznych) cz. 1/2</a:t>
            </a:r>
            <a:endParaRPr b="0" lang="en-US" sz="3600" spc="-1" strike="noStrike">
              <a:solidFill>
                <a:srgbClr val="000000"/>
              </a:solidFill>
              <a:latin typeface="Calibri"/>
            </a:endParaRPr>
          </a:p>
        </p:txBody>
      </p:sp>
      <p:pic>
        <p:nvPicPr>
          <p:cNvPr id="187" name="Obraz 5" descr=""/>
          <p:cNvPicPr/>
          <p:nvPr/>
        </p:nvPicPr>
        <p:blipFill>
          <a:blip r:embed="rId1"/>
          <a:stretch/>
        </p:blipFill>
        <p:spPr>
          <a:xfrm>
            <a:off x="259200" y="899280"/>
            <a:ext cx="837720" cy="837720"/>
          </a:xfrm>
          <a:prstGeom prst="rect">
            <a:avLst/>
          </a:prstGeom>
          <a:ln w="0">
            <a:noFill/>
          </a:ln>
        </p:spPr>
      </p:pic>
      <p:graphicFrame>
        <p:nvGraphicFramePr>
          <p:cNvPr id="188" name="Symbol zastępczy zawartości 4"/>
          <p:cNvGraphicFramePr/>
          <p:nvPr/>
        </p:nvGraphicFramePr>
        <p:xfrm>
          <a:off x="1096920" y="2696040"/>
          <a:ext cx="10058040" cy="2323080"/>
        </p:xfrm>
        <a:graphic>
          <a:graphicData uri="http://schemas.openxmlformats.org/drawingml/2006/table">
            <a:tbl>
              <a:tblPr/>
              <a:tblGrid>
                <a:gridCol w="446400"/>
                <a:gridCol w="2401920"/>
                <a:gridCol w="1442160"/>
                <a:gridCol w="1442160"/>
                <a:gridCol w="1442160"/>
                <a:gridCol w="1442160"/>
                <a:gridCol w="1441080"/>
              </a:tblGrid>
              <a:tr h="482040">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Lp.</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38160">
                      <a:solidFill>
                        <a:srgbClr val="ffffff"/>
                      </a:solidFill>
                    </a:lnB>
                    <a:solidFill>
                      <a:srgbClr val="1cade4"/>
                    </a:solidFill>
                  </a:tcPr>
                </a:tc>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Sołectwo</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38160">
                      <a:solidFill>
                        <a:srgbClr val="ffffff"/>
                      </a:solidFill>
                    </a:lnB>
                    <a:solidFill>
                      <a:srgbClr val="1cade4"/>
                    </a:solidFill>
                  </a:tcPr>
                </a:tc>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Problemy społeczne</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38160">
                      <a:solidFill>
                        <a:srgbClr val="ffffff"/>
                      </a:solidFill>
                    </a:lnB>
                    <a:solidFill>
                      <a:srgbClr val="1cade4"/>
                    </a:solidFill>
                  </a:tcPr>
                </a:tc>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Problemy gospodarcze</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38160">
                      <a:solidFill>
                        <a:srgbClr val="ffffff"/>
                      </a:solidFill>
                    </a:lnB>
                    <a:solidFill>
                      <a:srgbClr val="1cade4"/>
                    </a:solidFill>
                  </a:tcPr>
                </a:tc>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Problemy środowiskowe</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38160">
                      <a:solidFill>
                        <a:srgbClr val="ffffff"/>
                      </a:solidFill>
                    </a:lnB>
                    <a:solidFill>
                      <a:srgbClr val="1cade4"/>
                    </a:solidFill>
                  </a:tcPr>
                </a:tc>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Problemy w zakresie przestrzenno-funkcjonalnym</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38160">
                      <a:solidFill>
                        <a:srgbClr val="ffffff"/>
                      </a:solidFill>
                    </a:lnB>
                    <a:solidFill>
                      <a:srgbClr val="1cade4"/>
                    </a:solidFill>
                  </a:tcPr>
                </a:tc>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Problemy techniczne</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38160">
                      <a:solidFill>
                        <a:srgbClr val="ffffff"/>
                      </a:solidFill>
                    </a:lnB>
                    <a:solidFill>
                      <a:srgbClr val="1cade4"/>
                    </a:solidFill>
                  </a:tcPr>
                </a:tc>
              </a:tr>
              <a:tr h="183960">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10</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1cade4"/>
                    </a:solidFill>
                  </a:tcPr>
                </a:tc>
                <a:tc>
                  <a:txBody>
                    <a:bodyPr lIns="44280" rIns="44280" tIns="0" bIns="0" anchor="ctr">
                      <a:noAutofit/>
                    </a:bodyPr>
                    <a:p>
                      <a:pPr>
                        <a:lnSpc>
                          <a:spcPct val="107000"/>
                        </a:lnSpc>
                        <a:spcBef>
                          <a:spcPts val="601"/>
                        </a:spcBef>
                        <a:spcAft>
                          <a:spcPts val="601"/>
                        </a:spcAft>
                        <a:buNone/>
                      </a:pPr>
                      <a:r>
                        <a:rPr b="0" lang="pl-PL" sz="1000" spc="-1" strike="noStrike">
                          <a:solidFill>
                            <a:srgbClr val="000000"/>
                          </a:solidFill>
                          <a:latin typeface="Calibri"/>
                        </a:rPr>
                        <a:t>Kierz</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10,63</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-0,43</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-0,11</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-1,27</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1,27</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r>
              <a:tr h="183960">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2</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1cade4"/>
                    </a:solidFill>
                  </a:tcPr>
                </a:tc>
                <a:tc>
                  <a:txBody>
                    <a:bodyPr lIns="44280" rIns="44280" tIns="0" bIns="0" anchor="ctr">
                      <a:noAutofit/>
                    </a:bodyPr>
                    <a:p>
                      <a:pPr>
                        <a:lnSpc>
                          <a:spcPct val="107000"/>
                        </a:lnSpc>
                        <a:spcBef>
                          <a:spcPts val="601"/>
                        </a:spcBef>
                        <a:spcAft>
                          <a:spcPts val="601"/>
                        </a:spcAft>
                        <a:buNone/>
                      </a:pPr>
                      <a:r>
                        <a:rPr b="0" lang="pl-PL" sz="1000" spc="-1" strike="noStrike">
                          <a:solidFill>
                            <a:srgbClr val="000000"/>
                          </a:solidFill>
                          <a:latin typeface="Calibri"/>
                        </a:rPr>
                        <a:t>Bełżyce - Centrum</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9,23</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1,26</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-1,53</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0,91</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2,92</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r>
              <a:tr h="183960">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5</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1cade4"/>
                    </a:solidFill>
                  </a:tcPr>
                </a:tc>
                <a:tc>
                  <a:txBody>
                    <a:bodyPr lIns="44280" rIns="44280" tIns="0" bIns="0" anchor="ctr">
                      <a:noAutofit/>
                    </a:bodyPr>
                    <a:p>
                      <a:pPr>
                        <a:lnSpc>
                          <a:spcPct val="107000"/>
                        </a:lnSpc>
                        <a:spcBef>
                          <a:spcPts val="601"/>
                        </a:spcBef>
                        <a:spcAft>
                          <a:spcPts val="601"/>
                        </a:spcAft>
                        <a:buNone/>
                      </a:pPr>
                      <a:r>
                        <a:rPr b="0" lang="pl-PL" sz="1000" spc="-1" strike="noStrike">
                          <a:solidFill>
                            <a:srgbClr val="000000"/>
                          </a:solidFill>
                          <a:latin typeface="Calibri"/>
                        </a:rPr>
                        <a:t>Cuple</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8,68</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-0,07</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-0,45</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-1,21</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-1,28</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r>
              <a:tr h="183960">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16</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1cade4"/>
                    </a:solidFill>
                  </a:tcPr>
                </a:tc>
                <a:tc>
                  <a:txBody>
                    <a:bodyPr lIns="44280" rIns="44280" tIns="0" bIns="0" anchor="ctr">
                      <a:noAutofit/>
                    </a:bodyPr>
                    <a:p>
                      <a:pPr>
                        <a:lnSpc>
                          <a:spcPct val="107000"/>
                        </a:lnSpc>
                        <a:spcBef>
                          <a:spcPts val="601"/>
                        </a:spcBef>
                        <a:spcAft>
                          <a:spcPts val="601"/>
                        </a:spcAft>
                        <a:buNone/>
                      </a:pPr>
                      <a:r>
                        <a:rPr b="0" lang="pl-PL" sz="1000" spc="-1" strike="noStrike">
                          <a:solidFill>
                            <a:srgbClr val="000000"/>
                          </a:solidFill>
                          <a:latin typeface="Calibri"/>
                        </a:rPr>
                        <a:t>Skrzyniec </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8,00</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0,39</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3,66</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3,05</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-1,87</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r>
              <a:tr h="183960">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19</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1cade4"/>
                    </a:solidFill>
                  </a:tcPr>
                </a:tc>
                <a:tc>
                  <a:txBody>
                    <a:bodyPr lIns="44280" rIns="44280" tIns="0" bIns="0" anchor="ctr">
                      <a:noAutofit/>
                    </a:bodyPr>
                    <a:p>
                      <a:pPr>
                        <a:lnSpc>
                          <a:spcPct val="107000"/>
                        </a:lnSpc>
                        <a:spcBef>
                          <a:spcPts val="601"/>
                        </a:spcBef>
                        <a:spcAft>
                          <a:spcPts val="601"/>
                        </a:spcAft>
                        <a:buNone/>
                      </a:pPr>
                      <a:r>
                        <a:rPr b="0" lang="pl-PL" sz="1000" spc="-1" strike="noStrike">
                          <a:solidFill>
                            <a:srgbClr val="000000"/>
                          </a:solidFill>
                          <a:latin typeface="Calibri"/>
                        </a:rPr>
                        <a:t>Wronów</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4,52</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0,26</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-0,35</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4,92</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2,30</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r>
              <a:tr h="183960">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17</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1cade4"/>
                    </a:solidFill>
                  </a:tcPr>
                </a:tc>
                <a:tc>
                  <a:txBody>
                    <a:bodyPr lIns="44280" rIns="44280" tIns="0" bIns="0" anchor="ctr">
                      <a:noAutofit/>
                    </a:bodyPr>
                    <a:p>
                      <a:pPr>
                        <a:lnSpc>
                          <a:spcPct val="107000"/>
                        </a:lnSpc>
                        <a:spcBef>
                          <a:spcPts val="601"/>
                        </a:spcBef>
                        <a:spcAft>
                          <a:spcPts val="601"/>
                        </a:spcAft>
                        <a:buNone/>
                      </a:pPr>
                      <a:r>
                        <a:rPr b="0" lang="pl-PL" sz="1000" spc="-1" strike="noStrike">
                          <a:solidFill>
                            <a:srgbClr val="000000"/>
                          </a:solidFill>
                          <a:latin typeface="Calibri"/>
                        </a:rPr>
                        <a:t>Wierzchowiska Stare</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3,04</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1,88</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0,54</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7,46</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3,23</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r>
              <a:tr h="183960">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6</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1cade4"/>
                    </a:solidFill>
                  </a:tcPr>
                </a:tc>
                <a:tc>
                  <a:txBody>
                    <a:bodyPr lIns="44280" rIns="44280" tIns="0" bIns="0" anchor="ctr">
                      <a:noAutofit/>
                    </a:bodyPr>
                    <a:p>
                      <a:pPr>
                        <a:lnSpc>
                          <a:spcPct val="107000"/>
                        </a:lnSpc>
                        <a:spcBef>
                          <a:spcPts val="601"/>
                        </a:spcBef>
                        <a:spcAft>
                          <a:spcPts val="601"/>
                        </a:spcAft>
                        <a:buNone/>
                      </a:pPr>
                      <a:r>
                        <a:rPr b="0" lang="pl-PL" sz="1000" spc="-1" strike="noStrike">
                          <a:solidFill>
                            <a:srgbClr val="000000"/>
                          </a:solidFill>
                          <a:latin typeface="Calibri"/>
                        </a:rPr>
                        <a:t>Chmielnik</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1,74</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-0,97</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-0,44</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1,06</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2,39</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r>
              <a:tr h="183960">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21</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1cade4"/>
                    </a:solidFill>
                  </a:tcPr>
                </a:tc>
                <a:tc>
                  <a:txBody>
                    <a:bodyPr lIns="44280" rIns="44280" tIns="0" bIns="0" anchor="ctr">
                      <a:noAutofit/>
                    </a:bodyPr>
                    <a:p>
                      <a:pPr>
                        <a:lnSpc>
                          <a:spcPct val="107000"/>
                        </a:lnSpc>
                        <a:spcBef>
                          <a:spcPts val="601"/>
                        </a:spcBef>
                        <a:spcAft>
                          <a:spcPts val="601"/>
                        </a:spcAft>
                        <a:buNone/>
                      </a:pPr>
                      <a:r>
                        <a:rPr b="0" lang="pl-PL" sz="1000" spc="-1" strike="noStrike">
                          <a:solidFill>
                            <a:srgbClr val="000000"/>
                          </a:solidFill>
                          <a:latin typeface="Calibri"/>
                        </a:rPr>
                        <a:t>Zalesie</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1,40</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0,59</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0,36</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4,79</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5,36</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r>
              <a:tr h="183960">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4</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1cade4"/>
                    </a:solidFill>
                  </a:tcPr>
                </a:tc>
                <a:tc>
                  <a:txBody>
                    <a:bodyPr lIns="44280" rIns="44280" tIns="0" bIns="0" anchor="ctr">
                      <a:noAutofit/>
                    </a:bodyPr>
                    <a:p>
                      <a:pPr>
                        <a:lnSpc>
                          <a:spcPct val="107000"/>
                        </a:lnSpc>
                        <a:spcBef>
                          <a:spcPts val="601"/>
                        </a:spcBef>
                        <a:spcAft>
                          <a:spcPts val="601"/>
                        </a:spcAft>
                        <a:buNone/>
                      </a:pPr>
                      <a:r>
                        <a:rPr b="0" lang="pl-PL" sz="1000" spc="-1" strike="noStrike">
                          <a:solidFill>
                            <a:srgbClr val="000000"/>
                          </a:solidFill>
                          <a:latin typeface="Calibri"/>
                        </a:rPr>
                        <a:t>Bełżyce - Zastawie</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0,72</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0,45</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-1,06</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0,91</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-4,04</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r>
              <a:tr h="185400">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12</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1cade4"/>
                    </a:solidFill>
                  </a:tcPr>
                </a:tc>
                <a:tc>
                  <a:txBody>
                    <a:bodyPr lIns="44280" rIns="44280" tIns="0" bIns="0" anchor="ctr">
                      <a:noAutofit/>
                    </a:bodyPr>
                    <a:p>
                      <a:pPr>
                        <a:lnSpc>
                          <a:spcPct val="107000"/>
                        </a:lnSpc>
                        <a:spcBef>
                          <a:spcPts val="601"/>
                        </a:spcBef>
                        <a:spcAft>
                          <a:spcPts val="601"/>
                        </a:spcAft>
                        <a:buNone/>
                      </a:pPr>
                      <a:r>
                        <a:rPr b="0" lang="pl-PL" sz="1000" spc="-1" strike="noStrike">
                          <a:solidFill>
                            <a:srgbClr val="000000"/>
                          </a:solidFill>
                          <a:latin typeface="Calibri"/>
                        </a:rPr>
                        <a:t>Malinowszczyzna</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0,42</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-0,49</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-0,03</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-0,51</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-2,07</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r>
            </a:tbl>
          </a:graphicData>
        </a:graphic>
      </p:graphicFrame>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PlaceHolder 1"/>
          <p:cNvSpPr>
            <a:spLocks noGrp="1"/>
          </p:cNvSpPr>
          <p:nvPr>
            <p:ph type="title"/>
          </p:nvPr>
        </p:nvSpPr>
        <p:spPr>
          <a:xfrm>
            <a:off x="1097280" y="286560"/>
            <a:ext cx="10058040" cy="1450440"/>
          </a:xfrm>
          <a:prstGeom prst="rect">
            <a:avLst/>
          </a:prstGeom>
          <a:noFill/>
          <a:ln w="0">
            <a:noFill/>
          </a:ln>
        </p:spPr>
        <p:txBody>
          <a:bodyPr anchor="b">
            <a:noAutofit/>
          </a:bodyPr>
          <a:p>
            <a:pPr>
              <a:lnSpc>
                <a:spcPct val="85000"/>
              </a:lnSpc>
              <a:buNone/>
            </a:pPr>
            <a:r>
              <a:rPr b="0" lang="pl-PL" sz="3600" spc="-52" strike="noStrike">
                <a:solidFill>
                  <a:srgbClr val="404040"/>
                </a:solidFill>
                <a:latin typeface="Calibri Light"/>
              </a:rPr>
              <a:t>Wartości wskaźników syntetycznych w danych sferach. (w kolejności malejącej wg. wartości wskaźnika problemów społecznych)- cz. 2/2</a:t>
            </a:r>
            <a:endParaRPr b="0" lang="en-US" sz="3600" spc="-1" strike="noStrike">
              <a:solidFill>
                <a:srgbClr val="000000"/>
              </a:solidFill>
              <a:latin typeface="Calibri"/>
            </a:endParaRPr>
          </a:p>
        </p:txBody>
      </p:sp>
      <p:pic>
        <p:nvPicPr>
          <p:cNvPr id="190" name="Obraz 5" descr=""/>
          <p:cNvPicPr/>
          <p:nvPr/>
        </p:nvPicPr>
        <p:blipFill>
          <a:blip r:embed="rId1"/>
          <a:stretch/>
        </p:blipFill>
        <p:spPr>
          <a:xfrm>
            <a:off x="259200" y="899280"/>
            <a:ext cx="837720" cy="837720"/>
          </a:xfrm>
          <a:prstGeom prst="rect">
            <a:avLst/>
          </a:prstGeom>
          <a:ln w="0">
            <a:noFill/>
          </a:ln>
        </p:spPr>
      </p:pic>
      <p:graphicFrame>
        <p:nvGraphicFramePr>
          <p:cNvPr id="191" name="Symbol zastępczy zawartości 6"/>
          <p:cNvGraphicFramePr/>
          <p:nvPr/>
        </p:nvGraphicFramePr>
        <p:xfrm>
          <a:off x="1096920" y="2327760"/>
          <a:ext cx="10058040" cy="3059640"/>
        </p:xfrm>
        <a:graphic>
          <a:graphicData uri="http://schemas.openxmlformats.org/drawingml/2006/table">
            <a:tbl>
              <a:tblPr/>
              <a:tblGrid>
                <a:gridCol w="428400"/>
                <a:gridCol w="2364120"/>
                <a:gridCol w="1414440"/>
                <a:gridCol w="1414440"/>
                <a:gridCol w="1492920"/>
                <a:gridCol w="1528920"/>
                <a:gridCol w="1414800"/>
              </a:tblGrid>
              <a:tr h="482040">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Lp.</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38160">
                      <a:solidFill>
                        <a:srgbClr val="ffffff"/>
                      </a:solidFill>
                    </a:lnB>
                    <a:solidFill>
                      <a:srgbClr val="1cade4"/>
                    </a:solidFill>
                  </a:tcPr>
                </a:tc>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Sołectwo</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38160">
                      <a:solidFill>
                        <a:srgbClr val="ffffff"/>
                      </a:solidFill>
                    </a:lnB>
                    <a:solidFill>
                      <a:srgbClr val="1cade4"/>
                    </a:solidFill>
                  </a:tcPr>
                </a:tc>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Problemy społeczne</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38160">
                      <a:solidFill>
                        <a:srgbClr val="ffffff"/>
                      </a:solidFill>
                    </a:lnB>
                    <a:solidFill>
                      <a:srgbClr val="1cade4"/>
                    </a:solidFill>
                  </a:tcPr>
                </a:tc>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Problemy gospodarcze</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38160">
                      <a:solidFill>
                        <a:srgbClr val="ffffff"/>
                      </a:solidFill>
                    </a:lnB>
                    <a:solidFill>
                      <a:srgbClr val="1cade4"/>
                    </a:solidFill>
                  </a:tcPr>
                </a:tc>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Problemy środowiskowe</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38160">
                      <a:solidFill>
                        <a:srgbClr val="ffffff"/>
                      </a:solidFill>
                    </a:lnB>
                    <a:solidFill>
                      <a:srgbClr val="1cade4"/>
                    </a:solidFill>
                  </a:tcPr>
                </a:tc>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Problemy w zakresie przestrzenno-funkcjonalnym</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38160">
                      <a:solidFill>
                        <a:srgbClr val="ffffff"/>
                      </a:solidFill>
                    </a:lnB>
                    <a:solidFill>
                      <a:srgbClr val="1cade4"/>
                    </a:solidFill>
                  </a:tcPr>
                </a:tc>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Problemy techniczne</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38160">
                      <a:solidFill>
                        <a:srgbClr val="ffffff"/>
                      </a:solidFill>
                    </a:lnB>
                    <a:solidFill>
                      <a:srgbClr val="1cade4"/>
                    </a:solidFill>
                  </a:tcPr>
                </a:tc>
              </a:tr>
              <a:tr h="183960">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18</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1cade4"/>
                    </a:solidFill>
                  </a:tcPr>
                </a:tc>
                <a:tc>
                  <a:txBody>
                    <a:bodyPr lIns="44280" rIns="44280" tIns="0" bIns="0" anchor="ctr">
                      <a:noAutofit/>
                    </a:bodyPr>
                    <a:p>
                      <a:pPr>
                        <a:lnSpc>
                          <a:spcPct val="107000"/>
                        </a:lnSpc>
                        <a:spcBef>
                          <a:spcPts val="601"/>
                        </a:spcBef>
                        <a:spcAft>
                          <a:spcPts val="601"/>
                        </a:spcAft>
                        <a:buNone/>
                      </a:pPr>
                      <a:r>
                        <a:rPr b="0" lang="pl-PL" sz="1000" spc="-1" strike="noStrike">
                          <a:solidFill>
                            <a:srgbClr val="000000"/>
                          </a:solidFill>
                          <a:latin typeface="Calibri"/>
                        </a:rPr>
                        <a:t>Wierzchowiska Górne</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0,19</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-1,82</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0,52</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1,20</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-2,80</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r>
              <a:tr h="183960">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9</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1cade4"/>
                    </a:solidFill>
                  </a:tcPr>
                </a:tc>
                <a:tc>
                  <a:txBody>
                    <a:bodyPr lIns="44280" rIns="44280" tIns="0" bIns="0" anchor="ctr">
                      <a:noAutofit/>
                    </a:bodyPr>
                    <a:p>
                      <a:pPr>
                        <a:lnSpc>
                          <a:spcPct val="107000"/>
                        </a:lnSpc>
                        <a:spcBef>
                          <a:spcPts val="601"/>
                        </a:spcBef>
                        <a:spcAft>
                          <a:spcPts val="601"/>
                        </a:spcAft>
                        <a:buNone/>
                      </a:pPr>
                      <a:r>
                        <a:rPr b="0" lang="pl-PL" sz="1000" spc="-1" strike="noStrike">
                          <a:solidFill>
                            <a:srgbClr val="000000"/>
                          </a:solidFill>
                          <a:latin typeface="Calibri"/>
                        </a:rPr>
                        <a:t>Jaroszewice</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-0,16</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2,25</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-0,14</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-2,72</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-0,44</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r>
              <a:tr h="183960">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8</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1cade4"/>
                    </a:solidFill>
                  </a:tcPr>
                </a:tc>
                <a:tc>
                  <a:txBody>
                    <a:bodyPr lIns="44280" rIns="44280" tIns="0" bIns="0" anchor="ctr">
                      <a:noAutofit/>
                    </a:bodyPr>
                    <a:p>
                      <a:pPr>
                        <a:lnSpc>
                          <a:spcPct val="107000"/>
                        </a:lnSpc>
                        <a:spcBef>
                          <a:spcPts val="601"/>
                        </a:spcBef>
                        <a:spcAft>
                          <a:spcPts val="601"/>
                        </a:spcAft>
                        <a:buNone/>
                      </a:pPr>
                      <a:r>
                        <a:rPr b="0" lang="pl-PL" sz="1000" spc="-1" strike="noStrike">
                          <a:solidFill>
                            <a:srgbClr val="000000"/>
                          </a:solidFill>
                          <a:latin typeface="Calibri"/>
                        </a:rPr>
                        <a:t>Chmielnik Kolonia I</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-1,33</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-0,59</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0,88</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2,36</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-1,28</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r>
              <a:tr h="183960">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11</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1cade4"/>
                    </a:solidFill>
                  </a:tcPr>
                </a:tc>
                <a:tc>
                  <a:txBody>
                    <a:bodyPr lIns="44280" rIns="44280" tIns="0" bIns="0" anchor="ctr">
                      <a:noAutofit/>
                    </a:bodyPr>
                    <a:p>
                      <a:pPr>
                        <a:lnSpc>
                          <a:spcPct val="107000"/>
                        </a:lnSpc>
                        <a:spcBef>
                          <a:spcPts val="601"/>
                        </a:spcBef>
                        <a:spcAft>
                          <a:spcPts val="601"/>
                        </a:spcAft>
                        <a:buNone/>
                      </a:pPr>
                      <a:r>
                        <a:rPr b="0" lang="pl-PL" sz="1000" spc="-1" strike="noStrike">
                          <a:solidFill>
                            <a:srgbClr val="000000"/>
                          </a:solidFill>
                          <a:latin typeface="Calibri"/>
                        </a:rPr>
                        <a:t>Krężnica Okrągła</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-1,39</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1,99</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-0,92</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-10,84</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-2,06</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r>
              <a:tr h="183960">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15</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1cade4"/>
                    </a:solidFill>
                  </a:tcPr>
                </a:tc>
                <a:tc>
                  <a:txBody>
                    <a:bodyPr lIns="44280" rIns="44280" tIns="0" bIns="0" anchor="ctr">
                      <a:noAutofit/>
                    </a:bodyPr>
                    <a:p>
                      <a:pPr>
                        <a:lnSpc>
                          <a:spcPct val="107000"/>
                        </a:lnSpc>
                        <a:spcBef>
                          <a:spcPts val="601"/>
                        </a:spcBef>
                        <a:spcAft>
                          <a:spcPts val="601"/>
                        </a:spcAft>
                        <a:buNone/>
                      </a:pPr>
                      <a:r>
                        <a:rPr b="0" lang="pl-PL" sz="1000" spc="-1" strike="noStrike">
                          <a:solidFill>
                            <a:srgbClr val="000000"/>
                          </a:solidFill>
                          <a:latin typeface="Calibri"/>
                        </a:rPr>
                        <a:t>Podole</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-1,84</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-0,60</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-0,60</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-3,24</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-0,56</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r>
              <a:tr h="183960">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23</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1cade4"/>
                    </a:solidFill>
                  </a:tcPr>
                </a:tc>
                <a:tc>
                  <a:txBody>
                    <a:bodyPr lIns="44280" rIns="44280" tIns="0" bIns="0" anchor="ctr">
                      <a:noAutofit/>
                    </a:bodyPr>
                    <a:p>
                      <a:pPr>
                        <a:lnSpc>
                          <a:spcPct val="107000"/>
                        </a:lnSpc>
                        <a:spcBef>
                          <a:spcPts val="601"/>
                        </a:spcBef>
                        <a:spcAft>
                          <a:spcPts val="601"/>
                        </a:spcAft>
                        <a:buNone/>
                      </a:pPr>
                      <a:r>
                        <a:rPr b="0" lang="pl-PL" sz="1000" spc="-1" strike="noStrike">
                          <a:solidFill>
                            <a:srgbClr val="000000"/>
                          </a:solidFill>
                          <a:latin typeface="Calibri"/>
                        </a:rPr>
                        <a:t>Zagórze II</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-2,85</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0,03</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0,48</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-0,51</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-1,28</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r>
              <a:tr h="183960">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14</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1cade4"/>
                    </a:solidFill>
                  </a:tcPr>
                </a:tc>
                <a:tc>
                  <a:txBody>
                    <a:bodyPr lIns="44280" rIns="44280" tIns="0" bIns="0" anchor="ctr">
                      <a:noAutofit/>
                    </a:bodyPr>
                    <a:p>
                      <a:pPr>
                        <a:lnSpc>
                          <a:spcPct val="107000"/>
                        </a:lnSpc>
                        <a:spcBef>
                          <a:spcPts val="601"/>
                        </a:spcBef>
                        <a:spcAft>
                          <a:spcPts val="601"/>
                        </a:spcAft>
                        <a:buNone/>
                      </a:pPr>
                      <a:r>
                        <a:rPr b="0" lang="pl-PL" sz="1000" spc="-1" strike="noStrike">
                          <a:solidFill>
                            <a:srgbClr val="000000"/>
                          </a:solidFill>
                          <a:latin typeface="Calibri"/>
                        </a:rPr>
                        <a:t>Płowizny</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-2,93</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-2,80</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0,53</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-4,36</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2,09</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r>
              <a:tr h="183960">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1</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1cade4"/>
                    </a:solidFill>
                  </a:tcPr>
                </a:tc>
                <a:tc>
                  <a:txBody>
                    <a:bodyPr lIns="44280" rIns="44280" tIns="0" bIns="0" anchor="ctr">
                      <a:noAutofit/>
                    </a:bodyPr>
                    <a:p>
                      <a:pPr>
                        <a:lnSpc>
                          <a:spcPct val="107000"/>
                        </a:lnSpc>
                        <a:spcBef>
                          <a:spcPts val="601"/>
                        </a:spcBef>
                        <a:spcAft>
                          <a:spcPts val="601"/>
                        </a:spcAft>
                        <a:buNone/>
                      </a:pPr>
                      <a:r>
                        <a:rPr b="0" lang="pl-PL" sz="1000" spc="-1" strike="noStrike">
                          <a:solidFill>
                            <a:srgbClr val="000000"/>
                          </a:solidFill>
                          <a:latin typeface="Calibri"/>
                        </a:rPr>
                        <a:t>Babin</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-3,08</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1,38</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-0,25</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-2,72</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-0,33</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r>
              <a:tr h="183960">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7</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1cade4"/>
                    </a:solidFill>
                  </a:tcPr>
                </a:tc>
                <a:tc>
                  <a:txBody>
                    <a:bodyPr lIns="44280" rIns="44280" tIns="0" bIns="0" anchor="ctr">
                      <a:noAutofit/>
                    </a:bodyPr>
                    <a:p>
                      <a:pPr>
                        <a:lnSpc>
                          <a:spcPct val="107000"/>
                        </a:lnSpc>
                        <a:spcBef>
                          <a:spcPts val="601"/>
                        </a:spcBef>
                        <a:spcAft>
                          <a:spcPts val="601"/>
                        </a:spcAft>
                        <a:buNone/>
                      </a:pPr>
                      <a:r>
                        <a:rPr b="0" lang="pl-PL" sz="1000" spc="-1" strike="noStrike">
                          <a:solidFill>
                            <a:srgbClr val="000000"/>
                          </a:solidFill>
                          <a:latin typeface="Calibri"/>
                        </a:rPr>
                        <a:t>Chmielnik Kolonia</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-4,22</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3,38</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0,21</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2,59</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0,21</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r>
              <a:tr h="183960">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13</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1cade4"/>
                    </a:solidFill>
                  </a:tcPr>
                </a:tc>
                <a:tc>
                  <a:txBody>
                    <a:bodyPr lIns="44280" rIns="44280" tIns="0" bIns="0" anchor="ctr">
                      <a:noAutofit/>
                    </a:bodyPr>
                    <a:p>
                      <a:pPr>
                        <a:lnSpc>
                          <a:spcPct val="107000"/>
                        </a:lnSpc>
                        <a:spcBef>
                          <a:spcPts val="601"/>
                        </a:spcBef>
                        <a:spcAft>
                          <a:spcPts val="601"/>
                        </a:spcAft>
                        <a:buNone/>
                      </a:pPr>
                      <a:r>
                        <a:rPr b="0" lang="pl-PL" sz="1000" spc="-1" strike="noStrike">
                          <a:solidFill>
                            <a:srgbClr val="000000"/>
                          </a:solidFill>
                          <a:latin typeface="Calibri"/>
                        </a:rPr>
                        <a:t>Matczyn - Wojcieszyn</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-4,39</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0,98</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-1,03</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-3,39</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-0,44</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r>
              <a:tr h="183960">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3</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1cade4"/>
                    </a:solidFill>
                  </a:tcPr>
                </a:tc>
                <a:tc>
                  <a:txBody>
                    <a:bodyPr lIns="44280" rIns="44280" tIns="0" bIns="0" anchor="ctr">
                      <a:noAutofit/>
                    </a:bodyPr>
                    <a:p>
                      <a:pPr>
                        <a:lnSpc>
                          <a:spcPct val="107000"/>
                        </a:lnSpc>
                        <a:spcBef>
                          <a:spcPts val="601"/>
                        </a:spcBef>
                        <a:spcAft>
                          <a:spcPts val="601"/>
                        </a:spcAft>
                        <a:buNone/>
                      </a:pPr>
                      <a:r>
                        <a:rPr b="0" lang="pl-PL" sz="1000" spc="-1" strike="noStrike">
                          <a:solidFill>
                            <a:srgbClr val="000000"/>
                          </a:solidFill>
                          <a:latin typeface="Calibri"/>
                        </a:rPr>
                        <a:t>Bełżyce - Wzgórze</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-4,92</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0,11</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-1,20</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-2,16</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-5,08</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r>
              <a:tr h="183960">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20</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1cade4"/>
                    </a:solidFill>
                  </a:tcPr>
                </a:tc>
                <a:tc>
                  <a:txBody>
                    <a:bodyPr lIns="44280" rIns="44280" tIns="0" bIns="0" anchor="ctr">
                      <a:noAutofit/>
                    </a:bodyPr>
                    <a:p>
                      <a:pPr>
                        <a:lnSpc>
                          <a:spcPct val="107000"/>
                        </a:lnSpc>
                        <a:spcBef>
                          <a:spcPts val="601"/>
                        </a:spcBef>
                        <a:spcAft>
                          <a:spcPts val="601"/>
                        </a:spcAft>
                        <a:buNone/>
                      </a:pPr>
                      <a:r>
                        <a:rPr b="0" lang="pl-PL" sz="1000" spc="-1" strike="noStrike">
                          <a:solidFill>
                            <a:srgbClr val="000000"/>
                          </a:solidFill>
                          <a:latin typeface="Calibri"/>
                        </a:rPr>
                        <a:t>Wymysłówka</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-5,24</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-2,23</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-0,14</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3,80</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3,85</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r>
              <a:tr h="183960">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22</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1cade4"/>
                    </a:solidFill>
                  </a:tcPr>
                </a:tc>
                <a:tc>
                  <a:txBody>
                    <a:bodyPr lIns="44280" rIns="44280" tIns="0" bIns="0" anchor="ctr">
                      <a:noAutofit/>
                    </a:bodyPr>
                    <a:p>
                      <a:pPr>
                        <a:lnSpc>
                          <a:spcPct val="107000"/>
                        </a:lnSpc>
                        <a:spcBef>
                          <a:spcPts val="601"/>
                        </a:spcBef>
                        <a:spcAft>
                          <a:spcPts val="601"/>
                        </a:spcAft>
                        <a:buNone/>
                      </a:pPr>
                      <a:r>
                        <a:rPr b="0" lang="pl-PL" sz="1000" spc="-1" strike="noStrike">
                          <a:solidFill>
                            <a:srgbClr val="000000"/>
                          </a:solidFill>
                          <a:latin typeface="Calibri"/>
                        </a:rPr>
                        <a:t>Zagórze I</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-6,31</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-0,99</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0,19</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-1,89</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3,10</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r>
              <a:tr h="186120">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24</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1cade4"/>
                    </a:solidFill>
                  </a:tcPr>
                </a:tc>
                <a:tc>
                  <a:txBody>
                    <a:bodyPr lIns="44280" rIns="44280" tIns="0" bIns="0" anchor="ctr">
                      <a:noAutofit/>
                    </a:bodyPr>
                    <a:p>
                      <a:pPr>
                        <a:lnSpc>
                          <a:spcPct val="107000"/>
                        </a:lnSpc>
                        <a:spcBef>
                          <a:spcPts val="601"/>
                        </a:spcBef>
                        <a:spcAft>
                          <a:spcPts val="601"/>
                        </a:spcAft>
                        <a:buNone/>
                      </a:pPr>
                      <a:r>
                        <a:rPr b="0" lang="pl-PL" sz="1000" spc="-1" strike="noStrike">
                          <a:solidFill>
                            <a:srgbClr val="000000"/>
                          </a:solidFill>
                          <a:latin typeface="Calibri"/>
                        </a:rPr>
                        <a:t>Zosin</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-11,15</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-3,97</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0,88</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1,77</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b">
                      <a:noAutofit/>
                    </a:bodyPr>
                    <a:p>
                      <a:pPr algn="r">
                        <a:lnSpc>
                          <a:spcPct val="107000"/>
                        </a:lnSpc>
                        <a:spcBef>
                          <a:spcPts val="601"/>
                        </a:spcBef>
                        <a:spcAft>
                          <a:spcPts val="601"/>
                        </a:spcAft>
                        <a:buNone/>
                      </a:pPr>
                      <a:r>
                        <a:rPr b="0" lang="pl-PL" sz="1000" spc="-1" strike="noStrike">
                          <a:solidFill>
                            <a:srgbClr val="000000"/>
                          </a:solidFill>
                          <a:latin typeface="Calibri"/>
                        </a:rPr>
                        <a:t>-3,17</a:t>
                      </a:r>
                      <a:endParaRPr b="0" lang="pl-PL" sz="1000" spc="-1" strike="noStrike">
                        <a:latin typeface="Arial"/>
                      </a:endParaRPr>
                    </a:p>
                  </a:txBody>
                  <a:tcPr anchor="b"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r>
            </a:tbl>
          </a:graphicData>
        </a:graphic>
      </p:graphicFrame>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2" name="PlaceHolder 1"/>
          <p:cNvSpPr>
            <a:spLocks noGrp="1"/>
          </p:cNvSpPr>
          <p:nvPr>
            <p:ph type="title"/>
          </p:nvPr>
        </p:nvSpPr>
        <p:spPr>
          <a:xfrm>
            <a:off x="8141040" y="639000"/>
            <a:ext cx="3401640" cy="3685680"/>
          </a:xfrm>
          <a:prstGeom prst="rect">
            <a:avLst/>
          </a:prstGeom>
          <a:noFill/>
          <a:ln w="0">
            <a:noFill/>
          </a:ln>
        </p:spPr>
        <p:txBody>
          <a:bodyPr anchor="b">
            <a:normAutofit/>
          </a:bodyPr>
          <a:p>
            <a:pPr>
              <a:lnSpc>
                <a:spcPct val="85000"/>
              </a:lnSpc>
              <a:buNone/>
            </a:pPr>
            <a:r>
              <a:rPr b="0" lang="en-US" sz="4600" spc="-52" strike="noStrike">
                <a:solidFill>
                  <a:srgbClr val="262626"/>
                </a:solidFill>
                <a:latin typeface="Calibri Light"/>
              </a:rPr>
              <a:t>Wizualizacja- problemy społeczne</a:t>
            </a:r>
            <a:endParaRPr b="0" lang="en-US" sz="4600" spc="-1" strike="noStrike">
              <a:solidFill>
                <a:srgbClr val="000000"/>
              </a:solidFill>
              <a:latin typeface="Calibri"/>
            </a:endParaRPr>
          </a:p>
        </p:txBody>
      </p:sp>
      <p:sp>
        <p:nvSpPr>
          <p:cNvPr id="193" name="PlaceHolder 2"/>
          <p:cNvSpPr>
            <a:spLocks noGrp="1"/>
          </p:cNvSpPr>
          <p:nvPr>
            <p:ph/>
          </p:nvPr>
        </p:nvSpPr>
        <p:spPr>
          <a:xfrm>
            <a:off x="1097280" y="1845720"/>
            <a:ext cx="10058040" cy="4023000"/>
          </a:xfrm>
          <a:prstGeom prst="rect">
            <a:avLst/>
          </a:prstGeom>
          <a:noFill/>
          <a:ln w="0">
            <a:noFill/>
          </a:ln>
        </p:spPr>
        <p:txBody>
          <a:bodyPr lIns="0" rIns="0" anchor="t">
            <a:noAutofit/>
          </a:bodyPr>
          <a:p>
            <a:pPr>
              <a:lnSpc>
                <a:spcPct val="90000"/>
              </a:lnSpc>
              <a:spcBef>
                <a:spcPts val="1417"/>
              </a:spcBef>
              <a:buNone/>
            </a:pPr>
            <a:endParaRPr b="0" lang="en-US" sz="2000" spc="-1" strike="noStrike">
              <a:solidFill>
                <a:srgbClr val="404040"/>
              </a:solidFill>
              <a:latin typeface="Calibri"/>
            </a:endParaRPr>
          </a:p>
        </p:txBody>
      </p:sp>
      <p:pic>
        <p:nvPicPr>
          <p:cNvPr id="194" name="Obraz 2" descr="Mapa prezentująca natężenie negatywnych zjawisk społecznych. "/>
          <p:cNvPicPr/>
          <p:nvPr/>
        </p:nvPicPr>
        <p:blipFill>
          <a:blip r:embed="rId1"/>
          <a:stretch/>
        </p:blipFill>
        <p:spPr>
          <a:xfrm>
            <a:off x="360" y="458280"/>
            <a:ext cx="8140320" cy="5760360"/>
          </a:xfrm>
          <a:prstGeom prst="rect">
            <a:avLst/>
          </a:prstGeom>
          <a:ln w="0">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5" name="PlaceHolder 1"/>
          <p:cNvSpPr>
            <a:spLocks noGrp="1"/>
          </p:cNvSpPr>
          <p:nvPr>
            <p:ph type="title"/>
          </p:nvPr>
        </p:nvSpPr>
        <p:spPr>
          <a:xfrm>
            <a:off x="8141040" y="639000"/>
            <a:ext cx="3401640" cy="3685680"/>
          </a:xfrm>
          <a:prstGeom prst="rect">
            <a:avLst/>
          </a:prstGeom>
          <a:noFill/>
          <a:ln w="0">
            <a:noFill/>
          </a:ln>
        </p:spPr>
        <p:txBody>
          <a:bodyPr anchor="b">
            <a:normAutofit/>
          </a:bodyPr>
          <a:p>
            <a:pPr>
              <a:lnSpc>
                <a:spcPct val="85000"/>
              </a:lnSpc>
              <a:buNone/>
            </a:pPr>
            <a:r>
              <a:rPr b="0" lang="en-US" sz="4600" spc="-52" strike="noStrike">
                <a:solidFill>
                  <a:srgbClr val="262626"/>
                </a:solidFill>
                <a:latin typeface="Calibri Light"/>
              </a:rPr>
              <a:t>Wizualizacja- problemy gospodarcze</a:t>
            </a:r>
            <a:endParaRPr b="0" lang="en-US" sz="4600" spc="-1" strike="noStrike">
              <a:solidFill>
                <a:srgbClr val="000000"/>
              </a:solidFill>
              <a:latin typeface="Calibri"/>
            </a:endParaRPr>
          </a:p>
        </p:txBody>
      </p:sp>
      <p:sp>
        <p:nvSpPr>
          <p:cNvPr id="196" name="PlaceHolder 2"/>
          <p:cNvSpPr>
            <a:spLocks noGrp="1"/>
          </p:cNvSpPr>
          <p:nvPr>
            <p:ph/>
          </p:nvPr>
        </p:nvSpPr>
        <p:spPr>
          <a:xfrm>
            <a:off x="1097280" y="1845720"/>
            <a:ext cx="10058040" cy="4023000"/>
          </a:xfrm>
          <a:prstGeom prst="rect">
            <a:avLst/>
          </a:prstGeom>
          <a:noFill/>
          <a:ln w="0">
            <a:noFill/>
          </a:ln>
        </p:spPr>
        <p:txBody>
          <a:bodyPr lIns="0" rIns="0" anchor="t">
            <a:noAutofit/>
          </a:bodyPr>
          <a:p>
            <a:pPr>
              <a:lnSpc>
                <a:spcPct val="90000"/>
              </a:lnSpc>
              <a:spcBef>
                <a:spcPts val="1417"/>
              </a:spcBef>
              <a:buNone/>
            </a:pPr>
            <a:endParaRPr b="0" lang="en-US" sz="2000" spc="-1" strike="noStrike">
              <a:solidFill>
                <a:srgbClr val="404040"/>
              </a:solidFill>
              <a:latin typeface="Calibri"/>
            </a:endParaRPr>
          </a:p>
        </p:txBody>
      </p:sp>
      <p:pic>
        <p:nvPicPr>
          <p:cNvPr id="197" name="Obraz 2" descr="Mapa prezentująca natężenie negatywnych zjawisk gospodarczych. "/>
          <p:cNvPicPr/>
          <p:nvPr/>
        </p:nvPicPr>
        <p:blipFill>
          <a:blip r:embed="rId1"/>
          <a:stretch/>
        </p:blipFill>
        <p:spPr>
          <a:xfrm>
            <a:off x="360" y="458280"/>
            <a:ext cx="8140320" cy="5760360"/>
          </a:xfrm>
          <a:prstGeom prst="rect">
            <a:avLst/>
          </a:prstGeom>
          <a:ln w="0">
            <a:noFill/>
          </a:ln>
        </p:spPr>
      </p:pic>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8" name="PlaceHolder 1"/>
          <p:cNvSpPr>
            <a:spLocks noGrp="1"/>
          </p:cNvSpPr>
          <p:nvPr>
            <p:ph type="title"/>
          </p:nvPr>
        </p:nvSpPr>
        <p:spPr>
          <a:xfrm>
            <a:off x="8141040" y="639000"/>
            <a:ext cx="3401640" cy="3685680"/>
          </a:xfrm>
          <a:prstGeom prst="rect">
            <a:avLst/>
          </a:prstGeom>
          <a:noFill/>
          <a:ln w="0">
            <a:noFill/>
          </a:ln>
        </p:spPr>
        <p:txBody>
          <a:bodyPr anchor="b">
            <a:normAutofit/>
          </a:bodyPr>
          <a:p>
            <a:pPr>
              <a:lnSpc>
                <a:spcPct val="85000"/>
              </a:lnSpc>
              <a:buNone/>
            </a:pPr>
            <a:r>
              <a:rPr b="0" lang="en-US" sz="4100" spc="-52" strike="noStrike">
                <a:solidFill>
                  <a:srgbClr val="262626"/>
                </a:solidFill>
                <a:latin typeface="Calibri Light"/>
              </a:rPr>
              <a:t>Wizualizacja- problemy środowiskowe</a:t>
            </a:r>
            <a:endParaRPr b="0" lang="en-US" sz="4100" spc="-1" strike="noStrike">
              <a:solidFill>
                <a:srgbClr val="000000"/>
              </a:solidFill>
              <a:latin typeface="Calibri"/>
            </a:endParaRPr>
          </a:p>
        </p:txBody>
      </p:sp>
      <p:sp>
        <p:nvSpPr>
          <p:cNvPr id="199" name="PlaceHolder 2"/>
          <p:cNvSpPr>
            <a:spLocks noGrp="1"/>
          </p:cNvSpPr>
          <p:nvPr>
            <p:ph/>
          </p:nvPr>
        </p:nvSpPr>
        <p:spPr>
          <a:xfrm>
            <a:off x="1097280" y="1845720"/>
            <a:ext cx="10058040" cy="4023000"/>
          </a:xfrm>
          <a:prstGeom prst="rect">
            <a:avLst/>
          </a:prstGeom>
          <a:noFill/>
          <a:ln w="0">
            <a:noFill/>
          </a:ln>
        </p:spPr>
        <p:txBody>
          <a:bodyPr lIns="0" rIns="0" anchor="t">
            <a:noAutofit/>
          </a:bodyPr>
          <a:p>
            <a:pPr>
              <a:lnSpc>
                <a:spcPct val="90000"/>
              </a:lnSpc>
              <a:spcBef>
                <a:spcPts val="1417"/>
              </a:spcBef>
              <a:buNone/>
            </a:pPr>
            <a:endParaRPr b="0" lang="en-US" sz="2000" spc="-1" strike="noStrike">
              <a:solidFill>
                <a:srgbClr val="404040"/>
              </a:solidFill>
              <a:latin typeface="Calibri"/>
            </a:endParaRPr>
          </a:p>
        </p:txBody>
      </p:sp>
      <p:pic>
        <p:nvPicPr>
          <p:cNvPr id="200" name="Obraz 3" descr="Mapa prezentująca natężenie negatywnych zjawisk środowiskowych. "/>
          <p:cNvPicPr/>
          <p:nvPr/>
        </p:nvPicPr>
        <p:blipFill>
          <a:blip r:embed="rId1"/>
          <a:stretch/>
        </p:blipFill>
        <p:spPr>
          <a:xfrm>
            <a:off x="360" y="458280"/>
            <a:ext cx="8140320" cy="5760360"/>
          </a:xfrm>
          <a:prstGeom prst="rect">
            <a:avLst/>
          </a:prstGeom>
          <a:ln w="0">
            <a:noFill/>
          </a:ln>
        </p:spPr>
      </p:pic>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1" name="PlaceHolder 1"/>
          <p:cNvSpPr>
            <a:spLocks noGrp="1"/>
          </p:cNvSpPr>
          <p:nvPr>
            <p:ph type="title"/>
          </p:nvPr>
        </p:nvSpPr>
        <p:spPr>
          <a:xfrm>
            <a:off x="8141040" y="639000"/>
            <a:ext cx="3401640" cy="3685680"/>
          </a:xfrm>
          <a:prstGeom prst="rect">
            <a:avLst/>
          </a:prstGeom>
          <a:noFill/>
          <a:ln w="0">
            <a:noFill/>
          </a:ln>
        </p:spPr>
        <p:txBody>
          <a:bodyPr anchor="b">
            <a:normAutofit/>
          </a:bodyPr>
          <a:p>
            <a:pPr>
              <a:lnSpc>
                <a:spcPct val="85000"/>
              </a:lnSpc>
              <a:buNone/>
            </a:pPr>
            <a:r>
              <a:rPr b="0" lang="en-US" sz="4600" spc="-52" strike="noStrike">
                <a:solidFill>
                  <a:srgbClr val="262626"/>
                </a:solidFill>
                <a:latin typeface="Calibri Light"/>
              </a:rPr>
              <a:t>Wizualizacja- problemy przestrzenno-funkcjonalne</a:t>
            </a:r>
            <a:endParaRPr b="0" lang="en-US" sz="4600" spc="-1" strike="noStrike">
              <a:solidFill>
                <a:srgbClr val="000000"/>
              </a:solidFill>
              <a:latin typeface="Calibri"/>
            </a:endParaRPr>
          </a:p>
        </p:txBody>
      </p:sp>
      <p:sp>
        <p:nvSpPr>
          <p:cNvPr id="202" name="PlaceHolder 2"/>
          <p:cNvSpPr>
            <a:spLocks noGrp="1"/>
          </p:cNvSpPr>
          <p:nvPr>
            <p:ph/>
          </p:nvPr>
        </p:nvSpPr>
        <p:spPr>
          <a:xfrm>
            <a:off x="1097280" y="1845720"/>
            <a:ext cx="10058040" cy="4023000"/>
          </a:xfrm>
          <a:prstGeom prst="rect">
            <a:avLst/>
          </a:prstGeom>
          <a:noFill/>
          <a:ln w="0">
            <a:noFill/>
          </a:ln>
        </p:spPr>
        <p:txBody>
          <a:bodyPr lIns="0" rIns="0" anchor="t">
            <a:noAutofit/>
          </a:bodyPr>
          <a:p>
            <a:pPr>
              <a:lnSpc>
                <a:spcPct val="90000"/>
              </a:lnSpc>
              <a:spcBef>
                <a:spcPts val="1417"/>
              </a:spcBef>
              <a:buNone/>
            </a:pPr>
            <a:endParaRPr b="0" lang="en-US" sz="2000" spc="-1" strike="noStrike">
              <a:solidFill>
                <a:srgbClr val="404040"/>
              </a:solidFill>
              <a:latin typeface="Calibri"/>
            </a:endParaRPr>
          </a:p>
        </p:txBody>
      </p:sp>
      <p:pic>
        <p:nvPicPr>
          <p:cNvPr id="203" name="Obraz 4" descr="Mapa prezentująca natężenie negatywnych zjawisk przestrzenno-funkcjonalnych. "/>
          <p:cNvPicPr/>
          <p:nvPr/>
        </p:nvPicPr>
        <p:blipFill>
          <a:blip r:embed="rId1"/>
          <a:stretch/>
        </p:blipFill>
        <p:spPr>
          <a:xfrm>
            <a:off x="360" y="458280"/>
            <a:ext cx="8140320" cy="5760360"/>
          </a:xfrm>
          <a:prstGeom prst="rect">
            <a:avLst/>
          </a:prstGeom>
          <a:ln w="0">
            <a:noFill/>
          </a:ln>
        </p:spPr>
      </p:pic>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4" name="PlaceHolder 1"/>
          <p:cNvSpPr>
            <a:spLocks noGrp="1"/>
          </p:cNvSpPr>
          <p:nvPr>
            <p:ph type="title"/>
          </p:nvPr>
        </p:nvSpPr>
        <p:spPr>
          <a:xfrm>
            <a:off x="8141040" y="639000"/>
            <a:ext cx="3401640" cy="3685680"/>
          </a:xfrm>
          <a:prstGeom prst="rect">
            <a:avLst/>
          </a:prstGeom>
          <a:noFill/>
          <a:ln w="0">
            <a:noFill/>
          </a:ln>
        </p:spPr>
        <p:txBody>
          <a:bodyPr anchor="b">
            <a:normAutofit/>
          </a:bodyPr>
          <a:p>
            <a:pPr>
              <a:lnSpc>
                <a:spcPct val="85000"/>
              </a:lnSpc>
              <a:buNone/>
            </a:pPr>
            <a:r>
              <a:rPr b="0" lang="en-US" sz="4600" spc="-52" strike="noStrike">
                <a:solidFill>
                  <a:srgbClr val="262626"/>
                </a:solidFill>
                <a:latin typeface="Calibri Light"/>
              </a:rPr>
              <a:t>Wizualizacja- problemy techniczne</a:t>
            </a:r>
            <a:endParaRPr b="0" lang="en-US" sz="4600" spc="-1" strike="noStrike">
              <a:solidFill>
                <a:srgbClr val="000000"/>
              </a:solidFill>
              <a:latin typeface="Calibri"/>
            </a:endParaRPr>
          </a:p>
        </p:txBody>
      </p:sp>
      <p:sp>
        <p:nvSpPr>
          <p:cNvPr id="205" name="PlaceHolder 2"/>
          <p:cNvSpPr>
            <a:spLocks noGrp="1"/>
          </p:cNvSpPr>
          <p:nvPr>
            <p:ph/>
          </p:nvPr>
        </p:nvSpPr>
        <p:spPr>
          <a:xfrm>
            <a:off x="1097280" y="1845720"/>
            <a:ext cx="10058040" cy="4023000"/>
          </a:xfrm>
          <a:prstGeom prst="rect">
            <a:avLst/>
          </a:prstGeom>
          <a:noFill/>
          <a:ln w="0">
            <a:noFill/>
          </a:ln>
        </p:spPr>
        <p:txBody>
          <a:bodyPr lIns="0" rIns="0" anchor="t">
            <a:noAutofit/>
          </a:bodyPr>
          <a:p>
            <a:pPr>
              <a:lnSpc>
                <a:spcPct val="90000"/>
              </a:lnSpc>
              <a:spcBef>
                <a:spcPts val="1417"/>
              </a:spcBef>
              <a:buNone/>
            </a:pPr>
            <a:endParaRPr b="0" lang="en-US" sz="2000" spc="-1" strike="noStrike">
              <a:solidFill>
                <a:srgbClr val="404040"/>
              </a:solidFill>
              <a:latin typeface="Calibri"/>
            </a:endParaRPr>
          </a:p>
        </p:txBody>
      </p:sp>
      <p:pic>
        <p:nvPicPr>
          <p:cNvPr id="206" name="Obraz 3" descr="Mapa prezentująca natężenie negatywnych zjawisk technicznych. "/>
          <p:cNvPicPr/>
          <p:nvPr/>
        </p:nvPicPr>
        <p:blipFill>
          <a:blip r:embed="rId1"/>
          <a:stretch/>
        </p:blipFill>
        <p:spPr>
          <a:xfrm>
            <a:off x="360" y="458280"/>
            <a:ext cx="8140320" cy="576036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PlaceHolder 1"/>
          <p:cNvSpPr>
            <a:spLocks noGrp="1"/>
          </p:cNvSpPr>
          <p:nvPr>
            <p:ph type="title"/>
          </p:nvPr>
        </p:nvSpPr>
        <p:spPr>
          <a:xfrm>
            <a:off x="1097280" y="286560"/>
            <a:ext cx="10058040" cy="1450440"/>
          </a:xfrm>
          <a:prstGeom prst="rect">
            <a:avLst/>
          </a:prstGeom>
          <a:noFill/>
          <a:ln w="0">
            <a:noFill/>
          </a:ln>
        </p:spPr>
        <p:txBody>
          <a:bodyPr anchor="b">
            <a:noAutofit/>
          </a:bodyPr>
          <a:p>
            <a:pPr>
              <a:lnSpc>
                <a:spcPct val="85000"/>
              </a:lnSpc>
              <a:buNone/>
            </a:pPr>
            <a:r>
              <a:rPr b="0" lang="pl-PL" sz="4800" spc="-52" strike="noStrike">
                <a:solidFill>
                  <a:srgbClr val="404040"/>
                </a:solidFill>
                <a:latin typeface="Calibri Light"/>
              </a:rPr>
              <a:t>Cel spotkania- konsultacje społeczne- część 1</a:t>
            </a:r>
            <a:endParaRPr b="0" lang="en-US" sz="4800" spc="-1" strike="noStrike">
              <a:solidFill>
                <a:srgbClr val="000000"/>
              </a:solidFill>
              <a:latin typeface="Calibri"/>
            </a:endParaRPr>
          </a:p>
        </p:txBody>
      </p:sp>
      <p:sp>
        <p:nvSpPr>
          <p:cNvPr id="107" name="PlaceHolder 2"/>
          <p:cNvSpPr>
            <a:spLocks noGrp="1"/>
          </p:cNvSpPr>
          <p:nvPr>
            <p:ph/>
          </p:nvPr>
        </p:nvSpPr>
        <p:spPr>
          <a:xfrm>
            <a:off x="1097280" y="1845720"/>
            <a:ext cx="10058040" cy="4023000"/>
          </a:xfrm>
          <a:prstGeom prst="rect">
            <a:avLst/>
          </a:prstGeom>
          <a:noFill/>
          <a:ln w="0">
            <a:noFill/>
          </a:ln>
        </p:spPr>
        <p:txBody>
          <a:bodyPr lIns="0" rIns="0" anchor="t">
            <a:normAutofit/>
          </a:bodyPr>
          <a:p>
            <a:pPr marL="91440" indent="-91440">
              <a:lnSpc>
                <a:spcPct val="90000"/>
              </a:lnSpc>
              <a:spcBef>
                <a:spcPts val="1199"/>
              </a:spcBef>
              <a:spcAft>
                <a:spcPts val="201"/>
              </a:spcAft>
              <a:buClr>
                <a:srgbClr val="1cade4"/>
              </a:buClr>
              <a:buFont typeface="Calibri"/>
              <a:buChar char=" "/>
            </a:pPr>
            <a:r>
              <a:rPr b="1" lang="pl-PL" sz="2000" spc="-1" strike="noStrike">
                <a:solidFill>
                  <a:srgbClr val="404040"/>
                </a:solidFill>
                <a:latin typeface="Calibri"/>
              </a:rPr>
              <a:t>Celem konsultacji społecznych jest </a:t>
            </a:r>
            <a:r>
              <a:rPr b="0" lang="pl-PL" sz="2000" spc="-1" strike="noStrike">
                <a:solidFill>
                  <a:srgbClr val="404040"/>
                </a:solidFill>
                <a:latin typeface="Calibri"/>
              </a:rPr>
              <a:t>pozyskanie uwag i opinii od interesariuszy procesu rewitalizacji w zakresie propozycji wyznaczenia obszaru zdegradowanego i obszaru rewitalizacji. </a:t>
            </a:r>
            <a:endParaRPr b="0" lang="en-US" sz="2000" spc="-1" strike="noStrike">
              <a:solidFill>
                <a:srgbClr val="404040"/>
              </a:solidFill>
              <a:latin typeface="Calibri"/>
            </a:endParaRPr>
          </a:p>
          <a:p>
            <a:pPr marL="91440" indent="-91440">
              <a:lnSpc>
                <a:spcPct val="90000"/>
              </a:lnSpc>
              <a:spcBef>
                <a:spcPts val="1199"/>
              </a:spcBef>
              <a:spcAft>
                <a:spcPts val="201"/>
              </a:spcAft>
              <a:buClr>
                <a:srgbClr val="1cade4"/>
              </a:buClr>
              <a:buFont typeface="Calibri"/>
              <a:buChar char=" "/>
            </a:pPr>
            <a:r>
              <a:rPr b="0" lang="pl-PL" sz="2000" spc="-1" strike="noStrike">
                <a:solidFill>
                  <a:srgbClr val="404040"/>
                </a:solidFill>
                <a:latin typeface="Calibri"/>
              </a:rPr>
              <a:t>Konsultacje będą przeprowadzone w terminie od dnia 29 listopada 2024 r. </a:t>
            </a:r>
            <a:r>
              <a:rPr b="1" lang="pl-PL" sz="2000" spc="-1" strike="noStrike">
                <a:solidFill>
                  <a:srgbClr val="404040"/>
                </a:solidFill>
                <a:latin typeface="Calibri"/>
              </a:rPr>
              <a:t>do dnia 03 stycznia 2025 r.</a:t>
            </a:r>
            <a:endParaRPr b="0" lang="en-US" sz="2000" spc="-1" strike="noStrike">
              <a:solidFill>
                <a:srgbClr val="404040"/>
              </a:solidFill>
              <a:latin typeface="Calibri"/>
            </a:endParaRPr>
          </a:p>
        </p:txBody>
      </p:sp>
      <p:pic>
        <p:nvPicPr>
          <p:cNvPr id="108" name="Obraz 3" descr=""/>
          <p:cNvPicPr/>
          <p:nvPr/>
        </p:nvPicPr>
        <p:blipFill>
          <a:blip r:embed="rId1"/>
          <a:stretch/>
        </p:blipFill>
        <p:spPr>
          <a:xfrm>
            <a:off x="259200" y="899280"/>
            <a:ext cx="837720" cy="837720"/>
          </a:xfrm>
          <a:prstGeom prst="rect">
            <a:avLst/>
          </a:prstGeom>
          <a:ln w="0">
            <a:noFill/>
          </a:ln>
        </p:spPr>
      </p:pic>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PlaceHolder 1"/>
          <p:cNvSpPr>
            <a:spLocks noGrp="1"/>
          </p:cNvSpPr>
          <p:nvPr>
            <p:ph type="title"/>
          </p:nvPr>
        </p:nvSpPr>
        <p:spPr>
          <a:xfrm>
            <a:off x="1097280" y="286560"/>
            <a:ext cx="10058040" cy="1450440"/>
          </a:xfrm>
          <a:prstGeom prst="rect">
            <a:avLst/>
          </a:prstGeom>
          <a:noFill/>
          <a:ln w="0">
            <a:noFill/>
          </a:ln>
        </p:spPr>
        <p:txBody>
          <a:bodyPr anchor="b">
            <a:noAutofit/>
          </a:bodyPr>
          <a:p>
            <a:pPr>
              <a:lnSpc>
                <a:spcPct val="85000"/>
              </a:lnSpc>
              <a:buNone/>
            </a:pPr>
            <a:r>
              <a:rPr b="0" lang="pl-PL" sz="4800" spc="-52" strike="noStrike">
                <a:solidFill>
                  <a:srgbClr val="404040"/>
                </a:solidFill>
                <a:latin typeface="Calibri Light"/>
              </a:rPr>
              <a:t>Co jest niezbędne do uznania za obszar zdegradowany:</a:t>
            </a:r>
            <a:endParaRPr b="0" lang="en-US" sz="4800" spc="-1" strike="noStrike">
              <a:solidFill>
                <a:srgbClr val="000000"/>
              </a:solidFill>
              <a:latin typeface="Calibri"/>
            </a:endParaRPr>
          </a:p>
        </p:txBody>
      </p:sp>
      <p:sp>
        <p:nvSpPr>
          <p:cNvPr id="208" name="PlaceHolder 2"/>
          <p:cNvSpPr>
            <a:spLocks noGrp="1"/>
          </p:cNvSpPr>
          <p:nvPr>
            <p:ph/>
          </p:nvPr>
        </p:nvSpPr>
        <p:spPr>
          <a:xfrm>
            <a:off x="1097280" y="1845720"/>
            <a:ext cx="10058040" cy="4023000"/>
          </a:xfrm>
          <a:prstGeom prst="rect">
            <a:avLst/>
          </a:prstGeom>
          <a:noFill/>
          <a:ln w="0">
            <a:noFill/>
          </a:ln>
        </p:spPr>
        <p:txBody>
          <a:bodyPr lIns="0" rIns="0" anchor="t">
            <a:noAutofit/>
          </a:bodyPr>
          <a:p>
            <a:pPr marL="91440" indent="-91440">
              <a:lnSpc>
                <a:spcPct val="90000"/>
              </a:lnSpc>
              <a:spcBef>
                <a:spcPts val="1199"/>
              </a:spcBef>
              <a:spcAft>
                <a:spcPts val="201"/>
              </a:spcAft>
              <a:buClr>
                <a:srgbClr val="1cade4"/>
              </a:buClr>
              <a:buFont typeface="Calibri"/>
              <a:buChar char=" "/>
            </a:pPr>
            <a:r>
              <a:rPr b="0" lang="pl-PL" sz="2000" spc="-1" strike="noStrike">
                <a:solidFill>
                  <a:srgbClr val="404040"/>
                </a:solidFill>
                <a:latin typeface="Calibri"/>
              </a:rPr>
              <a:t>1. występowanie negatywnych zjawisk społecznych w danej jednostce. Wg. przyjętej metodologii oznacza to, że wartość wskaźnika przyjmuje znak +. W sytuacji, gdy przyjmuje znak „-” oznacza to brak problemu w danej sferze.</a:t>
            </a:r>
            <a:endParaRPr b="0" lang="en-US" sz="2000" spc="-1" strike="noStrike">
              <a:solidFill>
                <a:srgbClr val="404040"/>
              </a:solidFill>
              <a:latin typeface="Calibri"/>
            </a:endParaRPr>
          </a:p>
          <a:p>
            <a:pPr marL="91440" indent="-91440">
              <a:lnSpc>
                <a:spcPct val="90000"/>
              </a:lnSpc>
              <a:spcBef>
                <a:spcPts val="1199"/>
              </a:spcBef>
              <a:spcAft>
                <a:spcPts val="201"/>
              </a:spcAft>
              <a:buClr>
                <a:srgbClr val="1cade4"/>
              </a:buClr>
              <a:buFont typeface="Calibri"/>
              <a:buChar char=" "/>
            </a:pPr>
            <a:r>
              <a:rPr b="0" lang="pl-PL" sz="2000" spc="-1" strike="noStrike">
                <a:solidFill>
                  <a:srgbClr val="404040"/>
                </a:solidFill>
                <a:latin typeface="Calibri"/>
              </a:rPr>
              <a:t>2. współwystępowanie problemu w sferze społecznej z problemem/problemami w innych sferach. </a:t>
            </a:r>
            <a:endParaRPr b="0" lang="en-US" sz="2000" spc="-1" strike="noStrike">
              <a:solidFill>
                <a:srgbClr val="404040"/>
              </a:solidFill>
              <a:latin typeface="Calibri"/>
            </a:endParaRPr>
          </a:p>
        </p:txBody>
      </p:sp>
      <p:pic>
        <p:nvPicPr>
          <p:cNvPr id="209" name="Obraz 5" descr=""/>
          <p:cNvPicPr/>
          <p:nvPr/>
        </p:nvPicPr>
        <p:blipFill>
          <a:blip r:embed="rId1"/>
          <a:stretch/>
        </p:blipFill>
        <p:spPr>
          <a:xfrm>
            <a:off x="259200" y="899280"/>
            <a:ext cx="837720" cy="837720"/>
          </a:xfrm>
          <a:prstGeom prst="rect">
            <a:avLst/>
          </a:prstGeom>
          <a:ln w="0">
            <a:noFill/>
          </a:ln>
        </p:spPr>
      </p:pic>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PlaceHolder 1"/>
          <p:cNvSpPr>
            <a:spLocks noGrp="1"/>
          </p:cNvSpPr>
          <p:nvPr>
            <p:ph type="title"/>
          </p:nvPr>
        </p:nvSpPr>
        <p:spPr>
          <a:xfrm>
            <a:off x="1097280" y="286560"/>
            <a:ext cx="10058040" cy="1450440"/>
          </a:xfrm>
          <a:prstGeom prst="rect">
            <a:avLst/>
          </a:prstGeom>
          <a:noFill/>
          <a:ln w="0">
            <a:noFill/>
          </a:ln>
        </p:spPr>
        <p:txBody>
          <a:bodyPr anchor="b">
            <a:noAutofit/>
          </a:bodyPr>
          <a:p>
            <a:pPr>
              <a:lnSpc>
                <a:spcPct val="85000"/>
              </a:lnSpc>
              <a:buNone/>
            </a:pPr>
            <a:r>
              <a:rPr b="0" lang="pl-PL" sz="4800" spc="-52" strike="noStrike">
                <a:solidFill>
                  <a:srgbClr val="404040"/>
                </a:solidFill>
                <a:latin typeface="Calibri Light"/>
              </a:rPr>
              <a:t>Obszar zdegradowany</a:t>
            </a:r>
            <a:endParaRPr b="0" lang="en-US" sz="4800" spc="-1" strike="noStrike">
              <a:solidFill>
                <a:srgbClr val="000000"/>
              </a:solidFill>
              <a:latin typeface="Calibri"/>
            </a:endParaRPr>
          </a:p>
        </p:txBody>
      </p:sp>
      <p:pic>
        <p:nvPicPr>
          <p:cNvPr id="211" name="Obraz 5" descr=""/>
          <p:cNvPicPr/>
          <p:nvPr/>
        </p:nvPicPr>
        <p:blipFill>
          <a:blip r:embed="rId1"/>
          <a:stretch/>
        </p:blipFill>
        <p:spPr>
          <a:xfrm>
            <a:off x="259200" y="899280"/>
            <a:ext cx="837720" cy="837720"/>
          </a:xfrm>
          <a:prstGeom prst="rect">
            <a:avLst/>
          </a:prstGeom>
          <a:ln w="0">
            <a:noFill/>
          </a:ln>
        </p:spPr>
      </p:pic>
      <p:graphicFrame>
        <p:nvGraphicFramePr>
          <p:cNvPr id="212" name="Symbol zastępczy zawartości 6"/>
          <p:cNvGraphicFramePr/>
          <p:nvPr/>
        </p:nvGraphicFramePr>
        <p:xfrm>
          <a:off x="1096920" y="2859120"/>
          <a:ext cx="10058040" cy="1885680"/>
        </p:xfrm>
        <a:graphic>
          <a:graphicData uri="http://schemas.openxmlformats.org/drawingml/2006/table">
            <a:tbl>
              <a:tblPr/>
              <a:tblGrid>
                <a:gridCol w="522720"/>
                <a:gridCol w="2804040"/>
                <a:gridCol w="1683720"/>
                <a:gridCol w="1683720"/>
                <a:gridCol w="1683720"/>
                <a:gridCol w="1680120"/>
              </a:tblGrid>
              <a:tr h="135360">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Lp.</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38160">
                      <a:solidFill>
                        <a:srgbClr val="ffffff"/>
                      </a:solidFill>
                    </a:lnB>
                    <a:solidFill>
                      <a:srgbClr val="1cade4"/>
                    </a:solidFill>
                  </a:tcPr>
                </a:tc>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Sołectwo</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38160">
                      <a:solidFill>
                        <a:srgbClr val="ffffff"/>
                      </a:solidFill>
                    </a:lnB>
                    <a:solidFill>
                      <a:srgbClr val="1cade4"/>
                    </a:solidFill>
                  </a:tcPr>
                </a:tc>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Liczba ludności 2023</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38160">
                      <a:solidFill>
                        <a:srgbClr val="ffffff"/>
                      </a:solidFill>
                    </a:lnB>
                    <a:solidFill>
                      <a:srgbClr val="1cade4"/>
                    </a:solidFill>
                  </a:tcPr>
                </a:tc>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Powierzchnia sołectwa (km2)</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38160">
                      <a:solidFill>
                        <a:srgbClr val="ffffff"/>
                      </a:solidFill>
                    </a:lnB>
                    <a:solidFill>
                      <a:srgbClr val="1cade4"/>
                    </a:solidFill>
                  </a:tcPr>
                </a:tc>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 ludności</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38160">
                      <a:solidFill>
                        <a:srgbClr val="ffffff"/>
                      </a:solidFill>
                    </a:lnB>
                    <a:solidFill>
                      <a:srgbClr val="1cade4"/>
                    </a:solidFill>
                  </a:tcPr>
                </a:tc>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 powierzchni</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38160">
                      <a:solidFill>
                        <a:srgbClr val="ffffff"/>
                      </a:solidFill>
                    </a:lnB>
                    <a:solidFill>
                      <a:srgbClr val="1cade4"/>
                    </a:solidFill>
                  </a:tcPr>
                </a:tc>
              </a:tr>
              <a:tr h="183960">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10</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1cade4"/>
                    </a:solidFill>
                  </a:tcPr>
                </a:tc>
                <a:tc>
                  <a:txBody>
                    <a:bodyPr lIns="44280" rIns="44280" tIns="0" bIns="0" anchor="ctr">
                      <a:noAutofit/>
                    </a:bodyPr>
                    <a:p>
                      <a:pPr>
                        <a:lnSpc>
                          <a:spcPct val="107000"/>
                        </a:lnSpc>
                        <a:spcBef>
                          <a:spcPts val="601"/>
                        </a:spcBef>
                        <a:spcAft>
                          <a:spcPts val="601"/>
                        </a:spcAft>
                        <a:buNone/>
                      </a:pPr>
                      <a:r>
                        <a:rPr b="0" lang="pl-PL" sz="1000" spc="-1" strike="noStrike">
                          <a:solidFill>
                            <a:srgbClr val="000000"/>
                          </a:solidFill>
                          <a:latin typeface="Calibri"/>
                        </a:rPr>
                        <a:t>Kierz</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ctr">
                      <a:noAutofit/>
                    </a:bodyPr>
                    <a:p>
                      <a:pPr algn="r">
                        <a:lnSpc>
                          <a:spcPct val="107000"/>
                        </a:lnSpc>
                        <a:spcBef>
                          <a:spcPts val="601"/>
                        </a:spcBef>
                        <a:spcAft>
                          <a:spcPts val="601"/>
                        </a:spcAft>
                        <a:buNone/>
                      </a:pPr>
                      <a:r>
                        <a:rPr b="0" lang="pl-PL" sz="1000" spc="-1" strike="noStrike">
                          <a:solidFill>
                            <a:srgbClr val="000000"/>
                          </a:solidFill>
                          <a:latin typeface="Calibri"/>
                        </a:rPr>
                        <a:t>354</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ctr">
                      <a:noAutofit/>
                    </a:bodyPr>
                    <a:p>
                      <a:pPr algn="r">
                        <a:lnSpc>
                          <a:spcPct val="107000"/>
                        </a:lnSpc>
                        <a:spcBef>
                          <a:spcPts val="601"/>
                        </a:spcBef>
                        <a:spcAft>
                          <a:spcPts val="601"/>
                        </a:spcAft>
                        <a:buNone/>
                      </a:pPr>
                      <a:r>
                        <a:rPr b="0" lang="pl-PL" sz="1000" spc="-1" strike="noStrike">
                          <a:solidFill>
                            <a:srgbClr val="000000"/>
                          </a:solidFill>
                          <a:latin typeface="Calibri"/>
                        </a:rPr>
                        <a:t>7,10</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ctr">
                      <a:noAutofit/>
                    </a:bodyPr>
                    <a:p>
                      <a:pPr algn="r">
                        <a:lnSpc>
                          <a:spcPct val="107000"/>
                        </a:lnSpc>
                        <a:spcBef>
                          <a:spcPts val="601"/>
                        </a:spcBef>
                        <a:spcAft>
                          <a:spcPts val="601"/>
                        </a:spcAft>
                        <a:buNone/>
                      </a:pPr>
                      <a:r>
                        <a:rPr b="0" lang="pl-PL" sz="1000" spc="-1" strike="noStrike">
                          <a:solidFill>
                            <a:srgbClr val="000000"/>
                          </a:solidFill>
                          <a:latin typeface="Calibri"/>
                        </a:rPr>
                        <a:t>2,79</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ctr">
                      <a:noAutofit/>
                    </a:bodyPr>
                    <a:p>
                      <a:pPr algn="r">
                        <a:lnSpc>
                          <a:spcPct val="107000"/>
                        </a:lnSpc>
                        <a:spcBef>
                          <a:spcPts val="601"/>
                        </a:spcBef>
                        <a:spcAft>
                          <a:spcPts val="601"/>
                        </a:spcAft>
                        <a:buNone/>
                      </a:pPr>
                      <a:r>
                        <a:rPr b="0" lang="pl-PL" sz="1000" spc="-1" strike="noStrike">
                          <a:solidFill>
                            <a:srgbClr val="000000"/>
                          </a:solidFill>
                          <a:latin typeface="Calibri"/>
                        </a:rPr>
                        <a:t>5,30</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r>
              <a:tr h="183960">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2</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1cade4"/>
                    </a:solidFill>
                  </a:tcPr>
                </a:tc>
                <a:tc>
                  <a:txBody>
                    <a:bodyPr lIns="44280" rIns="44280" tIns="0" bIns="0" anchor="ctr">
                      <a:noAutofit/>
                    </a:bodyPr>
                    <a:p>
                      <a:pPr>
                        <a:lnSpc>
                          <a:spcPct val="107000"/>
                        </a:lnSpc>
                        <a:spcBef>
                          <a:spcPts val="601"/>
                        </a:spcBef>
                        <a:spcAft>
                          <a:spcPts val="601"/>
                        </a:spcAft>
                        <a:buNone/>
                      </a:pPr>
                      <a:r>
                        <a:rPr b="0" lang="pl-PL" sz="1000" spc="-1" strike="noStrike">
                          <a:solidFill>
                            <a:srgbClr val="000000"/>
                          </a:solidFill>
                          <a:latin typeface="Calibri"/>
                        </a:rPr>
                        <a:t>Bełżyce - Centrum</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ctr">
                      <a:noAutofit/>
                    </a:bodyPr>
                    <a:p>
                      <a:pPr algn="r">
                        <a:lnSpc>
                          <a:spcPct val="107000"/>
                        </a:lnSpc>
                        <a:spcBef>
                          <a:spcPts val="601"/>
                        </a:spcBef>
                        <a:spcAft>
                          <a:spcPts val="601"/>
                        </a:spcAft>
                        <a:buNone/>
                      </a:pPr>
                      <a:r>
                        <a:rPr b="0" lang="pl-PL" sz="1000" spc="-1" strike="noStrike">
                          <a:solidFill>
                            <a:srgbClr val="000000"/>
                          </a:solidFill>
                          <a:latin typeface="Calibri"/>
                        </a:rPr>
                        <a:t>4267</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ctr">
                      <a:noAutofit/>
                    </a:bodyPr>
                    <a:p>
                      <a:pPr algn="r">
                        <a:lnSpc>
                          <a:spcPct val="107000"/>
                        </a:lnSpc>
                        <a:spcBef>
                          <a:spcPts val="601"/>
                        </a:spcBef>
                        <a:spcAft>
                          <a:spcPts val="601"/>
                        </a:spcAft>
                        <a:buNone/>
                      </a:pPr>
                      <a:r>
                        <a:rPr b="0" lang="pl-PL" sz="1000" spc="-1" strike="noStrike">
                          <a:solidFill>
                            <a:srgbClr val="000000"/>
                          </a:solidFill>
                          <a:latin typeface="Calibri"/>
                        </a:rPr>
                        <a:t>9,75</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ctr">
                      <a:noAutofit/>
                    </a:bodyPr>
                    <a:p>
                      <a:pPr algn="r">
                        <a:lnSpc>
                          <a:spcPct val="107000"/>
                        </a:lnSpc>
                        <a:spcBef>
                          <a:spcPts val="601"/>
                        </a:spcBef>
                        <a:spcAft>
                          <a:spcPts val="601"/>
                        </a:spcAft>
                        <a:buNone/>
                      </a:pPr>
                      <a:r>
                        <a:rPr b="0" lang="pl-PL" sz="1000" spc="-1" strike="noStrike">
                          <a:solidFill>
                            <a:srgbClr val="000000"/>
                          </a:solidFill>
                          <a:latin typeface="Calibri"/>
                        </a:rPr>
                        <a:t>33,61</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ctr">
                      <a:noAutofit/>
                    </a:bodyPr>
                    <a:p>
                      <a:pPr algn="r">
                        <a:lnSpc>
                          <a:spcPct val="107000"/>
                        </a:lnSpc>
                        <a:spcBef>
                          <a:spcPts val="601"/>
                        </a:spcBef>
                        <a:spcAft>
                          <a:spcPts val="601"/>
                        </a:spcAft>
                        <a:buNone/>
                      </a:pPr>
                      <a:r>
                        <a:rPr b="0" lang="pl-PL" sz="1000" spc="-1" strike="noStrike">
                          <a:solidFill>
                            <a:srgbClr val="000000"/>
                          </a:solidFill>
                          <a:latin typeface="Calibri"/>
                        </a:rPr>
                        <a:t>7,28</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r>
              <a:tr h="183960">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5</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1cade4"/>
                    </a:solidFill>
                  </a:tcPr>
                </a:tc>
                <a:tc>
                  <a:txBody>
                    <a:bodyPr lIns="44280" rIns="44280" tIns="0" bIns="0" anchor="ctr">
                      <a:noAutofit/>
                    </a:bodyPr>
                    <a:p>
                      <a:pPr>
                        <a:lnSpc>
                          <a:spcPct val="107000"/>
                        </a:lnSpc>
                        <a:spcBef>
                          <a:spcPts val="601"/>
                        </a:spcBef>
                        <a:spcAft>
                          <a:spcPts val="601"/>
                        </a:spcAft>
                        <a:buNone/>
                      </a:pPr>
                      <a:r>
                        <a:rPr b="0" lang="pl-PL" sz="1000" spc="-1" strike="noStrike">
                          <a:solidFill>
                            <a:srgbClr val="000000"/>
                          </a:solidFill>
                          <a:latin typeface="Calibri"/>
                        </a:rPr>
                        <a:t>Cuple</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ctr">
                      <a:noAutofit/>
                    </a:bodyPr>
                    <a:p>
                      <a:pPr algn="r">
                        <a:lnSpc>
                          <a:spcPct val="107000"/>
                        </a:lnSpc>
                        <a:spcBef>
                          <a:spcPts val="601"/>
                        </a:spcBef>
                        <a:spcAft>
                          <a:spcPts val="601"/>
                        </a:spcAft>
                        <a:buNone/>
                      </a:pPr>
                      <a:r>
                        <a:rPr b="0" lang="pl-PL" sz="1000" spc="-1" strike="noStrike">
                          <a:solidFill>
                            <a:srgbClr val="000000"/>
                          </a:solidFill>
                          <a:latin typeface="Calibri"/>
                        </a:rPr>
                        <a:t>189</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ctr">
                      <a:noAutofit/>
                    </a:bodyPr>
                    <a:p>
                      <a:pPr algn="r">
                        <a:lnSpc>
                          <a:spcPct val="107000"/>
                        </a:lnSpc>
                        <a:spcBef>
                          <a:spcPts val="601"/>
                        </a:spcBef>
                        <a:spcAft>
                          <a:spcPts val="601"/>
                        </a:spcAft>
                        <a:buNone/>
                      </a:pPr>
                      <a:r>
                        <a:rPr b="0" lang="pl-PL" sz="1000" spc="-1" strike="noStrike">
                          <a:solidFill>
                            <a:srgbClr val="000000"/>
                          </a:solidFill>
                          <a:latin typeface="Calibri"/>
                        </a:rPr>
                        <a:t>2,94</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ctr">
                      <a:noAutofit/>
                    </a:bodyPr>
                    <a:p>
                      <a:pPr algn="r">
                        <a:lnSpc>
                          <a:spcPct val="107000"/>
                        </a:lnSpc>
                        <a:spcBef>
                          <a:spcPts val="601"/>
                        </a:spcBef>
                        <a:spcAft>
                          <a:spcPts val="601"/>
                        </a:spcAft>
                        <a:buNone/>
                      </a:pPr>
                      <a:r>
                        <a:rPr b="0" lang="pl-PL" sz="1000" spc="-1" strike="noStrike">
                          <a:solidFill>
                            <a:srgbClr val="000000"/>
                          </a:solidFill>
                          <a:latin typeface="Calibri"/>
                        </a:rPr>
                        <a:t>1,49</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ctr">
                      <a:noAutofit/>
                    </a:bodyPr>
                    <a:p>
                      <a:pPr algn="r">
                        <a:lnSpc>
                          <a:spcPct val="107000"/>
                        </a:lnSpc>
                        <a:spcBef>
                          <a:spcPts val="601"/>
                        </a:spcBef>
                        <a:spcAft>
                          <a:spcPts val="601"/>
                        </a:spcAft>
                        <a:buNone/>
                      </a:pPr>
                      <a:r>
                        <a:rPr b="0" lang="pl-PL" sz="1000" spc="-1" strike="noStrike">
                          <a:solidFill>
                            <a:srgbClr val="000000"/>
                          </a:solidFill>
                          <a:latin typeface="Calibri"/>
                        </a:rPr>
                        <a:t>2,20</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r>
              <a:tr h="183960">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16</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1cade4"/>
                    </a:solidFill>
                  </a:tcPr>
                </a:tc>
                <a:tc>
                  <a:txBody>
                    <a:bodyPr lIns="44280" rIns="44280" tIns="0" bIns="0" anchor="ctr">
                      <a:noAutofit/>
                    </a:bodyPr>
                    <a:p>
                      <a:pPr>
                        <a:lnSpc>
                          <a:spcPct val="107000"/>
                        </a:lnSpc>
                        <a:spcBef>
                          <a:spcPts val="601"/>
                        </a:spcBef>
                        <a:spcAft>
                          <a:spcPts val="601"/>
                        </a:spcAft>
                        <a:buNone/>
                      </a:pPr>
                      <a:r>
                        <a:rPr b="0" lang="pl-PL" sz="1000" spc="-1" strike="noStrike">
                          <a:solidFill>
                            <a:srgbClr val="000000"/>
                          </a:solidFill>
                          <a:latin typeface="Calibri"/>
                        </a:rPr>
                        <a:t>Skrzyniec </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ctr">
                      <a:noAutofit/>
                    </a:bodyPr>
                    <a:p>
                      <a:pPr algn="r">
                        <a:lnSpc>
                          <a:spcPct val="107000"/>
                        </a:lnSpc>
                        <a:spcBef>
                          <a:spcPts val="601"/>
                        </a:spcBef>
                        <a:spcAft>
                          <a:spcPts val="601"/>
                        </a:spcAft>
                        <a:buNone/>
                      </a:pPr>
                      <a:r>
                        <a:rPr b="0" lang="pl-PL" sz="1000" spc="-1" strike="noStrike">
                          <a:solidFill>
                            <a:srgbClr val="000000"/>
                          </a:solidFill>
                          <a:latin typeface="Calibri"/>
                        </a:rPr>
                        <a:t>105</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ctr">
                      <a:noAutofit/>
                    </a:bodyPr>
                    <a:p>
                      <a:pPr algn="r">
                        <a:lnSpc>
                          <a:spcPct val="107000"/>
                        </a:lnSpc>
                        <a:spcBef>
                          <a:spcPts val="601"/>
                        </a:spcBef>
                        <a:spcAft>
                          <a:spcPts val="601"/>
                        </a:spcAft>
                        <a:buNone/>
                      </a:pPr>
                      <a:r>
                        <a:rPr b="0" lang="pl-PL" sz="1000" spc="-1" strike="noStrike">
                          <a:solidFill>
                            <a:srgbClr val="000000"/>
                          </a:solidFill>
                          <a:latin typeface="Calibri"/>
                        </a:rPr>
                        <a:t>8,31</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ctr">
                      <a:noAutofit/>
                    </a:bodyPr>
                    <a:p>
                      <a:pPr algn="r">
                        <a:lnSpc>
                          <a:spcPct val="107000"/>
                        </a:lnSpc>
                        <a:spcBef>
                          <a:spcPts val="601"/>
                        </a:spcBef>
                        <a:spcAft>
                          <a:spcPts val="601"/>
                        </a:spcAft>
                        <a:buNone/>
                      </a:pPr>
                      <a:r>
                        <a:rPr b="0" lang="pl-PL" sz="1000" spc="-1" strike="noStrike">
                          <a:solidFill>
                            <a:srgbClr val="000000"/>
                          </a:solidFill>
                          <a:latin typeface="Calibri"/>
                        </a:rPr>
                        <a:t>0,83</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ctr">
                      <a:noAutofit/>
                    </a:bodyPr>
                    <a:p>
                      <a:pPr algn="r">
                        <a:lnSpc>
                          <a:spcPct val="107000"/>
                        </a:lnSpc>
                        <a:spcBef>
                          <a:spcPts val="601"/>
                        </a:spcBef>
                        <a:spcAft>
                          <a:spcPts val="601"/>
                        </a:spcAft>
                        <a:buNone/>
                      </a:pPr>
                      <a:r>
                        <a:rPr b="0" lang="pl-PL" sz="1000" spc="-1" strike="noStrike">
                          <a:solidFill>
                            <a:srgbClr val="000000"/>
                          </a:solidFill>
                          <a:latin typeface="Calibri"/>
                        </a:rPr>
                        <a:t>6,20</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r>
              <a:tr h="183960">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19</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1cade4"/>
                    </a:solidFill>
                  </a:tcPr>
                </a:tc>
                <a:tc>
                  <a:txBody>
                    <a:bodyPr lIns="44280" rIns="44280" tIns="0" bIns="0" anchor="ctr">
                      <a:noAutofit/>
                    </a:bodyPr>
                    <a:p>
                      <a:pPr>
                        <a:lnSpc>
                          <a:spcPct val="107000"/>
                        </a:lnSpc>
                        <a:spcBef>
                          <a:spcPts val="601"/>
                        </a:spcBef>
                        <a:spcAft>
                          <a:spcPts val="601"/>
                        </a:spcAft>
                        <a:buNone/>
                      </a:pPr>
                      <a:r>
                        <a:rPr b="0" lang="pl-PL" sz="1000" spc="-1" strike="noStrike">
                          <a:solidFill>
                            <a:srgbClr val="000000"/>
                          </a:solidFill>
                          <a:latin typeface="Calibri"/>
                        </a:rPr>
                        <a:t>Wronów</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ctr">
                      <a:noAutofit/>
                    </a:bodyPr>
                    <a:p>
                      <a:pPr algn="r">
                        <a:lnSpc>
                          <a:spcPct val="107000"/>
                        </a:lnSpc>
                        <a:spcBef>
                          <a:spcPts val="601"/>
                        </a:spcBef>
                        <a:spcAft>
                          <a:spcPts val="601"/>
                        </a:spcAft>
                        <a:buNone/>
                      </a:pPr>
                      <a:r>
                        <a:rPr b="0" lang="pl-PL" sz="1000" spc="-1" strike="noStrike">
                          <a:solidFill>
                            <a:srgbClr val="000000"/>
                          </a:solidFill>
                          <a:latin typeface="Calibri"/>
                        </a:rPr>
                        <a:t>339</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ctr">
                      <a:noAutofit/>
                    </a:bodyPr>
                    <a:p>
                      <a:pPr algn="r">
                        <a:lnSpc>
                          <a:spcPct val="107000"/>
                        </a:lnSpc>
                        <a:spcBef>
                          <a:spcPts val="601"/>
                        </a:spcBef>
                        <a:spcAft>
                          <a:spcPts val="601"/>
                        </a:spcAft>
                        <a:buNone/>
                      </a:pPr>
                      <a:r>
                        <a:rPr b="0" lang="pl-PL" sz="1000" spc="-1" strike="noStrike">
                          <a:solidFill>
                            <a:srgbClr val="000000"/>
                          </a:solidFill>
                          <a:latin typeface="Calibri"/>
                        </a:rPr>
                        <a:t>8,25</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ctr">
                      <a:noAutofit/>
                    </a:bodyPr>
                    <a:p>
                      <a:pPr algn="r">
                        <a:lnSpc>
                          <a:spcPct val="107000"/>
                        </a:lnSpc>
                        <a:spcBef>
                          <a:spcPts val="601"/>
                        </a:spcBef>
                        <a:spcAft>
                          <a:spcPts val="601"/>
                        </a:spcAft>
                        <a:buNone/>
                      </a:pPr>
                      <a:r>
                        <a:rPr b="0" lang="pl-PL" sz="1000" spc="-1" strike="noStrike">
                          <a:solidFill>
                            <a:srgbClr val="000000"/>
                          </a:solidFill>
                          <a:latin typeface="Calibri"/>
                        </a:rPr>
                        <a:t>2,67</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ctr">
                      <a:noAutofit/>
                    </a:bodyPr>
                    <a:p>
                      <a:pPr algn="r">
                        <a:lnSpc>
                          <a:spcPct val="107000"/>
                        </a:lnSpc>
                        <a:spcBef>
                          <a:spcPts val="601"/>
                        </a:spcBef>
                        <a:spcAft>
                          <a:spcPts val="601"/>
                        </a:spcAft>
                        <a:buNone/>
                      </a:pPr>
                      <a:r>
                        <a:rPr b="0" lang="pl-PL" sz="1000" spc="-1" strike="noStrike">
                          <a:solidFill>
                            <a:srgbClr val="000000"/>
                          </a:solidFill>
                          <a:latin typeface="Calibri"/>
                        </a:rPr>
                        <a:t>6,16</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r>
              <a:tr h="183960">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17</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1cade4"/>
                    </a:solidFill>
                  </a:tcPr>
                </a:tc>
                <a:tc>
                  <a:txBody>
                    <a:bodyPr lIns="44280" rIns="44280" tIns="0" bIns="0" anchor="ctr">
                      <a:noAutofit/>
                    </a:bodyPr>
                    <a:p>
                      <a:pPr>
                        <a:lnSpc>
                          <a:spcPct val="107000"/>
                        </a:lnSpc>
                        <a:spcBef>
                          <a:spcPts val="601"/>
                        </a:spcBef>
                        <a:spcAft>
                          <a:spcPts val="601"/>
                        </a:spcAft>
                        <a:buNone/>
                      </a:pPr>
                      <a:r>
                        <a:rPr b="0" lang="pl-PL" sz="1000" spc="-1" strike="noStrike">
                          <a:solidFill>
                            <a:srgbClr val="000000"/>
                          </a:solidFill>
                          <a:latin typeface="Calibri"/>
                        </a:rPr>
                        <a:t>Wierzchowiska Stare</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ctr">
                      <a:noAutofit/>
                    </a:bodyPr>
                    <a:p>
                      <a:pPr algn="r">
                        <a:lnSpc>
                          <a:spcPct val="107000"/>
                        </a:lnSpc>
                        <a:spcBef>
                          <a:spcPts val="601"/>
                        </a:spcBef>
                        <a:spcAft>
                          <a:spcPts val="601"/>
                        </a:spcAft>
                        <a:buNone/>
                      </a:pPr>
                      <a:r>
                        <a:rPr b="0" lang="pl-PL" sz="1000" spc="-1" strike="noStrike">
                          <a:solidFill>
                            <a:srgbClr val="000000"/>
                          </a:solidFill>
                          <a:latin typeface="Calibri"/>
                        </a:rPr>
                        <a:t>230</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ctr">
                      <a:noAutofit/>
                    </a:bodyPr>
                    <a:p>
                      <a:pPr algn="r">
                        <a:lnSpc>
                          <a:spcPct val="107000"/>
                        </a:lnSpc>
                        <a:spcBef>
                          <a:spcPts val="601"/>
                        </a:spcBef>
                        <a:spcAft>
                          <a:spcPts val="601"/>
                        </a:spcAft>
                        <a:buNone/>
                      </a:pPr>
                      <a:r>
                        <a:rPr b="0" lang="pl-PL" sz="1000" spc="-1" strike="noStrike">
                          <a:solidFill>
                            <a:srgbClr val="000000"/>
                          </a:solidFill>
                          <a:latin typeface="Calibri"/>
                        </a:rPr>
                        <a:t>4,82</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ctr">
                      <a:noAutofit/>
                    </a:bodyPr>
                    <a:p>
                      <a:pPr algn="r">
                        <a:lnSpc>
                          <a:spcPct val="107000"/>
                        </a:lnSpc>
                        <a:spcBef>
                          <a:spcPts val="601"/>
                        </a:spcBef>
                        <a:spcAft>
                          <a:spcPts val="601"/>
                        </a:spcAft>
                        <a:buNone/>
                      </a:pPr>
                      <a:r>
                        <a:rPr b="0" lang="pl-PL" sz="1000" spc="-1" strike="noStrike">
                          <a:solidFill>
                            <a:srgbClr val="000000"/>
                          </a:solidFill>
                          <a:latin typeface="Calibri"/>
                        </a:rPr>
                        <a:t>1,81</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ctr">
                      <a:noAutofit/>
                    </a:bodyPr>
                    <a:p>
                      <a:pPr algn="r">
                        <a:lnSpc>
                          <a:spcPct val="107000"/>
                        </a:lnSpc>
                        <a:spcBef>
                          <a:spcPts val="601"/>
                        </a:spcBef>
                        <a:spcAft>
                          <a:spcPts val="601"/>
                        </a:spcAft>
                        <a:buNone/>
                      </a:pPr>
                      <a:r>
                        <a:rPr b="0" lang="pl-PL" sz="1000" spc="-1" strike="noStrike">
                          <a:solidFill>
                            <a:srgbClr val="000000"/>
                          </a:solidFill>
                          <a:latin typeface="Calibri"/>
                        </a:rPr>
                        <a:t>3,60</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r>
              <a:tr h="183960">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6</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1cade4"/>
                    </a:solidFill>
                  </a:tcPr>
                </a:tc>
                <a:tc>
                  <a:txBody>
                    <a:bodyPr lIns="44280" rIns="44280" tIns="0" bIns="0" anchor="ctr">
                      <a:noAutofit/>
                    </a:bodyPr>
                    <a:p>
                      <a:pPr>
                        <a:lnSpc>
                          <a:spcPct val="107000"/>
                        </a:lnSpc>
                        <a:spcBef>
                          <a:spcPts val="601"/>
                        </a:spcBef>
                        <a:spcAft>
                          <a:spcPts val="601"/>
                        </a:spcAft>
                        <a:buNone/>
                      </a:pPr>
                      <a:r>
                        <a:rPr b="0" lang="pl-PL" sz="1000" spc="-1" strike="noStrike">
                          <a:solidFill>
                            <a:srgbClr val="000000"/>
                          </a:solidFill>
                          <a:latin typeface="Calibri"/>
                        </a:rPr>
                        <a:t>Chmielnik</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ctr">
                      <a:noAutofit/>
                    </a:bodyPr>
                    <a:p>
                      <a:pPr algn="r">
                        <a:lnSpc>
                          <a:spcPct val="107000"/>
                        </a:lnSpc>
                        <a:spcBef>
                          <a:spcPts val="601"/>
                        </a:spcBef>
                        <a:spcAft>
                          <a:spcPts val="601"/>
                        </a:spcAft>
                        <a:buNone/>
                      </a:pPr>
                      <a:r>
                        <a:rPr b="0" lang="pl-PL" sz="1000" spc="-1" strike="noStrike">
                          <a:solidFill>
                            <a:srgbClr val="000000"/>
                          </a:solidFill>
                          <a:latin typeface="Calibri"/>
                        </a:rPr>
                        <a:t>260</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ctr">
                      <a:noAutofit/>
                    </a:bodyPr>
                    <a:p>
                      <a:pPr algn="r">
                        <a:lnSpc>
                          <a:spcPct val="107000"/>
                        </a:lnSpc>
                        <a:spcBef>
                          <a:spcPts val="601"/>
                        </a:spcBef>
                        <a:spcAft>
                          <a:spcPts val="601"/>
                        </a:spcAft>
                        <a:buNone/>
                      </a:pPr>
                      <a:r>
                        <a:rPr b="0" lang="pl-PL" sz="1000" spc="-1" strike="noStrike">
                          <a:solidFill>
                            <a:srgbClr val="000000"/>
                          </a:solidFill>
                          <a:latin typeface="Calibri"/>
                        </a:rPr>
                        <a:t>3,45</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ctr">
                      <a:noAutofit/>
                    </a:bodyPr>
                    <a:p>
                      <a:pPr algn="r">
                        <a:lnSpc>
                          <a:spcPct val="107000"/>
                        </a:lnSpc>
                        <a:spcBef>
                          <a:spcPts val="601"/>
                        </a:spcBef>
                        <a:spcAft>
                          <a:spcPts val="601"/>
                        </a:spcAft>
                        <a:buNone/>
                      </a:pPr>
                      <a:r>
                        <a:rPr b="0" lang="pl-PL" sz="1000" spc="-1" strike="noStrike">
                          <a:solidFill>
                            <a:srgbClr val="000000"/>
                          </a:solidFill>
                          <a:latin typeface="Calibri"/>
                        </a:rPr>
                        <a:t>2,05</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ctr">
                      <a:noAutofit/>
                    </a:bodyPr>
                    <a:p>
                      <a:pPr algn="r">
                        <a:lnSpc>
                          <a:spcPct val="107000"/>
                        </a:lnSpc>
                        <a:spcBef>
                          <a:spcPts val="601"/>
                        </a:spcBef>
                        <a:spcAft>
                          <a:spcPts val="601"/>
                        </a:spcAft>
                        <a:buNone/>
                      </a:pPr>
                      <a:r>
                        <a:rPr b="0" lang="pl-PL" sz="1000" spc="-1" strike="noStrike">
                          <a:solidFill>
                            <a:srgbClr val="000000"/>
                          </a:solidFill>
                          <a:latin typeface="Calibri"/>
                        </a:rPr>
                        <a:t>2,58</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r>
              <a:tr h="183960">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21</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1cade4"/>
                    </a:solidFill>
                  </a:tcPr>
                </a:tc>
                <a:tc>
                  <a:txBody>
                    <a:bodyPr lIns="44280" rIns="44280" tIns="0" bIns="0" anchor="ctr">
                      <a:noAutofit/>
                    </a:bodyPr>
                    <a:p>
                      <a:pPr>
                        <a:lnSpc>
                          <a:spcPct val="107000"/>
                        </a:lnSpc>
                        <a:spcBef>
                          <a:spcPts val="601"/>
                        </a:spcBef>
                        <a:spcAft>
                          <a:spcPts val="601"/>
                        </a:spcAft>
                        <a:buNone/>
                      </a:pPr>
                      <a:r>
                        <a:rPr b="0" lang="pl-PL" sz="1000" spc="-1" strike="noStrike">
                          <a:solidFill>
                            <a:srgbClr val="000000"/>
                          </a:solidFill>
                          <a:latin typeface="Calibri"/>
                        </a:rPr>
                        <a:t>Zalesie</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ctr">
                      <a:noAutofit/>
                    </a:bodyPr>
                    <a:p>
                      <a:pPr algn="r">
                        <a:lnSpc>
                          <a:spcPct val="107000"/>
                        </a:lnSpc>
                        <a:spcBef>
                          <a:spcPts val="601"/>
                        </a:spcBef>
                        <a:spcAft>
                          <a:spcPts val="601"/>
                        </a:spcAft>
                        <a:buNone/>
                      </a:pPr>
                      <a:r>
                        <a:rPr b="0" lang="pl-PL" sz="1000" spc="-1" strike="noStrike">
                          <a:solidFill>
                            <a:srgbClr val="000000"/>
                          </a:solidFill>
                          <a:latin typeface="Calibri"/>
                        </a:rPr>
                        <a:t>124</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ctr">
                      <a:noAutofit/>
                    </a:bodyPr>
                    <a:p>
                      <a:pPr algn="r">
                        <a:lnSpc>
                          <a:spcPct val="107000"/>
                        </a:lnSpc>
                        <a:spcBef>
                          <a:spcPts val="601"/>
                        </a:spcBef>
                        <a:spcAft>
                          <a:spcPts val="601"/>
                        </a:spcAft>
                        <a:buNone/>
                      </a:pPr>
                      <a:r>
                        <a:rPr b="0" lang="pl-PL" sz="1000" spc="-1" strike="noStrike">
                          <a:solidFill>
                            <a:srgbClr val="000000"/>
                          </a:solidFill>
                          <a:latin typeface="Calibri"/>
                        </a:rPr>
                        <a:t>3,33</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ctr">
                      <a:noAutofit/>
                    </a:bodyPr>
                    <a:p>
                      <a:pPr algn="r">
                        <a:lnSpc>
                          <a:spcPct val="107000"/>
                        </a:lnSpc>
                        <a:spcBef>
                          <a:spcPts val="601"/>
                        </a:spcBef>
                        <a:spcAft>
                          <a:spcPts val="601"/>
                        </a:spcAft>
                        <a:buNone/>
                      </a:pPr>
                      <a:r>
                        <a:rPr b="0" lang="pl-PL" sz="1000" spc="-1" strike="noStrike">
                          <a:solidFill>
                            <a:srgbClr val="000000"/>
                          </a:solidFill>
                          <a:latin typeface="Calibri"/>
                        </a:rPr>
                        <a:t>0,98</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ctr">
                      <a:noAutofit/>
                    </a:bodyPr>
                    <a:p>
                      <a:pPr algn="r">
                        <a:lnSpc>
                          <a:spcPct val="107000"/>
                        </a:lnSpc>
                        <a:spcBef>
                          <a:spcPts val="601"/>
                        </a:spcBef>
                        <a:spcAft>
                          <a:spcPts val="601"/>
                        </a:spcAft>
                        <a:buNone/>
                      </a:pPr>
                      <a:r>
                        <a:rPr b="0" lang="pl-PL" sz="1000" spc="-1" strike="noStrike">
                          <a:solidFill>
                            <a:srgbClr val="000000"/>
                          </a:solidFill>
                          <a:latin typeface="Calibri"/>
                        </a:rPr>
                        <a:t>2,49</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r>
              <a:tr h="183960">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4</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1cade4"/>
                    </a:solidFill>
                  </a:tcPr>
                </a:tc>
                <a:tc>
                  <a:txBody>
                    <a:bodyPr lIns="44280" rIns="44280" tIns="0" bIns="0" anchor="ctr">
                      <a:noAutofit/>
                    </a:bodyPr>
                    <a:p>
                      <a:pPr>
                        <a:lnSpc>
                          <a:spcPct val="107000"/>
                        </a:lnSpc>
                        <a:spcBef>
                          <a:spcPts val="601"/>
                        </a:spcBef>
                        <a:spcAft>
                          <a:spcPts val="601"/>
                        </a:spcAft>
                        <a:buNone/>
                      </a:pPr>
                      <a:r>
                        <a:rPr b="0" lang="pl-PL" sz="1000" spc="-1" strike="noStrike">
                          <a:solidFill>
                            <a:srgbClr val="000000"/>
                          </a:solidFill>
                          <a:latin typeface="Calibri"/>
                        </a:rPr>
                        <a:t>Bełżyce - Zastawie</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ctr">
                      <a:noAutofit/>
                    </a:bodyPr>
                    <a:p>
                      <a:pPr algn="r">
                        <a:lnSpc>
                          <a:spcPct val="107000"/>
                        </a:lnSpc>
                        <a:spcBef>
                          <a:spcPts val="601"/>
                        </a:spcBef>
                        <a:spcAft>
                          <a:spcPts val="601"/>
                        </a:spcAft>
                        <a:buNone/>
                      </a:pPr>
                      <a:r>
                        <a:rPr b="0" lang="pl-PL" sz="1000" spc="-1" strike="noStrike">
                          <a:solidFill>
                            <a:srgbClr val="000000"/>
                          </a:solidFill>
                          <a:latin typeface="Calibri"/>
                        </a:rPr>
                        <a:t>616</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ctr">
                      <a:noAutofit/>
                    </a:bodyPr>
                    <a:p>
                      <a:pPr algn="r">
                        <a:lnSpc>
                          <a:spcPct val="107000"/>
                        </a:lnSpc>
                        <a:spcBef>
                          <a:spcPts val="601"/>
                        </a:spcBef>
                        <a:spcAft>
                          <a:spcPts val="601"/>
                        </a:spcAft>
                        <a:buNone/>
                      </a:pPr>
                      <a:r>
                        <a:rPr b="0" lang="pl-PL" sz="1000" spc="-1" strike="noStrike">
                          <a:solidFill>
                            <a:srgbClr val="000000"/>
                          </a:solidFill>
                          <a:latin typeface="Calibri"/>
                        </a:rPr>
                        <a:t>4,90</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ctr">
                      <a:noAutofit/>
                    </a:bodyPr>
                    <a:p>
                      <a:pPr algn="r">
                        <a:lnSpc>
                          <a:spcPct val="107000"/>
                        </a:lnSpc>
                        <a:spcBef>
                          <a:spcPts val="601"/>
                        </a:spcBef>
                        <a:spcAft>
                          <a:spcPts val="601"/>
                        </a:spcAft>
                        <a:buNone/>
                      </a:pPr>
                      <a:r>
                        <a:rPr b="0" lang="pl-PL" sz="1000" spc="-1" strike="noStrike">
                          <a:solidFill>
                            <a:srgbClr val="000000"/>
                          </a:solidFill>
                          <a:latin typeface="Calibri"/>
                        </a:rPr>
                        <a:t>4,85</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44280" rIns="44280" tIns="0" bIns="0" anchor="ctr">
                      <a:noAutofit/>
                    </a:bodyPr>
                    <a:p>
                      <a:pPr algn="r">
                        <a:lnSpc>
                          <a:spcPct val="107000"/>
                        </a:lnSpc>
                        <a:spcBef>
                          <a:spcPts val="601"/>
                        </a:spcBef>
                        <a:spcAft>
                          <a:spcPts val="601"/>
                        </a:spcAft>
                        <a:buNone/>
                      </a:pPr>
                      <a:r>
                        <a:rPr b="0" lang="pl-PL" sz="1000" spc="-1" strike="noStrike">
                          <a:solidFill>
                            <a:srgbClr val="000000"/>
                          </a:solidFill>
                          <a:latin typeface="Calibri"/>
                        </a:rPr>
                        <a:t>3,66</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r>
              <a:tr h="183960">
                <a:tc>
                  <a:txBody>
                    <a:bodyPr lIns="44280" rIns="44280" tIns="0" bIns="0" anchor="ctr">
                      <a:noAutofit/>
                    </a:bodyPr>
                    <a:p>
                      <a:pPr algn="ctr">
                        <a:lnSpc>
                          <a:spcPct val="107000"/>
                        </a:lnSpc>
                        <a:spcBef>
                          <a:spcPts val="601"/>
                        </a:spcBef>
                        <a:spcAft>
                          <a:spcPts val="601"/>
                        </a:spcAft>
                        <a:buNone/>
                      </a:pPr>
                      <a:r>
                        <a:rPr b="1" lang="pl-PL" sz="1000" spc="-1" strike="noStrike">
                          <a:solidFill>
                            <a:srgbClr val="ffffff"/>
                          </a:solidFill>
                          <a:latin typeface="Calibri"/>
                        </a:rPr>
                        <a:t>18</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1cade4"/>
                    </a:solidFill>
                  </a:tcPr>
                </a:tc>
                <a:tc>
                  <a:txBody>
                    <a:bodyPr lIns="44280" rIns="44280" tIns="0" bIns="0" anchor="ctr">
                      <a:noAutofit/>
                    </a:bodyPr>
                    <a:p>
                      <a:pPr>
                        <a:lnSpc>
                          <a:spcPct val="107000"/>
                        </a:lnSpc>
                        <a:spcBef>
                          <a:spcPts val="601"/>
                        </a:spcBef>
                        <a:spcAft>
                          <a:spcPts val="601"/>
                        </a:spcAft>
                        <a:buNone/>
                      </a:pPr>
                      <a:r>
                        <a:rPr b="0" lang="pl-PL" sz="1000" spc="-1" strike="noStrike">
                          <a:solidFill>
                            <a:srgbClr val="000000"/>
                          </a:solidFill>
                          <a:latin typeface="Calibri"/>
                        </a:rPr>
                        <a:t>Wierzchowiska Górne</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ctr">
                      <a:noAutofit/>
                    </a:bodyPr>
                    <a:p>
                      <a:pPr algn="r">
                        <a:lnSpc>
                          <a:spcPct val="107000"/>
                        </a:lnSpc>
                        <a:spcBef>
                          <a:spcPts val="601"/>
                        </a:spcBef>
                        <a:spcAft>
                          <a:spcPts val="601"/>
                        </a:spcAft>
                        <a:buNone/>
                      </a:pPr>
                      <a:r>
                        <a:rPr b="0" lang="pl-PL" sz="1000" spc="-1" strike="noStrike">
                          <a:solidFill>
                            <a:srgbClr val="000000"/>
                          </a:solidFill>
                          <a:latin typeface="Calibri"/>
                        </a:rPr>
                        <a:t>201</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ctr">
                      <a:noAutofit/>
                    </a:bodyPr>
                    <a:p>
                      <a:pPr algn="r">
                        <a:lnSpc>
                          <a:spcPct val="107000"/>
                        </a:lnSpc>
                        <a:spcBef>
                          <a:spcPts val="601"/>
                        </a:spcBef>
                        <a:spcAft>
                          <a:spcPts val="601"/>
                        </a:spcAft>
                        <a:buNone/>
                      </a:pPr>
                      <a:r>
                        <a:rPr b="0" lang="pl-PL" sz="1000" spc="-1" strike="noStrike">
                          <a:solidFill>
                            <a:srgbClr val="000000"/>
                          </a:solidFill>
                          <a:latin typeface="Calibri"/>
                        </a:rPr>
                        <a:t>1,99</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ctr">
                      <a:noAutofit/>
                    </a:bodyPr>
                    <a:p>
                      <a:pPr algn="r">
                        <a:lnSpc>
                          <a:spcPct val="107000"/>
                        </a:lnSpc>
                        <a:spcBef>
                          <a:spcPts val="601"/>
                        </a:spcBef>
                        <a:spcAft>
                          <a:spcPts val="601"/>
                        </a:spcAft>
                        <a:buNone/>
                      </a:pPr>
                      <a:r>
                        <a:rPr b="0" lang="pl-PL" sz="1000" spc="-1" strike="noStrike">
                          <a:solidFill>
                            <a:srgbClr val="000000"/>
                          </a:solidFill>
                          <a:latin typeface="Calibri"/>
                        </a:rPr>
                        <a:t>1,58</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44280" rIns="44280" tIns="0" bIns="0" anchor="ctr">
                      <a:noAutofit/>
                    </a:bodyPr>
                    <a:p>
                      <a:pPr algn="r">
                        <a:lnSpc>
                          <a:spcPct val="107000"/>
                        </a:lnSpc>
                        <a:spcBef>
                          <a:spcPts val="601"/>
                        </a:spcBef>
                        <a:spcAft>
                          <a:spcPts val="601"/>
                        </a:spcAft>
                        <a:buNone/>
                      </a:pPr>
                      <a:r>
                        <a:rPr b="0" lang="pl-PL" sz="1000" spc="-1" strike="noStrike">
                          <a:solidFill>
                            <a:srgbClr val="000000"/>
                          </a:solidFill>
                          <a:latin typeface="Calibri"/>
                        </a:rPr>
                        <a:t>1,49</a:t>
                      </a:r>
                      <a:endParaRPr b="0" lang="pl-PL" sz="1000" spc="-1" strike="noStrike">
                        <a:latin typeface="Arial"/>
                      </a:endParaRPr>
                    </a:p>
                  </a:txBody>
                  <a:tcPr anchor="ctr" marL="44280" marR="4428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r>
            </a:tbl>
          </a:graphicData>
        </a:graphic>
      </p:graphicFrame>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3" name="PlaceHolder 1"/>
          <p:cNvSpPr>
            <a:spLocks noGrp="1"/>
          </p:cNvSpPr>
          <p:nvPr>
            <p:ph type="title"/>
          </p:nvPr>
        </p:nvSpPr>
        <p:spPr>
          <a:xfrm>
            <a:off x="8141040" y="639000"/>
            <a:ext cx="3401640" cy="3685680"/>
          </a:xfrm>
          <a:prstGeom prst="rect">
            <a:avLst/>
          </a:prstGeom>
          <a:noFill/>
          <a:ln w="0">
            <a:noFill/>
          </a:ln>
        </p:spPr>
        <p:txBody>
          <a:bodyPr anchor="b">
            <a:normAutofit/>
          </a:bodyPr>
          <a:p>
            <a:pPr>
              <a:lnSpc>
                <a:spcPct val="85000"/>
              </a:lnSpc>
              <a:buNone/>
            </a:pPr>
            <a:r>
              <a:rPr b="0" lang="en-US" sz="4100" spc="-52" strike="noStrike">
                <a:solidFill>
                  <a:srgbClr val="262626"/>
                </a:solidFill>
                <a:latin typeface="Calibri Light"/>
              </a:rPr>
              <a:t>Wizualizacja- obszar zdegradowany</a:t>
            </a:r>
            <a:endParaRPr b="0" lang="en-US" sz="4100" spc="-1" strike="noStrike">
              <a:solidFill>
                <a:srgbClr val="000000"/>
              </a:solidFill>
              <a:latin typeface="Calibri"/>
            </a:endParaRPr>
          </a:p>
        </p:txBody>
      </p:sp>
      <p:sp>
        <p:nvSpPr>
          <p:cNvPr id="214" name="PlaceHolder 2"/>
          <p:cNvSpPr>
            <a:spLocks noGrp="1"/>
          </p:cNvSpPr>
          <p:nvPr>
            <p:ph/>
          </p:nvPr>
        </p:nvSpPr>
        <p:spPr>
          <a:xfrm>
            <a:off x="1097280" y="1845720"/>
            <a:ext cx="10058040" cy="4023000"/>
          </a:xfrm>
          <a:prstGeom prst="rect">
            <a:avLst/>
          </a:prstGeom>
          <a:noFill/>
          <a:ln w="0">
            <a:noFill/>
          </a:ln>
        </p:spPr>
        <p:txBody>
          <a:bodyPr lIns="0" rIns="0" anchor="t">
            <a:noAutofit/>
          </a:bodyPr>
          <a:p>
            <a:pPr>
              <a:lnSpc>
                <a:spcPct val="90000"/>
              </a:lnSpc>
              <a:spcBef>
                <a:spcPts val="1417"/>
              </a:spcBef>
              <a:buNone/>
            </a:pPr>
            <a:endParaRPr b="0" lang="en-US" sz="2000" spc="-1" strike="noStrike">
              <a:solidFill>
                <a:srgbClr val="404040"/>
              </a:solidFill>
              <a:latin typeface="Calibri"/>
            </a:endParaRPr>
          </a:p>
        </p:txBody>
      </p:sp>
      <p:pic>
        <p:nvPicPr>
          <p:cNvPr id="215" name="Obraz 3" descr="Mapa prezentująca obszar zdegradowany. Szczegółowy opis nad mapą. "/>
          <p:cNvPicPr/>
          <p:nvPr/>
        </p:nvPicPr>
        <p:blipFill>
          <a:blip r:embed="rId1"/>
          <a:stretch/>
        </p:blipFill>
        <p:spPr>
          <a:xfrm>
            <a:off x="86760" y="458280"/>
            <a:ext cx="8140320" cy="5760360"/>
          </a:xfrm>
          <a:prstGeom prst="rect">
            <a:avLst/>
          </a:prstGeom>
          <a:ln w="0">
            <a:noFill/>
          </a:ln>
        </p:spPr>
      </p:pic>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6" name="PlaceHolder 1"/>
          <p:cNvSpPr>
            <a:spLocks noGrp="1"/>
          </p:cNvSpPr>
          <p:nvPr>
            <p:ph type="title"/>
          </p:nvPr>
        </p:nvSpPr>
        <p:spPr>
          <a:xfrm>
            <a:off x="1097280" y="286560"/>
            <a:ext cx="10058040" cy="1450440"/>
          </a:xfrm>
          <a:prstGeom prst="rect">
            <a:avLst/>
          </a:prstGeom>
          <a:noFill/>
          <a:ln w="0">
            <a:noFill/>
          </a:ln>
        </p:spPr>
        <p:txBody>
          <a:bodyPr anchor="b">
            <a:normAutofit/>
          </a:bodyPr>
          <a:p>
            <a:pPr>
              <a:lnSpc>
                <a:spcPct val="85000"/>
              </a:lnSpc>
              <a:buNone/>
            </a:pPr>
            <a:r>
              <a:rPr b="0" lang="pl-PL" sz="4800" spc="-52" strike="noStrike">
                <a:solidFill>
                  <a:srgbClr val="404040"/>
                </a:solidFill>
                <a:latin typeface="Calibri Light"/>
              </a:rPr>
              <a:t>Co jest niezbędne do wyznaczenia obszaru rewitalizacji </a:t>
            </a:r>
            <a:endParaRPr b="0" lang="en-US" sz="4800" spc="-1" strike="noStrike">
              <a:solidFill>
                <a:srgbClr val="000000"/>
              </a:solidFill>
              <a:latin typeface="Calibri"/>
            </a:endParaRPr>
          </a:p>
        </p:txBody>
      </p:sp>
      <p:graphicFrame>
        <p:nvGraphicFramePr>
          <p:cNvPr id="4" name="Diagram4"/>
          <p:cNvGraphicFramePr/>
          <p:nvPr>
            <p:extLst>
              <p:ext uri="{D42A27DB-BD31-4B8C-83A1-F6EECF244321}">
                <p14:modId xmlns:p14="http://schemas.microsoft.com/office/powerpoint/2010/main" val="627268859"/>
              </p:ext>
            </p:extLst>
          </p:nvPr>
        </p:nvGraphicFramePr>
        <p:xfrm>
          <a:off x="1096920" y="2098440"/>
          <a:ext cx="10058040" cy="37857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PlaceHolder 1"/>
          <p:cNvSpPr>
            <a:spLocks noGrp="1"/>
          </p:cNvSpPr>
          <p:nvPr>
            <p:ph type="title"/>
          </p:nvPr>
        </p:nvSpPr>
        <p:spPr>
          <a:xfrm>
            <a:off x="1097280" y="286560"/>
            <a:ext cx="10058040" cy="1450440"/>
          </a:xfrm>
          <a:prstGeom prst="rect">
            <a:avLst/>
          </a:prstGeom>
          <a:noFill/>
          <a:ln w="0">
            <a:noFill/>
          </a:ln>
        </p:spPr>
        <p:txBody>
          <a:bodyPr anchor="b">
            <a:noAutofit/>
          </a:bodyPr>
          <a:p>
            <a:pPr>
              <a:lnSpc>
                <a:spcPct val="85000"/>
              </a:lnSpc>
              <a:buNone/>
            </a:pPr>
            <a:r>
              <a:rPr b="0" lang="pl-PL" sz="4800" spc="-52" strike="noStrike">
                <a:solidFill>
                  <a:srgbClr val="404040"/>
                </a:solidFill>
                <a:latin typeface="Calibri Light"/>
              </a:rPr>
              <a:t>Partycypacja społeczna- ankieta cz. 1</a:t>
            </a:r>
            <a:endParaRPr b="0" lang="en-US" sz="4800" spc="-1" strike="noStrike">
              <a:solidFill>
                <a:srgbClr val="000000"/>
              </a:solidFill>
              <a:latin typeface="Calibri"/>
            </a:endParaRPr>
          </a:p>
        </p:txBody>
      </p:sp>
      <p:sp>
        <p:nvSpPr>
          <p:cNvPr id="218" name="PlaceHolder 2"/>
          <p:cNvSpPr>
            <a:spLocks noGrp="1"/>
          </p:cNvSpPr>
          <p:nvPr>
            <p:ph/>
          </p:nvPr>
        </p:nvSpPr>
        <p:spPr>
          <a:xfrm>
            <a:off x="1097280" y="1845720"/>
            <a:ext cx="10058040" cy="4023000"/>
          </a:xfrm>
          <a:prstGeom prst="rect">
            <a:avLst/>
          </a:prstGeom>
          <a:noFill/>
          <a:ln w="0">
            <a:noFill/>
          </a:ln>
        </p:spPr>
        <p:txBody>
          <a:bodyPr lIns="0" rIns="0" anchor="t">
            <a:noAutofit/>
          </a:bodyPr>
          <a:p>
            <a:pPr marL="91440" indent="-91440" algn="just">
              <a:lnSpc>
                <a:spcPct val="90000"/>
              </a:lnSpc>
              <a:spcBef>
                <a:spcPts val="601"/>
              </a:spcBef>
              <a:spcAft>
                <a:spcPts val="601"/>
              </a:spcAft>
              <a:buClr>
                <a:srgbClr val="1cade4"/>
              </a:buClr>
              <a:buFont typeface="Calibri"/>
              <a:buChar char=" "/>
            </a:pPr>
            <a:r>
              <a:rPr b="0" lang="pl-PL" sz="1800" spc="-1" strike="noStrike">
                <a:solidFill>
                  <a:srgbClr val="404040"/>
                </a:solidFill>
                <a:latin typeface="Open Sans"/>
                <a:ea typeface="Calibri"/>
              </a:rPr>
              <a:t>W celu zapewniania zaangażowania Interesariuszy procesu rewitalizacji w opracowanie diagnozy opracowano badanie ankietowe. Ankieta została przeprowadzona metodą CAWI (ang. Computer-Assisted Web Interview – wspomagany komputerowo wywiad przy pomocy strony WWW) w dniach 15.07.2024-2.10.2024 r. Formularz został umieszczony na stronie internetowej Urzędu Gminy. Ankieta została uzupełniona przez </a:t>
            </a:r>
            <a:r>
              <a:rPr b="1" lang="pl-PL" sz="1800" spc="-1" strike="noStrike">
                <a:solidFill>
                  <a:srgbClr val="404040"/>
                </a:solidFill>
                <a:latin typeface="Open Sans"/>
                <a:ea typeface="Calibri"/>
              </a:rPr>
              <a:t>184 osoby</a:t>
            </a:r>
            <a:r>
              <a:rPr b="0" lang="pl-PL" sz="1800" spc="-1" strike="noStrike">
                <a:solidFill>
                  <a:srgbClr val="404040"/>
                </a:solidFill>
                <a:latin typeface="Open Sans"/>
                <a:ea typeface="Calibri"/>
              </a:rPr>
              <a:t>. </a:t>
            </a:r>
            <a:endParaRPr b="0" lang="en-US" sz="1800" spc="-1" strike="noStrike">
              <a:solidFill>
                <a:srgbClr val="404040"/>
              </a:solidFill>
              <a:latin typeface="Calibri"/>
            </a:endParaRPr>
          </a:p>
          <a:p>
            <a:pPr>
              <a:lnSpc>
                <a:spcPct val="90000"/>
              </a:lnSpc>
              <a:spcBef>
                <a:spcPts val="1199"/>
              </a:spcBef>
              <a:spcAft>
                <a:spcPts val="201"/>
              </a:spcAft>
              <a:buNone/>
              <a:tabLst>
                <a:tab algn="l" pos="0"/>
              </a:tabLst>
            </a:pPr>
            <a:endParaRPr b="0" lang="en-US" sz="1800" spc="-1" strike="noStrike">
              <a:solidFill>
                <a:srgbClr val="404040"/>
              </a:solidFill>
              <a:latin typeface="Calibri"/>
            </a:endParaRPr>
          </a:p>
        </p:txBody>
      </p:sp>
      <p:pic>
        <p:nvPicPr>
          <p:cNvPr id="219" name="Obraz 5" descr=""/>
          <p:cNvPicPr/>
          <p:nvPr/>
        </p:nvPicPr>
        <p:blipFill>
          <a:blip r:embed="rId1"/>
          <a:stretch/>
        </p:blipFill>
        <p:spPr>
          <a:xfrm>
            <a:off x="259200" y="899280"/>
            <a:ext cx="837720" cy="837720"/>
          </a:xfrm>
          <a:prstGeom prst="rect">
            <a:avLst/>
          </a:prstGeom>
          <a:ln w="0">
            <a:noFill/>
          </a:ln>
        </p:spPr>
      </p:pic>
      <p:pic>
        <p:nvPicPr>
          <p:cNvPr id="220" name="Obraz 4" descr="Zrzut ekranu prezentujący ankietę, umieszczoną na stronie Gminy Bełżyce."/>
          <p:cNvPicPr/>
          <p:nvPr/>
        </p:nvPicPr>
        <p:blipFill>
          <a:blip r:embed="rId2"/>
          <a:stretch/>
        </p:blipFill>
        <p:spPr>
          <a:xfrm>
            <a:off x="2034720" y="3200040"/>
            <a:ext cx="8121960" cy="2973960"/>
          </a:xfrm>
          <a:prstGeom prst="rect">
            <a:avLst/>
          </a:prstGeom>
          <a:ln w="0">
            <a:noFill/>
          </a:ln>
        </p:spPr>
      </p:pic>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PlaceHolder 1"/>
          <p:cNvSpPr>
            <a:spLocks noGrp="1"/>
          </p:cNvSpPr>
          <p:nvPr>
            <p:ph type="title"/>
          </p:nvPr>
        </p:nvSpPr>
        <p:spPr>
          <a:xfrm>
            <a:off x="1097280" y="286560"/>
            <a:ext cx="10058040" cy="1450440"/>
          </a:xfrm>
          <a:prstGeom prst="rect">
            <a:avLst/>
          </a:prstGeom>
          <a:noFill/>
          <a:ln w="0">
            <a:noFill/>
          </a:ln>
        </p:spPr>
        <p:txBody>
          <a:bodyPr anchor="b">
            <a:noAutofit/>
          </a:bodyPr>
          <a:p>
            <a:pPr>
              <a:lnSpc>
                <a:spcPct val="85000"/>
              </a:lnSpc>
              <a:buNone/>
            </a:pPr>
            <a:r>
              <a:rPr b="0" lang="pl-PL" sz="4800" spc="-52" strike="noStrike">
                <a:solidFill>
                  <a:srgbClr val="404040"/>
                </a:solidFill>
                <a:latin typeface="Calibri Light"/>
              </a:rPr>
              <a:t>Proponowany obszar rewitalizacji</a:t>
            </a:r>
            <a:endParaRPr b="0" lang="en-US" sz="4800" spc="-1" strike="noStrike">
              <a:solidFill>
                <a:srgbClr val="000000"/>
              </a:solidFill>
              <a:latin typeface="Calibri"/>
            </a:endParaRPr>
          </a:p>
        </p:txBody>
      </p:sp>
      <p:pic>
        <p:nvPicPr>
          <p:cNvPr id="222" name="Obraz 5" descr=""/>
          <p:cNvPicPr/>
          <p:nvPr/>
        </p:nvPicPr>
        <p:blipFill>
          <a:blip r:embed="rId1"/>
          <a:stretch/>
        </p:blipFill>
        <p:spPr>
          <a:xfrm>
            <a:off x="259200" y="899280"/>
            <a:ext cx="837720" cy="837720"/>
          </a:xfrm>
          <a:prstGeom prst="rect">
            <a:avLst/>
          </a:prstGeom>
          <a:ln w="0">
            <a:noFill/>
          </a:ln>
        </p:spPr>
      </p:pic>
      <p:graphicFrame>
        <p:nvGraphicFramePr>
          <p:cNvPr id="223" name="Symbol zastępczy zawartości 10"/>
          <p:cNvGraphicFramePr/>
          <p:nvPr/>
        </p:nvGraphicFramePr>
        <p:xfrm>
          <a:off x="1096920" y="1846440"/>
          <a:ext cx="10058040" cy="4022280"/>
        </p:xfrm>
        <a:graphic>
          <a:graphicData uri="http://schemas.openxmlformats.org/drawingml/2006/chart">
            <c:chart xmlns:c="http://schemas.openxmlformats.org/drawingml/2006/chart" xmlns:r="http://schemas.openxmlformats.org/officeDocument/2006/relationships" r:id="rId2"/>
          </a:graphicData>
        </a:graphic>
      </p:graphicFrame>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4" name="Rectangle 8"/>
          <p:cNvSpPr/>
          <p:nvPr/>
        </p:nvSpPr>
        <p:spPr>
          <a:xfrm>
            <a:off x="5760" y="0"/>
            <a:ext cx="12186000" cy="6857640"/>
          </a:xfrm>
          <a:prstGeom prst="rect">
            <a:avLst/>
          </a:prstGeom>
          <a:solidFill>
            <a:schemeClr val="bg1"/>
          </a:solidFill>
          <a:ln>
            <a:noFill/>
          </a:ln>
        </p:spPr>
        <p:style>
          <a:lnRef idx="2">
            <a:schemeClr val="accent6">
              <a:shade val="50000"/>
            </a:schemeClr>
          </a:lnRef>
          <a:fillRef idx="1001">
            <a:schemeClr val="lt1"/>
          </a:fillRef>
          <a:effectRef idx="0">
            <a:schemeClr val="accent6"/>
          </a:effectRef>
          <a:fontRef idx="minor"/>
        </p:style>
      </p:sp>
      <p:sp>
        <p:nvSpPr>
          <p:cNvPr id="225" name="Rectangle 10"/>
          <p:cNvSpPr/>
          <p:nvPr/>
        </p:nvSpPr>
        <p:spPr>
          <a:xfrm>
            <a:off x="0" y="0"/>
            <a:ext cx="4050360" cy="6857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226" name="PlaceHolder 1"/>
          <p:cNvSpPr>
            <a:spLocks noGrp="1"/>
          </p:cNvSpPr>
          <p:nvPr>
            <p:ph type="title"/>
          </p:nvPr>
        </p:nvSpPr>
        <p:spPr>
          <a:xfrm>
            <a:off x="492480" y="516960"/>
            <a:ext cx="3084480" cy="5772600"/>
          </a:xfrm>
          <a:prstGeom prst="rect">
            <a:avLst/>
          </a:prstGeom>
          <a:noFill/>
          <a:ln w="0">
            <a:noFill/>
          </a:ln>
        </p:spPr>
        <p:txBody>
          <a:bodyPr anchor="ctr">
            <a:normAutofit/>
          </a:bodyPr>
          <a:p>
            <a:pPr>
              <a:lnSpc>
                <a:spcPct val="85000"/>
              </a:lnSpc>
              <a:buNone/>
            </a:pPr>
            <a:r>
              <a:rPr b="0" lang="en-US" sz="3600" spc="-52" strike="noStrike">
                <a:solidFill>
                  <a:srgbClr val="ffffff"/>
                </a:solidFill>
                <a:latin typeface="Calibri Light"/>
              </a:rPr>
              <a:t>Wizualizacja- proponowany obszar rewitalizacji</a:t>
            </a:r>
            <a:endParaRPr b="0" lang="en-US" sz="3600" spc="-1" strike="noStrike">
              <a:solidFill>
                <a:srgbClr val="000000"/>
              </a:solidFill>
              <a:latin typeface="Calibri"/>
            </a:endParaRPr>
          </a:p>
        </p:txBody>
      </p:sp>
      <p:sp>
        <p:nvSpPr>
          <p:cNvPr id="227" name="Rectangle 12"/>
          <p:cNvSpPr/>
          <p:nvPr/>
        </p:nvSpPr>
        <p:spPr>
          <a:xfrm>
            <a:off x="4039920" y="0"/>
            <a:ext cx="63720" cy="6857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graphicFrame>
        <p:nvGraphicFramePr>
          <p:cNvPr id="228" name="Symbol zastępczy zawartości 3"/>
          <p:cNvGraphicFramePr/>
          <p:nvPr/>
        </p:nvGraphicFramePr>
        <p:xfrm>
          <a:off x="4741920" y="2426760"/>
          <a:ext cx="6797160" cy="2075760"/>
        </p:xfrm>
        <a:graphic>
          <a:graphicData uri="http://schemas.openxmlformats.org/drawingml/2006/table">
            <a:tbl>
              <a:tblPr/>
              <a:tblGrid>
                <a:gridCol w="493200"/>
                <a:gridCol w="1321560"/>
                <a:gridCol w="1342800"/>
                <a:gridCol w="1036080"/>
                <a:gridCol w="1317960"/>
                <a:gridCol w="1285560"/>
              </a:tblGrid>
              <a:tr h="415080">
                <a:tc>
                  <a:txBody>
                    <a:bodyPr lIns="83160" rIns="83160" tIns="0" bIns="0" anchor="t">
                      <a:noAutofit/>
                    </a:bodyPr>
                    <a:p>
                      <a:pPr algn="ctr">
                        <a:lnSpc>
                          <a:spcPct val="100000"/>
                        </a:lnSpc>
                        <a:spcBef>
                          <a:spcPts val="601"/>
                        </a:spcBef>
                        <a:spcAft>
                          <a:spcPts val="601"/>
                        </a:spcAft>
                        <a:buNone/>
                      </a:pPr>
                      <a:r>
                        <a:rPr b="1" lang="pl-PL" sz="1200" spc="-1" strike="noStrike">
                          <a:solidFill>
                            <a:srgbClr val="ffffff"/>
                          </a:solidFill>
                          <a:latin typeface="Calibri"/>
                        </a:rPr>
                        <a:t>Lp.</a:t>
                      </a:r>
                      <a:endParaRPr b="0" lang="pl-PL" sz="1200" spc="-1" strike="noStrike">
                        <a:latin typeface="Arial"/>
                      </a:endParaRPr>
                    </a:p>
                  </a:txBody>
                  <a:tcPr anchor="t" marL="83160" marR="83160">
                    <a:lnL w="12240">
                      <a:solidFill>
                        <a:srgbClr val="ffffff"/>
                      </a:solidFill>
                    </a:lnL>
                    <a:lnR w="12240">
                      <a:solidFill>
                        <a:srgbClr val="ffffff"/>
                      </a:solidFill>
                    </a:lnR>
                    <a:lnT w="12240">
                      <a:solidFill>
                        <a:srgbClr val="ffffff"/>
                      </a:solidFill>
                    </a:lnT>
                    <a:lnB w="38160">
                      <a:solidFill>
                        <a:srgbClr val="ffffff"/>
                      </a:solidFill>
                    </a:lnB>
                    <a:solidFill>
                      <a:srgbClr val="1cade4"/>
                    </a:solidFill>
                  </a:tcPr>
                </a:tc>
                <a:tc>
                  <a:txBody>
                    <a:bodyPr lIns="83160" rIns="83160" tIns="0" bIns="0" anchor="t">
                      <a:noAutofit/>
                    </a:bodyPr>
                    <a:p>
                      <a:pPr algn="ctr">
                        <a:lnSpc>
                          <a:spcPct val="100000"/>
                        </a:lnSpc>
                        <a:spcBef>
                          <a:spcPts val="601"/>
                        </a:spcBef>
                        <a:spcAft>
                          <a:spcPts val="601"/>
                        </a:spcAft>
                        <a:buNone/>
                      </a:pPr>
                      <a:r>
                        <a:rPr b="1" lang="pl-PL" sz="1200" spc="-1" strike="noStrike">
                          <a:solidFill>
                            <a:srgbClr val="ffffff"/>
                          </a:solidFill>
                          <a:latin typeface="Calibri"/>
                        </a:rPr>
                        <a:t>Sołectwo</a:t>
                      </a:r>
                      <a:endParaRPr b="0" lang="pl-PL" sz="1200" spc="-1" strike="noStrike">
                        <a:latin typeface="Arial"/>
                      </a:endParaRPr>
                    </a:p>
                  </a:txBody>
                  <a:tcPr anchor="t" marL="83160" marR="83160">
                    <a:lnL w="12240">
                      <a:solidFill>
                        <a:srgbClr val="ffffff"/>
                      </a:solidFill>
                    </a:lnL>
                    <a:lnR w="12240">
                      <a:solidFill>
                        <a:srgbClr val="ffffff"/>
                      </a:solidFill>
                    </a:lnR>
                    <a:lnT w="12240">
                      <a:solidFill>
                        <a:srgbClr val="ffffff"/>
                      </a:solidFill>
                    </a:lnT>
                    <a:lnB w="38160">
                      <a:solidFill>
                        <a:srgbClr val="ffffff"/>
                      </a:solidFill>
                    </a:lnB>
                    <a:solidFill>
                      <a:srgbClr val="1cade4"/>
                    </a:solidFill>
                  </a:tcPr>
                </a:tc>
                <a:tc>
                  <a:txBody>
                    <a:bodyPr lIns="83160" rIns="83160" tIns="0" bIns="0" anchor="t">
                      <a:noAutofit/>
                    </a:bodyPr>
                    <a:p>
                      <a:pPr algn="ctr">
                        <a:lnSpc>
                          <a:spcPct val="100000"/>
                        </a:lnSpc>
                        <a:spcBef>
                          <a:spcPts val="601"/>
                        </a:spcBef>
                        <a:spcAft>
                          <a:spcPts val="601"/>
                        </a:spcAft>
                        <a:buNone/>
                      </a:pPr>
                      <a:r>
                        <a:rPr b="1" lang="pl-PL" sz="1200" spc="-1" strike="noStrike">
                          <a:solidFill>
                            <a:srgbClr val="ffffff"/>
                          </a:solidFill>
                          <a:latin typeface="Calibri"/>
                        </a:rPr>
                        <a:t>Liczba ludności 2023</a:t>
                      </a:r>
                      <a:endParaRPr b="0" lang="pl-PL" sz="1200" spc="-1" strike="noStrike">
                        <a:latin typeface="Arial"/>
                      </a:endParaRPr>
                    </a:p>
                  </a:txBody>
                  <a:tcPr anchor="t" marL="83160" marR="83160">
                    <a:lnL w="12240">
                      <a:solidFill>
                        <a:srgbClr val="ffffff"/>
                      </a:solidFill>
                    </a:lnL>
                    <a:lnR w="12240">
                      <a:solidFill>
                        <a:srgbClr val="ffffff"/>
                      </a:solidFill>
                    </a:lnR>
                    <a:lnT w="12240">
                      <a:solidFill>
                        <a:srgbClr val="ffffff"/>
                      </a:solidFill>
                    </a:lnT>
                    <a:lnB w="38160">
                      <a:solidFill>
                        <a:srgbClr val="ffffff"/>
                      </a:solidFill>
                    </a:lnB>
                    <a:solidFill>
                      <a:srgbClr val="1cade4"/>
                    </a:solidFill>
                  </a:tcPr>
                </a:tc>
                <a:tc>
                  <a:txBody>
                    <a:bodyPr lIns="83160" rIns="83160" tIns="0" bIns="0" anchor="t">
                      <a:noAutofit/>
                    </a:bodyPr>
                    <a:p>
                      <a:pPr algn="ctr">
                        <a:lnSpc>
                          <a:spcPct val="100000"/>
                        </a:lnSpc>
                        <a:spcBef>
                          <a:spcPts val="601"/>
                        </a:spcBef>
                        <a:spcAft>
                          <a:spcPts val="601"/>
                        </a:spcAft>
                        <a:buNone/>
                      </a:pPr>
                      <a:r>
                        <a:rPr b="1" lang="pl-PL" sz="1200" spc="-1" strike="noStrike">
                          <a:solidFill>
                            <a:srgbClr val="ffffff"/>
                          </a:solidFill>
                          <a:latin typeface="Calibri"/>
                        </a:rPr>
                        <a:t>% ludności gminy</a:t>
                      </a:r>
                      <a:endParaRPr b="0" lang="pl-PL" sz="1200" spc="-1" strike="noStrike">
                        <a:latin typeface="Arial"/>
                      </a:endParaRPr>
                    </a:p>
                  </a:txBody>
                  <a:tcPr anchor="t" marL="83160" marR="83160">
                    <a:lnL w="12240">
                      <a:solidFill>
                        <a:srgbClr val="ffffff"/>
                      </a:solidFill>
                    </a:lnL>
                    <a:lnR w="12240">
                      <a:solidFill>
                        <a:srgbClr val="ffffff"/>
                      </a:solidFill>
                    </a:lnR>
                    <a:lnT w="12240">
                      <a:solidFill>
                        <a:srgbClr val="ffffff"/>
                      </a:solidFill>
                    </a:lnT>
                    <a:lnB w="38160">
                      <a:solidFill>
                        <a:srgbClr val="ffffff"/>
                      </a:solidFill>
                    </a:lnB>
                    <a:solidFill>
                      <a:srgbClr val="1cade4"/>
                    </a:solidFill>
                  </a:tcPr>
                </a:tc>
                <a:tc>
                  <a:txBody>
                    <a:bodyPr lIns="83160" rIns="83160" tIns="0" bIns="0" anchor="t">
                      <a:noAutofit/>
                    </a:bodyPr>
                    <a:p>
                      <a:pPr algn="ctr">
                        <a:lnSpc>
                          <a:spcPct val="100000"/>
                        </a:lnSpc>
                        <a:spcBef>
                          <a:spcPts val="601"/>
                        </a:spcBef>
                        <a:spcAft>
                          <a:spcPts val="601"/>
                        </a:spcAft>
                        <a:buNone/>
                      </a:pPr>
                      <a:r>
                        <a:rPr b="1" lang="pl-PL" sz="1200" spc="-1" strike="noStrike">
                          <a:solidFill>
                            <a:srgbClr val="ffffff"/>
                          </a:solidFill>
                          <a:latin typeface="Calibri"/>
                        </a:rPr>
                        <a:t>Powierzchnia sołectwa (km2)</a:t>
                      </a:r>
                      <a:endParaRPr b="0" lang="pl-PL" sz="1200" spc="-1" strike="noStrike">
                        <a:latin typeface="Arial"/>
                      </a:endParaRPr>
                    </a:p>
                  </a:txBody>
                  <a:tcPr anchor="t" marL="83160" marR="83160">
                    <a:lnL w="12240">
                      <a:solidFill>
                        <a:srgbClr val="ffffff"/>
                      </a:solidFill>
                    </a:lnL>
                    <a:lnR w="12240">
                      <a:solidFill>
                        <a:srgbClr val="ffffff"/>
                      </a:solidFill>
                    </a:lnR>
                    <a:lnT w="12240">
                      <a:solidFill>
                        <a:srgbClr val="ffffff"/>
                      </a:solidFill>
                    </a:lnT>
                    <a:lnB w="38160">
                      <a:solidFill>
                        <a:srgbClr val="ffffff"/>
                      </a:solidFill>
                    </a:lnB>
                    <a:solidFill>
                      <a:srgbClr val="1cade4"/>
                    </a:solidFill>
                  </a:tcPr>
                </a:tc>
                <a:tc>
                  <a:txBody>
                    <a:bodyPr lIns="83160" rIns="83160" tIns="0" bIns="0" anchor="t">
                      <a:noAutofit/>
                    </a:bodyPr>
                    <a:p>
                      <a:pPr algn="ctr">
                        <a:lnSpc>
                          <a:spcPct val="100000"/>
                        </a:lnSpc>
                        <a:spcBef>
                          <a:spcPts val="601"/>
                        </a:spcBef>
                        <a:spcAft>
                          <a:spcPts val="601"/>
                        </a:spcAft>
                        <a:buNone/>
                      </a:pPr>
                      <a:r>
                        <a:rPr b="1" lang="pl-PL" sz="1200" spc="-1" strike="noStrike">
                          <a:solidFill>
                            <a:srgbClr val="ffffff"/>
                          </a:solidFill>
                          <a:latin typeface="Calibri"/>
                        </a:rPr>
                        <a:t>% powierzchni gminy</a:t>
                      </a:r>
                      <a:endParaRPr b="0" lang="pl-PL" sz="1200" spc="-1" strike="noStrike">
                        <a:latin typeface="Arial"/>
                      </a:endParaRPr>
                    </a:p>
                  </a:txBody>
                  <a:tcPr anchor="t" marL="83160" marR="83160">
                    <a:lnL w="12240">
                      <a:solidFill>
                        <a:srgbClr val="ffffff"/>
                      </a:solidFill>
                    </a:lnL>
                    <a:lnR w="12240">
                      <a:solidFill>
                        <a:srgbClr val="ffffff"/>
                      </a:solidFill>
                    </a:lnR>
                    <a:lnT w="12240">
                      <a:solidFill>
                        <a:srgbClr val="ffffff"/>
                      </a:solidFill>
                    </a:lnT>
                    <a:lnB w="38160">
                      <a:solidFill>
                        <a:srgbClr val="ffffff"/>
                      </a:solidFill>
                    </a:lnB>
                    <a:solidFill>
                      <a:srgbClr val="1cade4"/>
                    </a:solidFill>
                  </a:tcPr>
                </a:tc>
              </a:tr>
              <a:tr h="415080">
                <a:tc>
                  <a:txBody>
                    <a:bodyPr lIns="83160" rIns="83160" tIns="0" bIns="0" anchor="t">
                      <a:noAutofit/>
                    </a:bodyPr>
                    <a:p>
                      <a:pPr algn="ctr">
                        <a:lnSpc>
                          <a:spcPct val="100000"/>
                        </a:lnSpc>
                        <a:spcBef>
                          <a:spcPts val="601"/>
                        </a:spcBef>
                        <a:spcAft>
                          <a:spcPts val="601"/>
                        </a:spcAft>
                        <a:buNone/>
                      </a:pPr>
                      <a:r>
                        <a:rPr b="1" lang="pl-PL" sz="1200" spc="-1" strike="noStrike">
                          <a:solidFill>
                            <a:srgbClr val="ffffff"/>
                          </a:solidFill>
                          <a:latin typeface="Calibri"/>
                        </a:rPr>
                        <a:t>1.</a:t>
                      </a:r>
                      <a:endParaRPr b="0" lang="pl-PL" sz="1200" spc="-1" strike="noStrike">
                        <a:latin typeface="Arial"/>
                      </a:endParaRPr>
                    </a:p>
                  </a:txBody>
                  <a:tcPr anchor="t" marL="83160" marR="83160">
                    <a:lnL w="12240">
                      <a:solidFill>
                        <a:srgbClr val="ffffff"/>
                      </a:solidFill>
                    </a:lnL>
                    <a:lnR w="12240">
                      <a:solidFill>
                        <a:srgbClr val="ffffff"/>
                      </a:solidFill>
                    </a:lnR>
                    <a:lnT w="12240">
                      <a:solidFill>
                        <a:srgbClr val="ffffff"/>
                      </a:solidFill>
                    </a:lnT>
                    <a:lnB w="12240">
                      <a:solidFill>
                        <a:srgbClr val="ffffff"/>
                      </a:solidFill>
                    </a:lnB>
                    <a:solidFill>
                      <a:srgbClr val="1cade4"/>
                    </a:solidFill>
                  </a:tcPr>
                </a:tc>
                <a:tc>
                  <a:txBody>
                    <a:bodyPr lIns="83160" rIns="83160" tIns="0" bIns="0" anchor="t">
                      <a:noAutofit/>
                    </a:bodyPr>
                    <a:p>
                      <a:pPr>
                        <a:lnSpc>
                          <a:spcPct val="100000"/>
                        </a:lnSpc>
                        <a:spcBef>
                          <a:spcPts val="601"/>
                        </a:spcBef>
                        <a:spcAft>
                          <a:spcPts val="601"/>
                        </a:spcAft>
                        <a:buNone/>
                      </a:pPr>
                      <a:r>
                        <a:rPr b="0" lang="pl-PL" sz="1200" spc="-1" strike="noStrike">
                          <a:solidFill>
                            <a:srgbClr val="000000"/>
                          </a:solidFill>
                          <a:latin typeface="Calibri"/>
                        </a:rPr>
                        <a:t>Bełżyce - Centrum</a:t>
                      </a:r>
                      <a:endParaRPr b="0" lang="pl-PL" sz="1200" spc="-1" strike="noStrike">
                        <a:latin typeface="Arial"/>
                      </a:endParaRPr>
                    </a:p>
                  </a:txBody>
                  <a:tcPr anchor="t" marL="83160" marR="8316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83160" rIns="83160" tIns="0" bIns="0" anchor="t">
                      <a:noAutofit/>
                    </a:bodyPr>
                    <a:p>
                      <a:pPr>
                        <a:lnSpc>
                          <a:spcPct val="100000"/>
                        </a:lnSpc>
                        <a:spcBef>
                          <a:spcPts val="601"/>
                        </a:spcBef>
                        <a:spcAft>
                          <a:spcPts val="601"/>
                        </a:spcAft>
                        <a:buNone/>
                      </a:pPr>
                      <a:r>
                        <a:rPr b="0" lang="pl-PL" sz="1200" spc="-1" strike="noStrike">
                          <a:solidFill>
                            <a:srgbClr val="000000"/>
                          </a:solidFill>
                          <a:latin typeface="Calibri"/>
                        </a:rPr>
                        <a:t>2248</a:t>
                      </a:r>
                      <a:endParaRPr b="0" lang="pl-PL" sz="1200" spc="-1" strike="noStrike">
                        <a:latin typeface="Arial"/>
                      </a:endParaRPr>
                    </a:p>
                  </a:txBody>
                  <a:tcPr anchor="t" marL="83160" marR="8316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83160" rIns="83160" tIns="0" bIns="0" anchor="t">
                      <a:noAutofit/>
                    </a:bodyPr>
                    <a:p>
                      <a:pPr>
                        <a:lnSpc>
                          <a:spcPct val="100000"/>
                        </a:lnSpc>
                        <a:spcBef>
                          <a:spcPts val="601"/>
                        </a:spcBef>
                        <a:spcAft>
                          <a:spcPts val="601"/>
                        </a:spcAft>
                        <a:buNone/>
                      </a:pPr>
                      <a:r>
                        <a:rPr b="0" lang="pl-PL" sz="1200" spc="-1" strike="noStrike">
                          <a:solidFill>
                            <a:srgbClr val="000000"/>
                          </a:solidFill>
                          <a:latin typeface="Calibri"/>
                        </a:rPr>
                        <a:t>17,71</a:t>
                      </a:r>
                      <a:endParaRPr b="0" lang="pl-PL" sz="1200" spc="-1" strike="noStrike">
                        <a:latin typeface="Arial"/>
                      </a:endParaRPr>
                    </a:p>
                  </a:txBody>
                  <a:tcPr anchor="t" marL="83160" marR="8316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83160" rIns="83160" tIns="0" bIns="0" anchor="t">
                      <a:noAutofit/>
                    </a:bodyPr>
                    <a:p>
                      <a:pPr>
                        <a:lnSpc>
                          <a:spcPct val="100000"/>
                        </a:lnSpc>
                        <a:spcBef>
                          <a:spcPts val="601"/>
                        </a:spcBef>
                        <a:spcAft>
                          <a:spcPts val="601"/>
                        </a:spcAft>
                        <a:buNone/>
                      </a:pPr>
                      <a:r>
                        <a:rPr b="0" lang="pl-PL" sz="1200" spc="-1" strike="noStrike">
                          <a:solidFill>
                            <a:srgbClr val="000000"/>
                          </a:solidFill>
                          <a:latin typeface="Calibri"/>
                        </a:rPr>
                        <a:t>3,689</a:t>
                      </a:r>
                      <a:endParaRPr b="0" lang="pl-PL" sz="1200" spc="-1" strike="noStrike">
                        <a:latin typeface="Arial"/>
                      </a:endParaRPr>
                    </a:p>
                  </a:txBody>
                  <a:tcPr anchor="t" marL="83160" marR="8316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83160" rIns="83160" tIns="0" bIns="0" anchor="t">
                      <a:noAutofit/>
                    </a:bodyPr>
                    <a:p>
                      <a:pPr>
                        <a:lnSpc>
                          <a:spcPct val="100000"/>
                        </a:lnSpc>
                        <a:spcBef>
                          <a:spcPts val="601"/>
                        </a:spcBef>
                        <a:spcAft>
                          <a:spcPts val="601"/>
                        </a:spcAft>
                        <a:buNone/>
                      </a:pPr>
                      <a:r>
                        <a:rPr b="0" lang="pl-PL" sz="1200" spc="-1" strike="noStrike">
                          <a:solidFill>
                            <a:srgbClr val="000000"/>
                          </a:solidFill>
                          <a:latin typeface="Calibri"/>
                        </a:rPr>
                        <a:t>2,75</a:t>
                      </a:r>
                      <a:endParaRPr b="0" lang="pl-PL" sz="1200" spc="-1" strike="noStrike">
                        <a:latin typeface="Arial"/>
                      </a:endParaRPr>
                    </a:p>
                  </a:txBody>
                  <a:tcPr anchor="t" marL="83160" marR="8316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r>
              <a:tr h="415080">
                <a:tc>
                  <a:txBody>
                    <a:bodyPr lIns="83160" rIns="83160" tIns="0" bIns="0" anchor="t">
                      <a:noAutofit/>
                    </a:bodyPr>
                    <a:p>
                      <a:pPr algn="ctr">
                        <a:lnSpc>
                          <a:spcPct val="100000"/>
                        </a:lnSpc>
                        <a:spcBef>
                          <a:spcPts val="601"/>
                        </a:spcBef>
                        <a:spcAft>
                          <a:spcPts val="601"/>
                        </a:spcAft>
                        <a:buNone/>
                      </a:pPr>
                      <a:r>
                        <a:rPr b="1" lang="pl-PL" sz="1200" spc="-1" strike="noStrike">
                          <a:solidFill>
                            <a:srgbClr val="ffffff"/>
                          </a:solidFill>
                          <a:latin typeface="Calibri"/>
                        </a:rPr>
                        <a:t>2.</a:t>
                      </a:r>
                      <a:endParaRPr b="0" lang="pl-PL" sz="1200" spc="-1" strike="noStrike">
                        <a:latin typeface="Arial"/>
                      </a:endParaRPr>
                    </a:p>
                  </a:txBody>
                  <a:tcPr anchor="t" marL="83160" marR="83160">
                    <a:lnL w="12240">
                      <a:solidFill>
                        <a:srgbClr val="ffffff"/>
                      </a:solidFill>
                    </a:lnL>
                    <a:lnR w="12240">
                      <a:solidFill>
                        <a:srgbClr val="ffffff"/>
                      </a:solidFill>
                    </a:lnR>
                    <a:lnT w="12240">
                      <a:solidFill>
                        <a:srgbClr val="ffffff"/>
                      </a:solidFill>
                    </a:lnT>
                    <a:lnB w="12240">
                      <a:solidFill>
                        <a:srgbClr val="ffffff"/>
                      </a:solidFill>
                    </a:lnB>
                    <a:solidFill>
                      <a:srgbClr val="1cade4"/>
                    </a:solidFill>
                  </a:tcPr>
                </a:tc>
                <a:tc>
                  <a:txBody>
                    <a:bodyPr lIns="83160" rIns="83160" tIns="0" bIns="0" anchor="t">
                      <a:noAutofit/>
                    </a:bodyPr>
                    <a:p>
                      <a:pPr>
                        <a:lnSpc>
                          <a:spcPct val="100000"/>
                        </a:lnSpc>
                        <a:spcBef>
                          <a:spcPts val="601"/>
                        </a:spcBef>
                        <a:spcAft>
                          <a:spcPts val="601"/>
                        </a:spcAft>
                        <a:buNone/>
                      </a:pPr>
                      <a:r>
                        <a:rPr b="0" lang="pl-PL" sz="1200" spc="-1" strike="noStrike">
                          <a:solidFill>
                            <a:srgbClr val="000000"/>
                          </a:solidFill>
                          <a:latin typeface="Calibri"/>
                        </a:rPr>
                        <a:t>Bełżyce - Zastawie</a:t>
                      </a:r>
                      <a:endParaRPr b="0" lang="pl-PL" sz="1200" spc="-1" strike="noStrike">
                        <a:latin typeface="Arial"/>
                      </a:endParaRPr>
                    </a:p>
                  </a:txBody>
                  <a:tcPr anchor="t" marL="83160" marR="8316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83160" rIns="83160" tIns="0" bIns="0" anchor="t">
                      <a:noAutofit/>
                    </a:bodyPr>
                    <a:p>
                      <a:pPr>
                        <a:lnSpc>
                          <a:spcPct val="100000"/>
                        </a:lnSpc>
                        <a:spcBef>
                          <a:spcPts val="601"/>
                        </a:spcBef>
                        <a:spcAft>
                          <a:spcPts val="601"/>
                        </a:spcAft>
                        <a:buNone/>
                      </a:pPr>
                      <a:r>
                        <a:rPr b="0" lang="pl-PL" sz="1200" spc="-1" strike="noStrike">
                          <a:solidFill>
                            <a:srgbClr val="000000"/>
                          </a:solidFill>
                          <a:latin typeface="Calibri"/>
                        </a:rPr>
                        <a:t>616</a:t>
                      </a:r>
                      <a:endParaRPr b="0" lang="pl-PL" sz="1200" spc="-1" strike="noStrike">
                        <a:latin typeface="Arial"/>
                      </a:endParaRPr>
                    </a:p>
                  </a:txBody>
                  <a:tcPr anchor="t" marL="83160" marR="8316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83160" rIns="83160" tIns="0" bIns="0" anchor="t">
                      <a:noAutofit/>
                    </a:bodyPr>
                    <a:p>
                      <a:pPr>
                        <a:lnSpc>
                          <a:spcPct val="100000"/>
                        </a:lnSpc>
                        <a:spcBef>
                          <a:spcPts val="601"/>
                        </a:spcBef>
                        <a:spcAft>
                          <a:spcPts val="601"/>
                        </a:spcAft>
                        <a:buNone/>
                      </a:pPr>
                      <a:r>
                        <a:rPr b="0" lang="pl-PL" sz="1200" spc="-1" strike="noStrike">
                          <a:solidFill>
                            <a:srgbClr val="000000"/>
                          </a:solidFill>
                          <a:latin typeface="Calibri"/>
                        </a:rPr>
                        <a:t>4,85</a:t>
                      </a:r>
                      <a:endParaRPr b="0" lang="pl-PL" sz="1200" spc="-1" strike="noStrike">
                        <a:latin typeface="Arial"/>
                      </a:endParaRPr>
                    </a:p>
                  </a:txBody>
                  <a:tcPr anchor="t" marL="83160" marR="8316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83160" rIns="83160" tIns="0" bIns="0" anchor="t">
                      <a:noAutofit/>
                    </a:bodyPr>
                    <a:p>
                      <a:pPr>
                        <a:lnSpc>
                          <a:spcPct val="100000"/>
                        </a:lnSpc>
                        <a:spcBef>
                          <a:spcPts val="601"/>
                        </a:spcBef>
                        <a:spcAft>
                          <a:spcPts val="601"/>
                        </a:spcAft>
                        <a:buNone/>
                      </a:pPr>
                      <a:r>
                        <a:rPr b="0" lang="pl-PL" sz="1200" spc="-1" strike="noStrike">
                          <a:solidFill>
                            <a:srgbClr val="000000"/>
                          </a:solidFill>
                          <a:latin typeface="Calibri"/>
                        </a:rPr>
                        <a:t>2,408</a:t>
                      </a:r>
                      <a:endParaRPr b="0" lang="pl-PL" sz="1200" spc="-1" strike="noStrike">
                        <a:latin typeface="Arial"/>
                      </a:endParaRPr>
                    </a:p>
                  </a:txBody>
                  <a:tcPr anchor="t" marL="83160" marR="8316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83160" rIns="83160" tIns="0" bIns="0" anchor="t">
                      <a:noAutofit/>
                    </a:bodyPr>
                    <a:p>
                      <a:pPr>
                        <a:lnSpc>
                          <a:spcPct val="100000"/>
                        </a:lnSpc>
                        <a:spcBef>
                          <a:spcPts val="601"/>
                        </a:spcBef>
                        <a:spcAft>
                          <a:spcPts val="601"/>
                        </a:spcAft>
                        <a:buNone/>
                      </a:pPr>
                      <a:r>
                        <a:rPr b="0" lang="pl-PL" sz="1200" spc="-1" strike="noStrike">
                          <a:solidFill>
                            <a:srgbClr val="000000"/>
                          </a:solidFill>
                          <a:latin typeface="Calibri"/>
                        </a:rPr>
                        <a:t>1,80</a:t>
                      </a:r>
                      <a:endParaRPr b="0" lang="pl-PL" sz="1200" spc="-1" strike="noStrike">
                        <a:latin typeface="Arial"/>
                      </a:endParaRPr>
                    </a:p>
                  </a:txBody>
                  <a:tcPr anchor="t" marL="83160" marR="8316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r>
              <a:tr h="415080">
                <a:tc>
                  <a:txBody>
                    <a:bodyPr lIns="83160" rIns="83160" tIns="0" bIns="0" anchor="t">
                      <a:noAutofit/>
                    </a:bodyPr>
                    <a:p>
                      <a:pPr algn="ctr">
                        <a:lnSpc>
                          <a:spcPct val="100000"/>
                        </a:lnSpc>
                        <a:spcBef>
                          <a:spcPts val="601"/>
                        </a:spcBef>
                        <a:spcAft>
                          <a:spcPts val="601"/>
                        </a:spcAft>
                        <a:buNone/>
                      </a:pPr>
                      <a:r>
                        <a:rPr b="1" lang="pl-PL" sz="1200" spc="-1" strike="noStrike">
                          <a:solidFill>
                            <a:srgbClr val="ffffff"/>
                          </a:solidFill>
                          <a:latin typeface="Calibri"/>
                        </a:rPr>
                        <a:t>3.</a:t>
                      </a:r>
                      <a:endParaRPr b="0" lang="pl-PL" sz="1200" spc="-1" strike="noStrike">
                        <a:latin typeface="Arial"/>
                      </a:endParaRPr>
                    </a:p>
                  </a:txBody>
                  <a:tcPr anchor="t" marL="83160" marR="83160">
                    <a:lnL w="12240">
                      <a:solidFill>
                        <a:srgbClr val="ffffff"/>
                      </a:solidFill>
                    </a:lnL>
                    <a:lnR w="12240">
                      <a:solidFill>
                        <a:srgbClr val="ffffff"/>
                      </a:solidFill>
                    </a:lnR>
                    <a:lnT w="12240">
                      <a:solidFill>
                        <a:srgbClr val="ffffff"/>
                      </a:solidFill>
                    </a:lnT>
                    <a:lnB w="12240">
                      <a:solidFill>
                        <a:srgbClr val="ffffff"/>
                      </a:solidFill>
                    </a:lnB>
                    <a:solidFill>
                      <a:srgbClr val="1cade4"/>
                    </a:solidFill>
                  </a:tcPr>
                </a:tc>
                <a:tc>
                  <a:txBody>
                    <a:bodyPr lIns="83160" rIns="83160" tIns="0" bIns="0" anchor="t">
                      <a:noAutofit/>
                    </a:bodyPr>
                    <a:p>
                      <a:pPr>
                        <a:lnSpc>
                          <a:spcPct val="100000"/>
                        </a:lnSpc>
                        <a:spcBef>
                          <a:spcPts val="601"/>
                        </a:spcBef>
                        <a:spcAft>
                          <a:spcPts val="601"/>
                        </a:spcAft>
                        <a:buNone/>
                      </a:pPr>
                      <a:r>
                        <a:rPr b="0" lang="pl-PL" sz="1200" spc="-1" strike="noStrike">
                          <a:solidFill>
                            <a:srgbClr val="000000"/>
                          </a:solidFill>
                          <a:latin typeface="Calibri"/>
                        </a:rPr>
                        <a:t>Wierzchowiska Stare</a:t>
                      </a:r>
                      <a:endParaRPr b="0" lang="pl-PL" sz="1200" spc="-1" strike="noStrike">
                        <a:latin typeface="Arial"/>
                      </a:endParaRPr>
                    </a:p>
                  </a:txBody>
                  <a:tcPr anchor="t" marL="83160" marR="8316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83160" rIns="83160" tIns="0" bIns="0" anchor="t">
                      <a:noAutofit/>
                    </a:bodyPr>
                    <a:p>
                      <a:pPr>
                        <a:lnSpc>
                          <a:spcPct val="100000"/>
                        </a:lnSpc>
                        <a:spcBef>
                          <a:spcPts val="601"/>
                        </a:spcBef>
                        <a:spcAft>
                          <a:spcPts val="601"/>
                        </a:spcAft>
                        <a:buNone/>
                      </a:pPr>
                      <a:r>
                        <a:rPr b="0" lang="pl-PL" sz="1200" spc="-1" strike="noStrike">
                          <a:solidFill>
                            <a:srgbClr val="000000"/>
                          </a:solidFill>
                          <a:latin typeface="Calibri"/>
                        </a:rPr>
                        <a:t>230</a:t>
                      </a:r>
                      <a:endParaRPr b="0" lang="pl-PL" sz="1200" spc="-1" strike="noStrike">
                        <a:latin typeface="Arial"/>
                      </a:endParaRPr>
                    </a:p>
                  </a:txBody>
                  <a:tcPr anchor="t" marL="83160" marR="8316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83160" rIns="83160" tIns="0" bIns="0" anchor="t">
                      <a:noAutofit/>
                    </a:bodyPr>
                    <a:p>
                      <a:pPr>
                        <a:lnSpc>
                          <a:spcPct val="100000"/>
                        </a:lnSpc>
                        <a:spcBef>
                          <a:spcPts val="601"/>
                        </a:spcBef>
                        <a:spcAft>
                          <a:spcPts val="601"/>
                        </a:spcAft>
                        <a:buNone/>
                      </a:pPr>
                      <a:r>
                        <a:rPr b="0" lang="pl-PL" sz="1200" spc="-1" strike="noStrike">
                          <a:solidFill>
                            <a:srgbClr val="000000"/>
                          </a:solidFill>
                          <a:latin typeface="Calibri"/>
                        </a:rPr>
                        <a:t>1,81</a:t>
                      </a:r>
                      <a:endParaRPr b="0" lang="pl-PL" sz="1200" spc="-1" strike="noStrike">
                        <a:latin typeface="Arial"/>
                      </a:endParaRPr>
                    </a:p>
                  </a:txBody>
                  <a:tcPr anchor="t" marL="83160" marR="8316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83160" rIns="83160" tIns="0" bIns="0" anchor="t">
                      <a:noAutofit/>
                    </a:bodyPr>
                    <a:p>
                      <a:pPr>
                        <a:lnSpc>
                          <a:spcPct val="100000"/>
                        </a:lnSpc>
                        <a:spcBef>
                          <a:spcPts val="601"/>
                        </a:spcBef>
                        <a:spcAft>
                          <a:spcPts val="601"/>
                        </a:spcAft>
                        <a:buNone/>
                      </a:pPr>
                      <a:r>
                        <a:rPr b="0" lang="pl-PL" sz="1200" spc="-1" strike="noStrike">
                          <a:solidFill>
                            <a:srgbClr val="000000"/>
                          </a:solidFill>
                          <a:latin typeface="Calibri"/>
                        </a:rPr>
                        <a:t>3,557</a:t>
                      </a:r>
                      <a:endParaRPr b="0" lang="pl-PL" sz="1200" spc="-1" strike="noStrike">
                        <a:latin typeface="Arial"/>
                      </a:endParaRPr>
                    </a:p>
                  </a:txBody>
                  <a:tcPr anchor="t" marL="83160" marR="8316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c>
                  <a:txBody>
                    <a:bodyPr lIns="83160" rIns="83160" tIns="0" bIns="0" anchor="t">
                      <a:noAutofit/>
                    </a:bodyPr>
                    <a:p>
                      <a:pPr>
                        <a:lnSpc>
                          <a:spcPct val="100000"/>
                        </a:lnSpc>
                        <a:spcBef>
                          <a:spcPts val="601"/>
                        </a:spcBef>
                        <a:spcAft>
                          <a:spcPts val="601"/>
                        </a:spcAft>
                        <a:buNone/>
                      </a:pPr>
                      <a:r>
                        <a:rPr b="0" lang="pl-PL" sz="1200" spc="-1" strike="noStrike">
                          <a:solidFill>
                            <a:srgbClr val="000000"/>
                          </a:solidFill>
                          <a:latin typeface="Calibri"/>
                        </a:rPr>
                        <a:t>2,66</a:t>
                      </a:r>
                      <a:endParaRPr b="0" lang="pl-PL" sz="1200" spc="-1" strike="noStrike">
                        <a:latin typeface="Arial"/>
                      </a:endParaRPr>
                    </a:p>
                  </a:txBody>
                  <a:tcPr anchor="t" marL="83160" marR="83160">
                    <a:lnL w="12240">
                      <a:solidFill>
                        <a:srgbClr val="ffffff"/>
                      </a:solidFill>
                    </a:lnL>
                    <a:lnR w="12240">
                      <a:solidFill>
                        <a:srgbClr val="ffffff"/>
                      </a:solidFill>
                    </a:lnR>
                    <a:lnT w="12240">
                      <a:solidFill>
                        <a:srgbClr val="ffffff"/>
                      </a:solidFill>
                    </a:lnT>
                    <a:lnB w="12240">
                      <a:solidFill>
                        <a:srgbClr val="ffffff"/>
                      </a:solidFill>
                    </a:lnB>
                    <a:solidFill>
                      <a:srgbClr val="cce2f4"/>
                    </a:solidFill>
                  </a:tcPr>
                </a:tc>
              </a:tr>
              <a:tr h="415440">
                <a:tc>
                  <a:txBody>
                    <a:bodyPr lIns="83160" rIns="83160" tIns="0" bIns="0" anchor="t">
                      <a:noAutofit/>
                    </a:bodyPr>
                    <a:p>
                      <a:pPr algn="ctr">
                        <a:lnSpc>
                          <a:spcPct val="100000"/>
                        </a:lnSpc>
                        <a:spcBef>
                          <a:spcPts val="601"/>
                        </a:spcBef>
                        <a:spcAft>
                          <a:spcPts val="601"/>
                        </a:spcAft>
                        <a:buNone/>
                      </a:pPr>
                      <a:r>
                        <a:rPr b="1" lang="pl-PL" sz="1200" spc="-1" strike="noStrike">
                          <a:solidFill>
                            <a:srgbClr val="ffffff"/>
                          </a:solidFill>
                          <a:latin typeface="Calibri"/>
                        </a:rPr>
                        <a:t> </a:t>
                      </a:r>
                      <a:endParaRPr b="0" lang="pl-PL" sz="1200" spc="-1" strike="noStrike">
                        <a:latin typeface="Arial"/>
                      </a:endParaRPr>
                    </a:p>
                  </a:txBody>
                  <a:tcPr anchor="t" marL="83160" marR="83160">
                    <a:lnL w="12240">
                      <a:solidFill>
                        <a:srgbClr val="ffffff"/>
                      </a:solidFill>
                    </a:lnL>
                    <a:lnR w="12240">
                      <a:solidFill>
                        <a:srgbClr val="ffffff"/>
                      </a:solidFill>
                    </a:lnR>
                    <a:lnT w="12240">
                      <a:solidFill>
                        <a:srgbClr val="ffffff"/>
                      </a:solidFill>
                    </a:lnT>
                    <a:lnB w="12240">
                      <a:solidFill>
                        <a:srgbClr val="ffffff"/>
                      </a:solidFill>
                    </a:lnB>
                    <a:solidFill>
                      <a:srgbClr val="1cade4"/>
                    </a:solidFill>
                  </a:tcPr>
                </a:tc>
                <a:tc>
                  <a:txBody>
                    <a:bodyPr lIns="83160" rIns="83160" tIns="0" bIns="0" anchor="t">
                      <a:noAutofit/>
                    </a:bodyPr>
                    <a:p>
                      <a:pPr algn="just">
                        <a:lnSpc>
                          <a:spcPct val="100000"/>
                        </a:lnSpc>
                        <a:spcBef>
                          <a:spcPts val="601"/>
                        </a:spcBef>
                        <a:spcAft>
                          <a:spcPts val="601"/>
                        </a:spcAft>
                        <a:buNone/>
                      </a:pPr>
                      <a:r>
                        <a:rPr b="0" lang="pl-PL" sz="1200" spc="-1" strike="noStrike">
                          <a:solidFill>
                            <a:srgbClr val="000000"/>
                          </a:solidFill>
                          <a:latin typeface="Calibri"/>
                        </a:rPr>
                        <a:t>Obszar rewitalizacji</a:t>
                      </a:r>
                      <a:endParaRPr b="0" lang="pl-PL" sz="1200" spc="-1" strike="noStrike">
                        <a:latin typeface="Arial"/>
                      </a:endParaRPr>
                    </a:p>
                  </a:txBody>
                  <a:tcPr anchor="t" marL="83160" marR="8316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83160" rIns="83160" tIns="0" bIns="0" anchor="t">
                      <a:noAutofit/>
                    </a:bodyPr>
                    <a:p>
                      <a:pPr>
                        <a:lnSpc>
                          <a:spcPct val="100000"/>
                        </a:lnSpc>
                        <a:spcBef>
                          <a:spcPts val="601"/>
                        </a:spcBef>
                        <a:spcAft>
                          <a:spcPts val="601"/>
                        </a:spcAft>
                        <a:buNone/>
                      </a:pPr>
                      <a:r>
                        <a:rPr b="0" lang="pl-PL" sz="1200" spc="-1" strike="noStrike">
                          <a:solidFill>
                            <a:srgbClr val="000000"/>
                          </a:solidFill>
                          <a:latin typeface="Calibri"/>
                        </a:rPr>
                        <a:t>3094</a:t>
                      </a:r>
                      <a:endParaRPr b="0" lang="pl-PL" sz="1200" spc="-1" strike="noStrike">
                        <a:latin typeface="Arial"/>
                      </a:endParaRPr>
                    </a:p>
                  </a:txBody>
                  <a:tcPr anchor="t" marL="83160" marR="8316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83160" rIns="83160" tIns="0" bIns="0" anchor="t">
                      <a:noAutofit/>
                    </a:bodyPr>
                    <a:p>
                      <a:pPr>
                        <a:lnSpc>
                          <a:spcPct val="100000"/>
                        </a:lnSpc>
                        <a:spcBef>
                          <a:spcPts val="601"/>
                        </a:spcBef>
                        <a:spcAft>
                          <a:spcPts val="601"/>
                        </a:spcAft>
                        <a:buNone/>
                      </a:pPr>
                      <a:r>
                        <a:rPr b="0" lang="pl-PL" sz="1200" spc="-1" strike="noStrike">
                          <a:solidFill>
                            <a:srgbClr val="000000"/>
                          </a:solidFill>
                          <a:latin typeface="Calibri"/>
                        </a:rPr>
                        <a:t>24,37</a:t>
                      </a:r>
                      <a:endParaRPr b="0" lang="pl-PL" sz="1200" spc="-1" strike="noStrike">
                        <a:latin typeface="Arial"/>
                      </a:endParaRPr>
                    </a:p>
                  </a:txBody>
                  <a:tcPr anchor="t" marL="83160" marR="8316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83160" rIns="83160" tIns="0" bIns="0" anchor="t">
                      <a:noAutofit/>
                    </a:bodyPr>
                    <a:p>
                      <a:pPr>
                        <a:lnSpc>
                          <a:spcPct val="100000"/>
                        </a:lnSpc>
                        <a:spcBef>
                          <a:spcPts val="601"/>
                        </a:spcBef>
                        <a:spcAft>
                          <a:spcPts val="601"/>
                        </a:spcAft>
                        <a:buNone/>
                      </a:pPr>
                      <a:r>
                        <a:rPr b="0" lang="pl-PL" sz="1200" spc="-1" strike="noStrike">
                          <a:solidFill>
                            <a:srgbClr val="000000"/>
                          </a:solidFill>
                          <a:latin typeface="Calibri"/>
                        </a:rPr>
                        <a:t>9,654</a:t>
                      </a:r>
                      <a:endParaRPr b="0" lang="pl-PL" sz="1200" spc="-1" strike="noStrike">
                        <a:latin typeface="Arial"/>
                      </a:endParaRPr>
                    </a:p>
                  </a:txBody>
                  <a:tcPr anchor="t" marL="83160" marR="8316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c>
                  <a:txBody>
                    <a:bodyPr lIns="83160" rIns="83160" tIns="0" bIns="0" anchor="t">
                      <a:noAutofit/>
                    </a:bodyPr>
                    <a:p>
                      <a:pPr>
                        <a:lnSpc>
                          <a:spcPct val="100000"/>
                        </a:lnSpc>
                        <a:spcBef>
                          <a:spcPts val="601"/>
                        </a:spcBef>
                        <a:spcAft>
                          <a:spcPts val="601"/>
                        </a:spcAft>
                        <a:buNone/>
                      </a:pPr>
                      <a:r>
                        <a:rPr b="0" lang="pl-PL" sz="1200" spc="-1" strike="noStrike">
                          <a:solidFill>
                            <a:srgbClr val="000000"/>
                          </a:solidFill>
                          <a:latin typeface="Calibri"/>
                        </a:rPr>
                        <a:t>7,21</a:t>
                      </a:r>
                      <a:endParaRPr b="0" lang="pl-PL" sz="1200" spc="-1" strike="noStrike">
                        <a:latin typeface="Arial"/>
                      </a:endParaRPr>
                    </a:p>
                  </a:txBody>
                  <a:tcPr anchor="t" marL="83160" marR="83160">
                    <a:lnL w="12240">
                      <a:solidFill>
                        <a:srgbClr val="ffffff"/>
                      </a:solidFill>
                    </a:lnL>
                    <a:lnR w="12240">
                      <a:solidFill>
                        <a:srgbClr val="ffffff"/>
                      </a:solidFill>
                    </a:lnR>
                    <a:lnT w="12240">
                      <a:solidFill>
                        <a:srgbClr val="ffffff"/>
                      </a:solidFill>
                    </a:lnT>
                    <a:lnB w="12240">
                      <a:solidFill>
                        <a:srgbClr val="ffffff"/>
                      </a:solidFill>
                    </a:lnB>
                    <a:solidFill>
                      <a:srgbClr val="e7f1f9"/>
                    </a:solidFill>
                  </a:tcPr>
                </a:tc>
              </a:tr>
            </a:tbl>
          </a:graphicData>
        </a:graphic>
      </p:graphicFrame>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PlaceHolder 1"/>
          <p:cNvSpPr>
            <a:spLocks noGrp="1"/>
          </p:cNvSpPr>
          <p:nvPr>
            <p:ph type="title"/>
          </p:nvPr>
        </p:nvSpPr>
        <p:spPr>
          <a:xfrm>
            <a:off x="1097280" y="286560"/>
            <a:ext cx="10058040" cy="1450440"/>
          </a:xfrm>
          <a:prstGeom prst="rect">
            <a:avLst/>
          </a:prstGeom>
          <a:noFill/>
          <a:ln w="0">
            <a:noFill/>
          </a:ln>
        </p:spPr>
        <p:txBody>
          <a:bodyPr anchor="b">
            <a:noAutofit/>
          </a:bodyPr>
          <a:p>
            <a:pPr>
              <a:lnSpc>
                <a:spcPct val="85000"/>
              </a:lnSpc>
              <a:buNone/>
            </a:pPr>
            <a:r>
              <a:rPr b="0" lang="pl-PL" sz="4800" spc="-52" strike="noStrike">
                <a:solidFill>
                  <a:srgbClr val="404040"/>
                </a:solidFill>
                <a:latin typeface="Calibri Light"/>
              </a:rPr>
              <a:t>Propozycje mieszkańców</a:t>
            </a:r>
            <a:endParaRPr b="0" lang="en-US" sz="4800" spc="-1" strike="noStrike">
              <a:solidFill>
                <a:srgbClr val="000000"/>
              </a:solidFill>
              <a:latin typeface="Calibri"/>
            </a:endParaRPr>
          </a:p>
        </p:txBody>
      </p:sp>
      <p:sp>
        <p:nvSpPr>
          <p:cNvPr id="230" name="PlaceHolder 2"/>
          <p:cNvSpPr>
            <a:spLocks noGrp="1"/>
          </p:cNvSpPr>
          <p:nvPr>
            <p:ph/>
          </p:nvPr>
        </p:nvSpPr>
        <p:spPr>
          <a:xfrm>
            <a:off x="1097280" y="1845720"/>
            <a:ext cx="10058040" cy="4023000"/>
          </a:xfrm>
          <a:prstGeom prst="rect">
            <a:avLst/>
          </a:prstGeom>
          <a:noFill/>
          <a:ln w="0">
            <a:noFill/>
          </a:ln>
        </p:spPr>
        <p:txBody>
          <a:bodyPr lIns="0" rIns="0" anchor="t">
            <a:noAutofit/>
          </a:bodyPr>
          <a:p>
            <a:pPr marL="91440" indent="-91440">
              <a:lnSpc>
                <a:spcPct val="90000"/>
              </a:lnSpc>
              <a:spcBef>
                <a:spcPts val="1199"/>
              </a:spcBef>
              <a:spcAft>
                <a:spcPts val="201"/>
              </a:spcAft>
              <a:buClr>
                <a:srgbClr val="1cade4"/>
              </a:buClr>
              <a:buFont typeface="Wingdings" charset="2"/>
              <a:buChar char=""/>
            </a:pPr>
            <a:r>
              <a:rPr b="0" lang="pl-PL" sz="2000" spc="-1" strike="noStrike">
                <a:solidFill>
                  <a:srgbClr val="404040"/>
                </a:solidFill>
                <a:latin typeface="Calibri"/>
              </a:rPr>
              <a:t>Wnioski i propozycje dotyczące wyznaczonego obszaru zdegradowanego i rewitalizacji.</a:t>
            </a:r>
            <a:endParaRPr b="0" lang="en-US" sz="2000" spc="-1" strike="noStrike">
              <a:solidFill>
                <a:srgbClr val="404040"/>
              </a:solidFill>
              <a:latin typeface="Calibri"/>
            </a:endParaRPr>
          </a:p>
          <a:p>
            <a:pPr>
              <a:lnSpc>
                <a:spcPct val="90000"/>
              </a:lnSpc>
              <a:spcBef>
                <a:spcPts val="1199"/>
              </a:spcBef>
              <a:spcAft>
                <a:spcPts val="201"/>
              </a:spcAft>
              <a:buNone/>
            </a:pPr>
            <a:endParaRPr b="0" lang="en-US" sz="2000" spc="-1" strike="noStrike">
              <a:solidFill>
                <a:srgbClr val="404040"/>
              </a:solidFill>
              <a:latin typeface="Calibri"/>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1" name="PlaceHolder 1"/>
          <p:cNvSpPr>
            <a:spLocks noGrp="1"/>
          </p:cNvSpPr>
          <p:nvPr>
            <p:ph type="title"/>
          </p:nvPr>
        </p:nvSpPr>
        <p:spPr>
          <a:xfrm>
            <a:off x="965160" y="643320"/>
            <a:ext cx="6254640" cy="5053680"/>
          </a:xfrm>
          <a:prstGeom prst="rect">
            <a:avLst/>
          </a:prstGeom>
          <a:noFill/>
          <a:ln w="0">
            <a:noFill/>
          </a:ln>
        </p:spPr>
        <p:txBody>
          <a:bodyPr anchor="ctr">
            <a:normAutofit/>
          </a:bodyPr>
          <a:p>
            <a:pPr algn="r">
              <a:lnSpc>
                <a:spcPct val="85000"/>
              </a:lnSpc>
              <a:buNone/>
            </a:pPr>
            <a:r>
              <a:rPr b="0" lang="en-US" sz="8000" spc="-52" strike="noStrike">
                <a:solidFill>
                  <a:srgbClr val="262626"/>
                </a:solidFill>
                <a:latin typeface="Calibri Light"/>
              </a:rPr>
              <a:t>Dziękuję za uwagę!</a:t>
            </a:r>
            <a:endParaRPr b="0" lang="en-US" sz="80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PlaceHolder 1"/>
          <p:cNvSpPr>
            <a:spLocks noGrp="1"/>
          </p:cNvSpPr>
          <p:nvPr>
            <p:ph type="title"/>
          </p:nvPr>
        </p:nvSpPr>
        <p:spPr>
          <a:xfrm>
            <a:off x="1097280" y="286560"/>
            <a:ext cx="10058040" cy="1450440"/>
          </a:xfrm>
          <a:prstGeom prst="rect">
            <a:avLst/>
          </a:prstGeom>
          <a:noFill/>
          <a:ln w="0">
            <a:noFill/>
          </a:ln>
        </p:spPr>
        <p:txBody>
          <a:bodyPr anchor="b">
            <a:noAutofit/>
          </a:bodyPr>
          <a:p>
            <a:pPr>
              <a:lnSpc>
                <a:spcPct val="85000"/>
              </a:lnSpc>
              <a:buNone/>
            </a:pPr>
            <a:r>
              <a:rPr b="0" lang="pl-PL" sz="4800" spc="-52" strike="noStrike">
                <a:solidFill>
                  <a:srgbClr val="404040"/>
                </a:solidFill>
                <a:latin typeface="Calibri Light"/>
              </a:rPr>
              <a:t>Czym jest rewitalizacja?</a:t>
            </a:r>
            <a:endParaRPr b="0" lang="en-US" sz="4800" spc="-1" strike="noStrike">
              <a:solidFill>
                <a:srgbClr val="000000"/>
              </a:solidFill>
              <a:latin typeface="Calibri"/>
            </a:endParaRPr>
          </a:p>
        </p:txBody>
      </p:sp>
      <p:sp>
        <p:nvSpPr>
          <p:cNvPr id="110" name="PlaceHolder 2"/>
          <p:cNvSpPr>
            <a:spLocks noGrp="1"/>
          </p:cNvSpPr>
          <p:nvPr>
            <p:ph/>
          </p:nvPr>
        </p:nvSpPr>
        <p:spPr>
          <a:xfrm>
            <a:off x="1097280" y="1845720"/>
            <a:ext cx="10058040" cy="4023000"/>
          </a:xfrm>
          <a:prstGeom prst="rect">
            <a:avLst/>
          </a:prstGeom>
          <a:noFill/>
          <a:ln w="0">
            <a:noFill/>
          </a:ln>
        </p:spPr>
        <p:txBody>
          <a:bodyPr lIns="0" rIns="0" anchor="t">
            <a:normAutofit/>
          </a:bodyPr>
          <a:p>
            <a:pPr marL="91440" indent="-91440">
              <a:lnSpc>
                <a:spcPct val="90000"/>
              </a:lnSpc>
              <a:spcBef>
                <a:spcPts val="1199"/>
              </a:spcBef>
              <a:spcAft>
                <a:spcPts val="201"/>
              </a:spcAft>
              <a:buClr>
                <a:srgbClr val="1cade4"/>
              </a:buClr>
              <a:buFont typeface="Wingdings" charset="2"/>
              <a:buChar char=""/>
            </a:pPr>
            <a:r>
              <a:rPr b="0" lang="pl-PL" sz="2000" spc="-1" strike="noStrike">
                <a:solidFill>
                  <a:srgbClr val="404040"/>
                </a:solidFill>
                <a:latin typeface="Calibri"/>
              </a:rPr>
              <a:t> </a:t>
            </a:r>
            <a:r>
              <a:rPr b="0" lang="pl-PL" sz="2000" spc="-1" strike="noStrike">
                <a:solidFill>
                  <a:srgbClr val="404040"/>
                </a:solidFill>
                <a:latin typeface="Calibri"/>
              </a:rPr>
              <a:t>Rewitalizacja stanowi proces wyprowadzania ze stanu kryzysowego obszarów zdegradowanych, prowadzony w sposób kompleksowy, poprzez zintegrowane działania na rzecz lokalnej społeczności, przestrzeni i gospodarki, skoncentrowane terytorialnie, prowadzone przez interesariuszy rewitalizacji na podstawie gminnego programu rewitalizacji. (Art. 2. 1 ustawy o rewitalizacji).</a:t>
            </a:r>
            <a:endParaRPr b="0" lang="en-US" sz="2000" spc="-1" strike="noStrike">
              <a:solidFill>
                <a:srgbClr val="404040"/>
              </a:solidFill>
              <a:latin typeface="Calibri"/>
            </a:endParaRPr>
          </a:p>
        </p:txBody>
      </p:sp>
      <p:pic>
        <p:nvPicPr>
          <p:cNvPr id="111" name="Obraz 3" descr=""/>
          <p:cNvPicPr/>
          <p:nvPr/>
        </p:nvPicPr>
        <p:blipFill>
          <a:blip r:embed="rId1"/>
          <a:stretch/>
        </p:blipFill>
        <p:spPr>
          <a:xfrm>
            <a:off x="259200" y="899280"/>
            <a:ext cx="837720" cy="83772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PlaceHolder 1"/>
          <p:cNvSpPr>
            <a:spLocks noGrp="1"/>
          </p:cNvSpPr>
          <p:nvPr>
            <p:ph type="title"/>
          </p:nvPr>
        </p:nvSpPr>
        <p:spPr>
          <a:xfrm>
            <a:off x="1097280" y="286560"/>
            <a:ext cx="10058040" cy="1450440"/>
          </a:xfrm>
          <a:prstGeom prst="rect">
            <a:avLst/>
          </a:prstGeom>
          <a:noFill/>
          <a:ln w="0">
            <a:noFill/>
          </a:ln>
        </p:spPr>
        <p:txBody>
          <a:bodyPr anchor="b">
            <a:noAutofit/>
          </a:bodyPr>
          <a:p>
            <a:pPr>
              <a:lnSpc>
                <a:spcPct val="85000"/>
              </a:lnSpc>
              <a:buNone/>
            </a:pPr>
            <a:r>
              <a:rPr b="0" lang="pl-PL" sz="4800" spc="-52" strike="noStrike">
                <a:solidFill>
                  <a:srgbClr val="404040"/>
                </a:solidFill>
                <a:latin typeface="Calibri Light"/>
              </a:rPr>
              <a:t>Czym jest Gminny Program Rewitalizacji?</a:t>
            </a:r>
            <a:endParaRPr b="0" lang="en-US" sz="4800" spc="-1" strike="noStrike">
              <a:solidFill>
                <a:srgbClr val="000000"/>
              </a:solidFill>
              <a:latin typeface="Calibri"/>
            </a:endParaRPr>
          </a:p>
        </p:txBody>
      </p:sp>
      <p:sp>
        <p:nvSpPr>
          <p:cNvPr id="113" name="PlaceHolder 2"/>
          <p:cNvSpPr>
            <a:spLocks noGrp="1"/>
          </p:cNvSpPr>
          <p:nvPr>
            <p:ph/>
          </p:nvPr>
        </p:nvSpPr>
        <p:spPr>
          <a:xfrm>
            <a:off x="1097280" y="1845720"/>
            <a:ext cx="10058040" cy="4023000"/>
          </a:xfrm>
          <a:prstGeom prst="rect">
            <a:avLst/>
          </a:prstGeom>
          <a:noFill/>
          <a:ln w="0">
            <a:noFill/>
          </a:ln>
        </p:spPr>
        <p:txBody>
          <a:bodyPr lIns="0" rIns="0" anchor="t">
            <a:normAutofit/>
          </a:bodyPr>
          <a:p>
            <a:pPr marL="91440" indent="-91440">
              <a:lnSpc>
                <a:spcPct val="90000"/>
              </a:lnSpc>
              <a:spcBef>
                <a:spcPts val="1199"/>
              </a:spcBef>
              <a:spcAft>
                <a:spcPts val="201"/>
              </a:spcAft>
              <a:buClr>
                <a:srgbClr val="1cade4"/>
              </a:buClr>
              <a:buFont typeface="Wingdings" charset="2"/>
              <a:buChar char=""/>
            </a:pPr>
            <a:r>
              <a:rPr b="0" lang="pl-PL" sz="2000" spc="-1" strike="noStrike">
                <a:solidFill>
                  <a:srgbClr val="404040"/>
                </a:solidFill>
                <a:latin typeface="Calibri"/>
              </a:rPr>
              <a:t> </a:t>
            </a:r>
            <a:r>
              <a:rPr b="0" lang="pl-PL" sz="2000" spc="-1" strike="noStrike">
                <a:solidFill>
                  <a:srgbClr val="404040"/>
                </a:solidFill>
                <a:latin typeface="Calibri"/>
              </a:rPr>
              <a:t>Gminny program rewitalizacji jest sporządzany dla obszaru rewitalizacji wyznaczonego w drodze uchwały, o której mowa w art. 8. ustawy o rewitalizacji.</a:t>
            </a:r>
            <a:endParaRPr b="0" lang="en-US" sz="2000" spc="-1" strike="noStrike">
              <a:solidFill>
                <a:srgbClr val="404040"/>
              </a:solidFill>
              <a:latin typeface="Calibri"/>
            </a:endParaRPr>
          </a:p>
          <a:p>
            <a:pPr marL="91440" indent="-91440">
              <a:lnSpc>
                <a:spcPct val="90000"/>
              </a:lnSpc>
              <a:spcBef>
                <a:spcPts val="1199"/>
              </a:spcBef>
              <a:spcAft>
                <a:spcPts val="201"/>
              </a:spcAft>
              <a:buClr>
                <a:srgbClr val="1cade4"/>
              </a:buClr>
              <a:buFont typeface="Wingdings" charset="2"/>
              <a:buChar char=""/>
            </a:pPr>
            <a:r>
              <a:rPr b="0" lang="pl-PL" sz="2000" spc="-1" strike="noStrike">
                <a:solidFill>
                  <a:srgbClr val="404040"/>
                </a:solidFill>
                <a:latin typeface="Calibri"/>
              </a:rPr>
              <a:t>GPR to jeden z wielu różnych dokumentów strategicznych będących podstawą do wdrażania działań rozwojowych przez gminy. </a:t>
            </a:r>
            <a:endParaRPr b="0" lang="en-US" sz="2000" spc="-1" strike="noStrike">
              <a:solidFill>
                <a:srgbClr val="404040"/>
              </a:solidFill>
              <a:latin typeface="Calibri"/>
            </a:endParaRPr>
          </a:p>
          <a:p>
            <a:pPr>
              <a:lnSpc>
                <a:spcPct val="90000"/>
              </a:lnSpc>
              <a:spcBef>
                <a:spcPts val="1199"/>
              </a:spcBef>
              <a:spcAft>
                <a:spcPts val="201"/>
              </a:spcAft>
              <a:buNone/>
            </a:pPr>
            <a:endParaRPr b="0" lang="en-US" sz="2000" spc="-1" strike="noStrike">
              <a:solidFill>
                <a:srgbClr val="404040"/>
              </a:solidFill>
              <a:latin typeface="Calibri"/>
            </a:endParaRPr>
          </a:p>
        </p:txBody>
      </p:sp>
      <p:pic>
        <p:nvPicPr>
          <p:cNvPr id="114" name="Obraz 3" descr=""/>
          <p:cNvPicPr/>
          <p:nvPr/>
        </p:nvPicPr>
        <p:blipFill>
          <a:blip r:embed="rId1"/>
          <a:stretch/>
        </p:blipFill>
        <p:spPr>
          <a:xfrm>
            <a:off x="259200" y="899280"/>
            <a:ext cx="837720" cy="83772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PlaceHolder 1"/>
          <p:cNvSpPr>
            <a:spLocks noGrp="1"/>
          </p:cNvSpPr>
          <p:nvPr>
            <p:ph type="title"/>
          </p:nvPr>
        </p:nvSpPr>
        <p:spPr>
          <a:xfrm>
            <a:off x="1097280" y="286560"/>
            <a:ext cx="10058040" cy="1450440"/>
          </a:xfrm>
          <a:prstGeom prst="rect">
            <a:avLst/>
          </a:prstGeom>
          <a:noFill/>
          <a:ln w="0">
            <a:noFill/>
          </a:ln>
        </p:spPr>
        <p:txBody>
          <a:bodyPr anchor="b">
            <a:noAutofit/>
          </a:bodyPr>
          <a:p>
            <a:pPr>
              <a:lnSpc>
                <a:spcPct val="85000"/>
              </a:lnSpc>
              <a:buNone/>
            </a:pPr>
            <a:r>
              <a:rPr b="0" lang="pl-PL" sz="4800" spc="-52" strike="noStrike">
                <a:solidFill>
                  <a:srgbClr val="404040"/>
                </a:solidFill>
                <a:latin typeface="Calibri Light"/>
              </a:rPr>
              <a:t>Miejsce Gminnego Programu Rewitalizacji.</a:t>
            </a:r>
            <a:endParaRPr b="0" lang="en-US" sz="4800" spc="-1" strike="noStrike">
              <a:solidFill>
                <a:srgbClr val="000000"/>
              </a:solidFill>
              <a:latin typeface="Calibri"/>
            </a:endParaRPr>
          </a:p>
        </p:txBody>
      </p:sp>
      <p:pic>
        <p:nvPicPr>
          <p:cNvPr id="116" name="Symbol zastępczy zawartości 6" descr="Grafika przedstawiająca Strategie:&#10;1. Strategie Rozwoju Gminy.&#10;2. Strategie Rozwoju Ponadlokalnego.&#10;3. Gminne Programy Rewitalizacji.&#10;4. Inne dokumenty strategiczne. "/>
          <p:cNvPicPr/>
          <p:nvPr/>
        </p:nvPicPr>
        <p:blipFill>
          <a:blip r:embed="rId1"/>
          <a:stretch/>
        </p:blipFill>
        <p:spPr>
          <a:xfrm>
            <a:off x="3146400" y="1846440"/>
            <a:ext cx="5959080" cy="4022280"/>
          </a:xfrm>
          <a:prstGeom prst="rect">
            <a:avLst/>
          </a:prstGeom>
          <a:ln w="0">
            <a:noFill/>
          </a:ln>
        </p:spPr>
      </p:pic>
      <p:pic>
        <p:nvPicPr>
          <p:cNvPr id="117" name="Obraz 7" descr=""/>
          <p:cNvPicPr/>
          <p:nvPr/>
        </p:nvPicPr>
        <p:blipFill>
          <a:blip r:embed="rId2"/>
          <a:stretch/>
        </p:blipFill>
        <p:spPr>
          <a:xfrm>
            <a:off x="259200" y="899280"/>
            <a:ext cx="837720" cy="83772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PlaceHolder 1"/>
          <p:cNvSpPr>
            <a:spLocks noGrp="1"/>
          </p:cNvSpPr>
          <p:nvPr>
            <p:ph type="title"/>
          </p:nvPr>
        </p:nvSpPr>
        <p:spPr>
          <a:xfrm>
            <a:off x="1097280" y="286560"/>
            <a:ext cx="10058040" cy="1450440"/>
          </a:xfrm>
          <a:prstGeom prst="rect">
            <a:avLst/>
          </a:prstGeom>
          <a:noFill/>
          <a:ln w="0">
            <a:noFill/>
          </a:ln>
        </p:spPr>
        <p:txBody>
          <a:bodyPr anchor="b">
            <a:noAutofit/>
          </a:bodyPr>
          <a:p>
            <a:pPr>
              <a:lnSpc>
                <a:spcPct val="85000"/>
              </a:lnSpc>
              <a:buNone/>
            </a:pPr>
            <a:r>
              <a:rPr b="0" lang="pl-PL" sz="4000" spc="-52" strike="noStrike">
                <a:solidFill>
                  <a:srgbClr val="404040"/>
                </a:solidFill>
                <a:latin typeface="Calibri Light"/>
              </a:rPr>
              <a:t>Warunki realizacji projektów- cz. 1. Wsparcie będzie ukierunkowane na działania obejmujące:</a:t>
            </a:r>
            <a:endParaRPr b="0" lang="en-US" sz="4000" spc="-1" strike="noStrike">
              <a:solidFill>
                <a:srgbClr val="000000"/>
              </a:solidFill>
              <a:latin typeface="Calibri"/>
            </a:endParaRPr>
          </a:p>
        </p:txBody>
      </p:sp>
      <p:sp>
        <p:nvSpPr>
          <p:cNvPr id="119" name="PlaceHolder 2"/>
          <p:cNvSpPr>
            <a:spLocks noGrp="1"/>
          </p:cNvSpPr>
          <p:nvPr>
            <p:ph/>
          </p:nvPr>
        </p:nvSpPr>
        <p:spPr>
          <a:xfrm>
            <a:off x="1097280" y="1845720"/>
            <a:ext cx="10058040" cy="4023000"/>
          </a:xfrm>
          <a:prstGeom prst="rect">
            <a:avLst/>
          </a:prstGeom>
          <a:noFill/>
          <a:ln w="0">
            <a:noFill/>
          </a:ln>
        </p:spPr>
        <p:txBody>
          <a:bodyPr lIns="0" rIns="0" anchor="t">
            <a:normAutofit/>
          </a:bodyPr>
          <a:p>
            <a:pPr>
              <a:lnSpc>
                <a:spcPct val="90000"/>
              </a:lnSpc>
              <a:spcBef>
                <a:spcPts val="1199"/>
              </a:spcBef>
              <a:spcAft>
                <a:spcPts val="201"/>
              </a:spcAft>
              <a:buNone/>
              <a:tabLst>
                <a:tab algn="l" pos="0"/>
              </a:tabLst>
            </a:pPr>
            <a:r>
              <a:rPr b="0" lang="pl-PL" sz="2000" spc="-1" strike="noStrike">
                <a:solidFill>
                  <a:srgbClr val="404040"/>
                </a:solidFill>
                <a:latin typeface="Calibri"/>
              </a:rPr>
              <a:t>a) Przebudowę lub modernizację zdegradowanych budynków, w tym m.in. budynków poprzemysłowych, powojskowych w celu przywrócenia lub nadania im nowych funkcji użytkowych, np. społecznych, gospodarczych, turystycznych lub kulturalnych wraz z zagospodarowaniem terenu funkcjonalnie związanego z obiektem. Za zdegradowany budynek uznać należy obiekt wyłączony z użytkowania z uwagi na stan techniczny lub niespełniający warunków technicznych umożliwiających jego użytkowanie. Za zdegradowany można też uznać obiekt, który w wyniku długiego użytkowania utracił parametry racjonalnych kosztów eksploatacji (awaryjność sieci wewnętrznych budynku, zużycie stolarki okiennej i drzwiowej, niedostateczne parametry termoizolacyjności), lub nie spełnia zmienionych w międzyczasie wymogów funkcjonalnych stawianych tego typu obiektom.</a:t>
            </a:r>
            <a:endParaRPr b="0" lang="en-US" sz="2000" spc="-1" strike="noStrike">
              <a:solidFill>
                <a:srgbClr val="404040"/>
              </a:solidFill>
              <a:latin typeface="Calibri"/>
            </a:endParaRPr>
          </a:p>
        </p:txBody>
      </p:sp>
      <p:pic>
        <p:nvPicPr>
          <p:cNvPr id="120" name="Obraz 3" descr=""/>
          <p:cNvPicPr/>
          <p:nvPr/>
        </p:nvPicPr>
        <p:blipFill>
          <a:blip r:embed="rId1"/>
          <a:stretch/>
        </p:blipFill>
        <p:spPr>
          <a:xfrm>
            <a:off x="259200" y="899280"/>
            <a:ext cx="837720" cy="83772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PlaceHolder 1"/>
          <p:cNvSpPr>
            <a:spLocks noGrp="1"/>
          </p:cNvSpPr>
          <p:nvPr>
            <p:ph type="title"/>
          </p:nvPr>
        </p:nvSpPr>
        <p:spPr>
          <a:xfrm>
            <a:off x="1097280" y="286560"/>
            <a:ext cx="10058040" cy="1450440"/>
          </a:xfrm>
          <a:prstGeom prst="rect">
            <a:avLst/>
          </a:prstGeom>
          <a:noFill/>
          <a:ln w="0">
            <a:noFill/>
          </a:ln>
        </p:spPr>
        <p:txBody>
          <a:bodyPr anchor="b">
            <a:noAutofit/>
          </a:bodyPr>
          <a:p>
            <a:pPr>
              <a:lnSpc>
                <a:spcPct val="85000"/>
              </a:lnSpc>
              <a:buNone/>
            </a:pPr>
            <a:r>
              <a:rPr b="0" lang="pl-PL" sz="4000" spc="-52" strike="noStrike">
                <a:solidFill>
                  <a:srgbClr val="404040"/>
                </a:solidFill>
                <a:latin typeface="Calibri Light"/>
              </a:rPr>
              <a:t>Warunki realizacji projektów- cz. 2. Wsparcie będzie ukierunkowane na działania obejmujące:</a:t>
            </a:r>
            <a:endParaRPr b="0" lang="en-US" sz="4000" spc="-1" strike="noStrike">
              <a:solidFill>
                <a:srgbClr val="000000"/>
              </a:solidFill>
              <a:latin typeface="Calibri"/>
            </a:endParaRPr>
          </a:p>
        </p:txBody>
      </p:sp>
      <p:sp>
        <p:nvSpPr>
          <p:cNvPr id="122" name="PlaceHolder 2"/>
          <p:cNvSpPr>
            <a:spLocks noGrp="1"/>
          </p:cNvSpPr>
          <p:nvPr>
            <p:ph/>
          </p:nvPr>
        </p:nvSpPr>
        <p:spPr>
          <a:xfrm>
            <a:off x="1097280" y="1845720"/>
            <a:ext cx="10058040" cy="4023000"/>
          </a:xfrm>
          <a:prstGeom prst="rect">
            <a:avLst/>
          </a:prstGeom>
          <a:noFill/>
          <a:ln w="0">
            <a:noFill/>
          </a:ln>
        </p:spPr>
        <p:txBody>
          <a:bodyPr lIns="0" rIns="0" anchor="t">
            <a:normAutofit/>
          </a:bodyPr>
          <a:p>
            <a:pPr>
              <a:lnSpc>
                <a:spcPct val="90000"/>
              </a:lnSpc>
              <a:spcBef>
                <a:spcPts val="1199"/>
              </a:spcBef>
              <a:spcAft>
                <a:spcPts val="201"/>
              </a:spcAft>
              <a:buNone/>
              <a:tabLst>
                <a:tab algn="l" pos="0"/>
              </a:tabLst>
            </a:pPr>
            <a:r>
              <a:rPr b="0" lang="pl-PL" sz="2000" spc="-1" strike="noStrike">
                <a:solidFill>
                  <a:srgbClr val="404040"/>
                </a:solidFill>
                <a:latin typeface="Calibri"/>
              </a:rPr>
              <a:t>b) Roboty restauratorskie i konserwatorskie budynków znajdujących się w rejestrze zabytków, budynków położonych w strefie ochrony konserwatorskiej oraz budynków o wartości architektonicznej i znaczeniu historycznym nie będących w rejestrze zabytków i ich wyposażenia niezbędnego dla wprowadzenia funkcji, jaką będzie pełnić będzie budynek po realizacji projektu w celu przywrócenia lub nadania im nowych funkcji użytkowych, np. społecznych, gospodarczych, turystycznych lub kulturalnych wraz z zagospodarowaniem terenu funkcjonalnie związanego z obiektem.</a:t>
            </a:r>
            <a:endParaRPr b="0" lang="en-US" sz="2000" spc="-1" strike="noStrike">
              <a:solidFill>
                <a:srgbClr val="404040"/>
              </a:solidFill>
              <a:latin typeface="Calibri"/>
            </a:endParaRPr>
          </a:p>
        </p:txBody>
      </p:sp>
      <p:pic>
        <p:nvPicPr>
          <p:cNvPr id="123" name="Obraz 3" descr=""/>
          <p:cNvPicPr/>
          <p:nvPr/>
        </p:nvPicPr>
        <p:blipFill>
          <a:blip r:embed="rId1"/>
          <a:stretch/>
        </p:blipFill>
        <p:spPr>
          <a:xfrm>
            <a:off x="259200" y="899280"/>
            <a:ext cx="837720" cy="83772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Retrospect</Template>
  <TotalTime>859</TotalTime>
  <Application>LibreOffice/7.3.0.3$Windows_X86_64 LibreOffice_project/0f246aa12d0eee4a0f7adcefbf7c878fc2238db3</Application>
  <AppVersion>15.0000</AppVersion>
  <Words>3428</Words>
  <Paragraphs>436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2015-12-16T07:27:17Z</dcterms:created>
  <dc:creator>Katarzyna Wójcik</dc:creator>
  <dc:description/>
  <dc:language>pl-PL</dc:language>
  <cp:lastModifiedBy>Michał Rządkowski</cp:lastModifiedBy>
  <dcterms:modified xsi:type="dcterms:W3CDTF">2024-12-12T09:45:40Z</dcterms:modified>
  <cp:revision>80</cp:revision>
  <dc:subject/>
  <dc:title>Strategia Rozwoju Gminy Dzierzkowice na lata 2016-2022</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Panoramiczny</vt:lpwstr>
  </property>
  <property fmtid="{D5CDD505-2E9C-101B-9397-08002B2CF9AE}" pid="3" name="Slides">
    <vt:i4>48</vt:i4>
  </property>
</Properties>
</file>