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handoutMasterIdLst>
    <p:handoutMasterId r:id="rId27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10080625" cy="7559675"/>
  <p:notesSz cx="7559675" cy="106918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168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E6751FA9-8550-BD0F-9F03-D226499A993D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318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D7ACCB98-2D96-32E6-B6AE-38CE72073DE1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279318" y="0"/>
            <a:ext cx="3280318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Segoe UI" pitchFamily="2"/>
              <a:cs typeface="Tahoma" pitchFamily="2"/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5188BCC-0100-0C7F-A45F-26A49EF5129D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10157402"/>
            <a:ext cx="3280318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b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Segoe UI" pitchFamily="2"/>
              <a:cs typeface="Tahoma" pitchFamily="2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84C5C8D-38A0-8940-302A-E9CF9347B8F4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279318" y="10157402"/>
            <a:ext cx="3280318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093FEF3-1BD4-4945-B7C3-6013D72F083C}" type="slidenum">
              <a:t>‹#›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Segoe U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8318192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D2A24EF2-E0D0-D952-7D94-5DC6381B1B8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84994" y="899998"/>
            <a:ext cx="4590004" cy="344160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AD07652B-E60F-0C1E-949A-4615326EDC30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19998" y="4679999"/>
            <a:ext cx="6119996" cy="5039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endParaRPr lang="pl-PL"/>
          </a:p>
        </p:txBody>
      </p:sp>
      <p:sp>
        <p:nvSpPr>
          <p:cNvPr id="4" name="Symbol zastępczy nagłówka 3">
            <a:extLst>
              <a:ext uri="{FF2B5EF4-FFF2-40B4-BE49-F238E27FC236}">
                <a16:creationId xmlns:a16="http://schemas.microsoft.com/office/drawing/2014/main" id="{20FC4F03-4689-CC0C-D911-A86A71439A4B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318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34"/>
                <a:ea typeface="Segoe UI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53F8933-3B91-2567-DB5B-72ADB21103A4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279318" y="0"/>
            <a:ext cx="3280318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34"/>
                <a:ea typeface="Segoe UI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C10E4B8-FF43-F554-8967-8A12AFE0927A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10157402"/>
            <a:ext cx="3280318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34"/>
                <a:ea typeface="Segoe UI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4250F0D-80E5-CEB6-3198-496BF5391EB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279318" y="10157402"/>
            <a:ext cx="3280318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34"/>
                <a:ea typeface="Segoe UI" pitchFamily="2"/>
                <a:cs typeface="Tahoma" pitchFamily="2"/>
              </a:defRPr>
            </a:lvl1pPr>
          </a:lstStyle>
          <a:p>
            <a:pPr lvl="0"/>
            <a:fld id="{FAC6BC3B-835B-469C-9019-CDC33323CE9B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9641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5999" marR="0" lvl="0" indent="0" defTabSz="914400" rtl="0" fontAlgn="auto" hangingPunct="0">
      <a:lnSpc>
        <a:spcPct val="100000"/>
      </a:lnSpc>
      <a:spcBef>
        <a:spcPts val="0"/>
      </a:spcBef>
      <a:spcAft>
        <a:spcPts val="0"/>
      </a:spcAft>
      <a:buNone/>
      <a:tabLst/>
      <a:defRPr lang="pl-PL" sz="2000" b="0" i="0" u="none" strike="noStrike" kern="1200" cap="none" spc="0" baseline="0">
        <a:solidFill>
          <a:srgbClr val="000000"/>
        </a:solidFill>
        <a:uFillTx/>
        <a:latin typeface="Liberation Sans" pitchFamily="18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>
            <a:extLst>
              <a:ext uri="{FF2B5EF4-FFF2-40B4-BE49-F238E27FC236}">
                <a16:creationId xmlns:a16="http://schemas.microsoft.com/office/drawing/2014/main" id="{EA193691-EC18-BC26-0A4C-0E6313DD4398}"/>
              </a:ext>
            </a:extLst>
          </p:cNvPr>
          <p:cNvSpPr txBox="1"/>
          <p:nvPr/>
        </p:nvSpPr>
        <p:spPr>
          <a:xfrm>
            <a:off x="4279318" y="10157402"/>
            <a:ext cx="3280318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E2B5C77-FC1C-4B6E-8FB6-5B55A5956BCB}" type="slidenum">
              <a:t>1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34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>
            <a:extLst>
              <a:ext uri="{FF2B5EF4-FFF2-40B4-BE49-F238E27FC236}">
                <a16:creationId xmlns:a16="http://schemas.microsoft.com/office/drawing/2014/main" id="{6DF9D8FC-18A2-92EA-201B-8486F5F594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85900" y="900117"/>
            <a:ext cx="4589465" cy="3441701"/>
          </a:xfrm>
          <a:solidFill>
            <a:srgbClr val="729FCF"/>
          </a:solidFill>
          <a:ln w="25402">
            <a:solidFill>
              <a:srgbClr val="3465AF"/>
            </a:solidFill>
            <a:prstDash val="solid"/>
          </a:ln>
        </p:spPr>
      </p:sp>
      <p:sp>
        <p:nvSpPr>
          <p:cNvPr id="4" name="Symbol zastępczy notatek 2">
            <a:extLst>
              <a:ext uri="{FF2B5EF4-FFF2-40B4-BE49-F238E27FC236}">
                <a16:creationId xmlns:a16="http://schemas.microsoft.com/office/drawing/2014/main" id="{483EB06C-F8F6-A6F8-C986-0D56D417950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>
            <a:extLst>
              <a:ext uri="{FF2B5EF4-FFF2-40B4-BE49-F238E27FC236}">
                <a16:creationId xmlns:a16="http://schemas.microsoft.com/office/drawing/2014/main" id="{A126EAD2-2D30-E5F3-B90B-5033AB433C0E}"/>
              </a:ext>
            </a:extLst>
          </p:cNvPr>
          <p:cNvSpPr txBox="1"/>
          <p:nvPr/>
        </p:nvSpPr>
        <p:spPr>
          <a:xfrm>
            <a:off x="4279318" y="10157402"/>
            <a:ext cx="3280318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F217C0D-9B7F-498A-B024-A32A7C61E7B5}" type="slidenum">
              <a:t>10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34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>
            <a:extLst>
              <a:ext uri="{FF2B5EF4-FFF2-40B4-BE49-F238E27FC236}">
                <a16:creationId xmlns:a16="http://schemas.microsoft.com/office/drawing/2014/main" id="{65899095-DF90-A405-2425-3DFC32777B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85900" y="900117"/>
            <a:ext cx="4589465" cy="3441701"/>
          </a:xfrm>
          <a:solidFill>
            <a:srgbClr val="729FCF"/>
          </a:solidFill>
          <a:ln w="25402">
            <a:solidFill>
              <a:srgbClr val="3465AF"/>
            </a:solidFill>
            <a:prstDash val="solid"/>
          </a:ln>
        </p:spPr>
      </p:sp>
      <p:sp>
        <p:nvSpPr>
          <p:cNvPr id="4" name="Symbol zastępczy notatek 2">
            <a:extLst>
              <a:ext uri="{FF2B5EF4-FFF2-40B4-BE49-F238E27FC236}">
                <a16:creationId xmlns:a16="http://schemas.microsoft.com/office/drawing/2014/main" id="{35A54304-1C07-C976-8666-4E54A7E8FE2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>
            <a:extLst>
              <a:ext uri="{FF2B5EF4-FFF2-40B4-BE49-F238E27FC236}">
                <a16:creationId xmlns:a16="http://schemas.microsoft.com/office/drawing/2014/main" id="{500CBFA0-472E-0D11-B722-FF692B3A48E2}"/>
              </a:ext>
            </a:extLst>
          </p:cNvPr>
          <p:cNvSpPr txBox="1"/>
          <p:nvPr/>
        </p:nvSpPr>
        <p:spPr>
          <a:xfrm>
            <a:off x="4279318" y="10157402"/>
            <a:ext cx="3280318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38DCFF3-9B6C-4222-ABA6-03D85AD2160B}" type="slidenum">
              <a:t>11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34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>
            <a:extLst>
              <a:ext uri="{FF2B5EF4-FFF2-40B4-BE49-F238E27FC236}">
                <a16:creationId xmlns:a16="http://schemas.microsoft.com/office/drawing/2014/main" id="{3F235472-E603-6CBB-BF74-48EFF2510F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85900" y="900117"/>
            <a:ext cx="4589465" cy="3441701"/>
          </a:xfrm>
          <a:solidFill>
            <a:srgbClr val="729FCF"/>
          </a:solidFill>
          <a:ln w="25402">
            <a:solidFill>
              <a:srgbClr val="3465AF"/>
            </a:solidFill>
            <a:prstDash val="solid"/>
          </a:ln>
        </p:spPr>
      </p:sp>
      <p:sp>
        <p:nvSpPr>
          <p:cNvPr id="4" name="Symbol zastępczy notatek 2">
            <a:extLst>
              <a:ext uri="{FF2B5EF4-FFF2-40B4-BE49-F238E27FC236}">
                <a16:creationId xmlns:a16="http://schemas.microsoft.com/office/drawing/2014/main" id="{9B328429-FB99-F66B-629A-F3372DF459A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>
            <a:extLst>
              <a:ext uri="{FF2B5EF4-FFF2-40B4-BE49-F238E27FC236}">
                <a16:creationId xmlns:a16="http://schemas.microsoft.com/office/drawing/2014/main" id="{3C01C09E-D84D-302D-1F24-D133759294E5}"/>
              </a:ext>
            </a:extLst>
          </p:cNvPr>
          <p:cNvSpPr txBox="1"/>
          <p:nvPr/>
        </p:nvSpPr>
        <p:spPr>
          <a:xfrm>
            <a:off x="4279318" y="10157402"/>
            <a:ext cx="3280318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CD288D1-BBF2-4BF2-AFCE-F2496760DCE8}" type="slidenum">
              <a:t>12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34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>
            <a:extLst>
              <a:ext uri="{FF2B5EF4-FFF2-40B4-BE49-F238E27FC236}">
                <a16:creationId xmlns:a16="http://schemas.microsoft.com/office/drawing/2014/main" id="{38A05DB7-BAB4-E134-44B1-6D4EACD6AD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85900" y="900117"/>
            <a:ext cx="4589465" cy="3441701"/>
          </a:xfrm>
          <a:solidFill>
            <a:srgbClr val="729FCF"/>
          </a:solidFill>
          <a:ln w="25402">
            <a:solidFill>
              <a:srgbClr val="3465AF"/>
            </a:solidFill>
            <a:prstDash val="solid"/>
          </a:ln>
        </p:spPr>
      </p:sp>
      <p:sp>
        <p:nvSpPr>
          <p:cNvPr id="4" name="Symbol zastępczy notatek 2">
            <a:extLst>
              <a:ext uri="{FF2B5EF4-FFF2-40B4-BE49-F238E27FC236}">
                <a16:creationId xmlns:a16="http://schemas.microsoft.com/office/drawing/2014/main" id="{55C6A98F-0BA7-34FA-4624-C5B0FD33B93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>
            <a:extLst>
              <a:ext uri="{FF2B5EF4-FFF2-40B4-BE49-F238E27FC236}">
                <a16:creationId xmlns:a16="http://schemas.microsoft.com/office/drawing/2014/main" id="{F89B67FB-C04E-3342-7D7D-F537841F7448}"/>
              </a:ext>
            </a:extLst>
          </p:cNvPr>
          <p:cNvSpPr txBox="1"/>
          <p:nvPr/>
        </p:nvSpPr>
        <p:spPr>
          <a:xfrm>
            <a:off x="4279318" y="10157402"/>
            <a:ext cx="3280318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54388F7-0D13-4202-940E-21C636E7F621}" type="slidenum">
              <a:t>13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34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>
            <a:extLst>
              <a:ext uri="{FF2B5EF4-FFF2-40B4-BE49-F238E27FC236}">
                <a16:creationId xmlns:a16="http://schemas.microsoft.com/office/drawing/2014/main" id="{D3D78E6C-708C-6C39-5433-6F64860FE8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85900" y="900117"/>
            <a:ext cx="4589465" cy="3441701"/>
          </a:xfrm>
          <a:solidFill>
            <a:srgbClr val="729FCF"/>
          </a:solidFill>
          <a:ln w="25402">
            <a:solidFill>
              <a:srgbClr val="3465AF"/>
            </a:solidFill>
            <a:prstDash val="solid"/>
          </a:ln>
        </p:spPr>
      </p:sp>
      <p:sp>
        <p:nvSpPr>
          <p:cNvPr id="4" name="Symbol zastępczy notatek 2">
            <a:extLst>
              <a:ext uri="{FF2B5EF4-FFF2-40B4-BE49-F238E27FC236}">
                <a16:creationId xmlns:a16="http://schemas.microsoft.com/office/drawing/2014/main" id="{96B6F7EB-F72C-81F3-60A8-8C24A37148F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>
            <a:extLst>
              <a:ext uri="{FF2B5EF4-FFF2-40B4-BE49-F238E27FC236}">
                <a16:creationId xmlns:a16="http://schemas.microsoft.com/office/drawing/2014/main" id="{383D00CB-21A6-16F8-81FD-CCB374CC2B65}"/>
              </a:ext>
            </a:extLst>
          </p:cNvPr>
          <p:cNvSpPr txBox="1"/>
          <p:nvPr/>
        </p:nvSpPr>
        <p:spPr>
          <a:xfrm>
            <a:off x="4279318" y="10157402"/>
            <a:ext cx="3280318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BD6F53F-FBC3-4651-B452-05C29FE80702}" type="slidenum">
              <a:t>14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34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>
            <a:extLst>
              <a:ext uri="{FF2B5EF4-FFF2-40B4-BE49-F238E27FC236}">
                <a16:creationId xmlns:a16="http://schemas.microsoft.com/office/drawing/2014/main" id="{327C0BAB-6516-D176-BF08-4BB085E90F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85900" y="900117"/>
            <a:ext cx="4589465" cy="3441701"/>
          </a:xfrm>
          <a:solidFill>
            <a:srgbClr val="729FCF"/>
          </a:solidFill>
          <a:ln w="25402">
            <a:solidFill>
              <a:srgbClr val="3465AF"/>
            </a:solidFill>
            <a:prstDash val="solid"/>
          </a:ln>
        </p:spPr>
      </p:sp>
      <p:sp>
        <p:nvSpPr>
          <p:cNvPr id="4" name="Symbol zastępczy notatek 2">
            <a:extLst>
              <a:ext uri="{FF2B5EF4-FFF2-40B4-BE49-F238E27FC236}">
                <a16:creationId xmlns:a16="http://schemas.microsoft.com/office/drawing/2014/main" id="{83474CFD-4B2F-1AF7-7EF6-F7521E379B9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>
            <a:extLst>
              <a:ext uri="{FF2B5EF4-FFF2-40B4-BE49-F238E27FC236}">
                <a16:creationId xmlns:a16="http://schemas.microsoft.com/office/drawing/2014/main" id="{28F165DB-4D23-53F2-21F0-EB32319C5CAC}"/>
              </a:ext>
            </a:extLst>
          </p:cNvPr>
          <p:cNvSpPr txBox="1"/>
          <p:nvPr/>
        </p:nvSpPr>
        <p:spPr>
          <a:xfrm>
            <a:off x="4279318" y="10157402"/>
            <a:ext cx="3280318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B6322C8-B9B7-4878-B1C1-8FA43258B543}" type="slidenum">
              <a:t>15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34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>
            <a:extLst>
              <a:ext uri="{FF2B5EF4-FFF2-40B4-BE49-F238E27FC236}">
                <a16:creationId xmlns:a16="http://schemas.microsoft.com/office/drawing/2014/main" id="{53987751-915F-409B-1A80-74392B1A9C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85900" y="900117"/>
            <a:ext cx="4589465" cy="3441701"/>
          </a:xfrm>
          <a:solidFill>
            <a:srgbClr val="729FCF"/>
          </a:solidFill>
          <a:ln w="25402">
            <a:solidFill>
              <a:srgbClr val="3465AF"/>
            </a:solidFill>
            <a:prstDash val="solid"/>
          </a:ln>
        </p:spPr>
      </p:sp>
      <p:sp>
        <p:nvSpPr>
          <p:cNvPr id="4" name="Symbol zastępczy notatek 2">
            <a:extLst>
              <a:ext uri="{FF2B5EF4-FFF2-40B4-BE49-F238E27FC236}">
                <a16:creationId xmlns:a16="http://schemas.microsoft.com/office/drawing/2014/main" id="{15EAE135-C2F9-5046-54AF-C3C16427CE1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>
            <a:extLst>
              <a:ext uri="{FF2B5EF4-FFF2-40B4-BE49-F238E27FC236}">
                <a16:creationId xmlns:a16="http://schemas.microsoft.com/office/drawing/2014/main" id="{F3578754-6F26-0F2F-22CC-C3535FFC384A}"/>
              </a:ext>
            </a:extLst>
          </p:cNvPr>
          <p:cNvSpPr txBox="1"/>
          <p:nvPr/>
        </p:nvSpPr>
        <p:spPr>
          <a:xfrm>
            <a:off x="4279318" y="10157402"/>
            <a:ext cx="3280318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E165547-3A81-491C-BCEB-2E0F9D488E5B}" type="slidenum">
              <a:t>16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34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>
            <a:extLst>
              <a:ext uri="{FF2B5EF4-FFF2-40B4-BE49-F238E27FC236}">
                <a16:creationId xmlns:a16="http://schemas.microsoft.com/office/drawing/2014/main" id="{031C9439-E970-0A45-E807-36EFE5C832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85900" y="900117"/>
            <a:ext cx="4589465" cy="3441701"/>
          </a:xfrm>
          <a:solidFill>
            <a:srgbClr val="729FCF"/>
          </a:solidFill>
          <a:ln w="25402">
            <a:solidFill>
              <a:srgbClr val="3465AF"/>
            </a:solidFill>
            <a:prstDash val="solid"/>
          </a:ln>
        </p:spPr>
      </p:sp>
      <p:sp>
        <p:nvSpPr>
          <p:cNvPr id="4" name="Symbol zastępczy notatek 2">
            <a:extLst>
              <a:ext uri="{FF2B5EF4-FFF2-40B4-BE49-F238E27FC236}">
                <a16:creationId xmlns:a16="http://schemas.microsoft.com/office/drawing/2014/main" id="{331BC9B5-C98C-A362-C0BD-009C236AB24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>
            <a:extLst>
              <a:ext uri="{FF2B5EF4-FFF2-40B4-BE49-F238E27FC236}">
                <a16:creationId xmlns:a16="http://schemas.microsoft.com/office/drawing/2014/main" id="{B3CC1317-584A-1B1E-469C-8BCECEE5C734}"/>
              </a:ext>
            </a:extLst>
          </p:cNvPr>
          <p:cNvSpPr txBox="1"/>
          <p:nvPr/>
        </p:nvSpPr>
        <p:spPr>
          <a:xfrm>
            <a:off x="4279318" y="10157402"/>
            <a:ext cx="3280318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A190352-DEF5-4114-9D67-D1DCEDB3759E}" type="slidenum">
              <a:t>17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34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>
            <a:extLst>
              <a:ext uri="{FF2B5EF4-FFF2-40B4-BE49-F238E27FC236}">
                <a16:creationId xmlns:a16="http://schemas.microsoft.com/office/drawing/2014/main" id="{902A7292-0DDB-F176-6D83-DC0DF82488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85900" y="900117"/>
            <a:ext cx="4589465" cy="3441701"/>
          </a:xfrm>
          <a:solidFill>
            <a:srgbClr val="729FCF"/>
          </a:solidFill>
          <a:ln w="25402">
            <a:solidFill>
              <a:srgbClr val="3465AF"/>
            </a:solidFill>
            <a:prstDash val="solid"/>
          </a:ln>
        </p:spPr>
      </p:sp>
      <p:sp>
        <p:nvSpPr>
          <p:cNvPr id="4" name="Symbol zastępczy notatek 2">
            <a:extLst>
              <a:ext uri="{FF2B5EF4-FFF2-40B4-BE49-F238E27FC236}">
                <a16:creationId xmlns:a16="http://schemas.microsoft.com/office/drawing/2014/main" id="{33260FA5-A602-2E74-F8B3-BFCD9D969F9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>
            <a:extLst>
              <a:ext uri="{FF2B5EF4-FFF2-40B4-BE49-F238E27FC236}">
                <a16:creationId xmlns:a16="http://schemas.microsoft.com/office/drawing/2014/main" id="{5AD22FA1-0D6E-C452-5C8A-92F6A863EA0C}"/>
              </a:ext>
            </a:extLst>
          </p:cNvPr>
          <p:cNvSpPr txBox="1"/>
          <p:nvPr/>
        </p:nvSpPr>
        <p:spPr>
          <a:xfrm>
            <a:off x="4279318" y="10157402"/>
            <a:ext cx="3280318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BC31F34-738C-4162-A4FE-FAD5C7C0735B}" type="slidenum">
              <a:t>18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34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>
            <a:extLst>
              <a:ext uri="{FF2B5EF4-FFF2-40B4-BE49-F238E27FC236}">
                <a16:creationId xmlns:a16="http://schemas.microsoft.com/office/drawing/2014/main" id="{024CA8A9-1759-F1A4-6775-E6C04748C5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85900" y="900117"/>
            <a:ext cx="4589465" cy="3441701"/>
          </a:xfrm>
          <a:solidFill>
            <a:srgbClr val="729FCF"/>
          </a:solidFill>
          <a:ln w="25402">
            <a:solidFill>
              <a:srgbClr val="3465AF"/>
            </a:solidFill>
            <a:prstDash val="solid"/>
          </a:ln>
        </p:spPr>
      </p:sp>
      <p:sp>
        <p:nvSpPr>
          <p:cNvPr id="4" name="Symbol zastępczy notatek 2">
            <a:extLst>
              <a:ext uri="{FF2B5EF4-FFF2-40B4-BE49-F238E27FC236}">
                <a16:creationId xmlns:a16="http://schemas.microsoft.com/office/drawing/2014/main" id="{BF97A787-A609-24F3-2A4A-9D09AEFD99E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>
            <a:extLst>
              <a:ext uri="{FF2B5EF4-FFF2-40B4-BE49-F238E27FC236}">
                <a16:creationId xmlns:a16="http://schemas.microsoft.com/office/drawing/2014/main" id="{A4F66B76-E9F2-18D0-B0B2-5BFF71707C3F}"/>
              </a:ext>
            </a:extLst>
          </p:cNvPr>
          <p:cNvSpPr txBox="1"/>
          <p:nvPr/>
        </p:nvSpPr>
        <p:spPr>
          <a:xfrm>
            <a:off x="4279318" y="10157402"/>
            <a:ext cx="3280318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F293157-0D83-4427-A436-3C345451DA6C}" type="slidenum">
              <a:t>19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34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>
            <a:extLst>
              <a:ext uri="{FF2B5EF4-FFF2-40B4-BE49-F238E27FC236}">
                <a16:creationId xmlns:a16="http://schemas.microsoft.com/office/drawing/2014/main" id="{3216D9A6-A5A5-3677-2122-3233AFF139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85900" y="900117"/>
            <a:ext cx="4589465" cy="3441701"/>
          </a:xfrm>
          <a:solidFill>
            <a:srgbClr val="729FCF"/>
          </a:solidFill>
          <a:ln w="25402">
            <a:solidFill>
              <a:srgbClr val="3465AF"/>
            </a:solidFill>
            <a:prstDash val="solid"/>
          </a:ln>
        </p:spPr>
      </p:sp>
      <p:sp>
        <p:nvSpPr>
          <p:cNvPr id="4" name="Symbol zastępczy notatek 2">
            <a:extLst>
              <a:ext uri="{FF2B5EF4-FFF2-40B4-BE49-F238E27FC236}">
                <a16:creationId xmlns:a16="http://schemas.microsoft.com/office/drawing/2014/main" id="{7DAC5CD0-169F-DE88-5672-39D59E01684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>
            <a:extLst>
              <a:ext uri="{FF2B5EF4-FFF2-40B4-BE49-F238E27FC236}">
                <a16:creationId xmlns:a16="http://schemas.microsoft.com/office/drawing/2014/main" id="{E6607DF1-BEE7-9348-8A8B-B0BA69125057}"/>
              </a:ext>
            </a:extLst>
          </p:cNvPr>
          <p:cNvSpPr txBox="1"/>
          <p:nvPr/>
        </p:nvSpPr>
        <p:spPr>
          <a:xfrm>
            <a:off x="4279318" y="10157402"/>
            <a:ext cx="3280318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E8F9295-19C8-43F4-BA77-5284A7F5470C}" type="slidenum">
              <a:t>2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34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>
            <a:extLst>
              <a:ext uri="{FF2B5EF4-FFF2-40B4-BE49-F238E27FC236}">
                <a16:creationId xmlns:a16="http://schemas.microsoft.com/office/drawing/2014/main" id="{10A24771-488D-CE0D-16A1-C1DE4A849D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85900" y="900117"/>
            <a:ext cx="4589465" cy="3441701"/>
          </a:xfrm>
          <a:solidFill>
            <a:srgbClr val="729FCF"/>
          </a:solidFill>
          <a:ln w="25402">
            <a:solidFill>
              <a:srgbClr val="3465AF"/>
            </a:solidFill>
            <a:prstDash val="solid"/>
          </a:ln>
        </p:spPr>
      </p:sp>
      <p:sp>
        <p:nvSpPr>
          <p:cNvPr id="4" name="Symbol zastępczy notatek 2">
            <a:extLst>
              <a:ext uri="{FF2B5EF4-FFF2-40B4-BE49-F238E27FC236}">
                <a16:creationId xmlns:a16="http://schemas.microsoft.com/office/drawing/2014/main" id="{6C8B9921-0DB3-3E3C-B1DD-7FDB6EA28AF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>
            <a:extLst>
              <a:ext uri="{FF2B5EF4-FFF2-40B4-BE49-F238E27FC236}">
                <a16:creationId xmlns:a16="http://schemas.microsoft.com/office/drawing/2014/main" id="{4DE55BC1-2FE8-1ADD-5061-197F7FE3F1F0}"/>
              </a:ext>
            </a:extLst>
          </p:cNvPr>
          <p:cNvSpPr txBox="1"/>
          <p:nvPr/>
        </p:nvSpPr>
        <p:spPr>
          <a:xfrm>
            <a:off x="4279318" y="10157402"/>
            <a:ext cx="3280318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5686AEA-215F-4323-94FC-1ECBFEBDA8EB}" type="slidenum">
              <a:t>20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34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>
            <a:extLst>
              <a:ext uri="{FF2B5EF4-FFF2-40B4-BE49-F238E27FC236}">
                <a16:creationId xmlns:a16="http://schemas.microsoft.com/office/drawing/2014/main" id="{B4263E7F-426A-6352-8643-F51663958E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85900" y="900117"/>
            <a:ext cx="4589465" cy="3441701"/>
          </a:xfrm>
          <a:solidFill>
            <a:srgbClr val="729FCF"/>
          </a:solidFill>
          <a:ln w="25402">
            <a:solidFill>
              <a:srgbClr val="3465AF"/>
            </a:solidFill>
            <a:prstDash val="solid"/>
          </a:ln>
        </p:spPr>
      </p:sp>
      <p:sp>
        <p:nvSpPr>
          <p:cNvPr id="4" name="Symbol zastępczy notatek 2">
            <a:extLst>
              <a:ext uri="{FF2B5EF4-FFF2-40B4-BE49-F238E27FC236}">
                <a16:creationId xmlns:a16="http://schemas.microsoft.com/office/drawing/2014/main" id="{0B2CB590-54D5-5FC6-3045-FE279C900D7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>
            <a:extLst>
              <a:ext uri="{FF2B5EF4-FFF2-40B4-BE49-F238E27FC236}">
                <a16:creationId xmlns:a16="http://schemas.microsoft.com/office/drawing/2014/main" id="{ABD6301B-CB78-57D4-B507-18ED4D52205F}"/>
              </a:ext>
            </a:extLst>
          </p:cNvPr>
          <p:cNvSpPr txBox="1"/>
          <p:nvPr/>
        </p:nvSpPr>
        <p:spPr>
          <a:xfrm>
            <a:off x="4279318" y="10157402"/>
            <a:ext cx="3280318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69DDFCF-0AC3-431A-84AF-3DA70B538C5A}" type="slidenum">
              <a:t>21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34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>
            <a:extLst>
              <a:ext uri="{FF2B5EF4-FFF2-40B4-BE49-F238E27FC236}">
                <a16:creationId xmlns:a16="http://schemas.microsoft.com/office/drawing/2014/main" id="{9F420593-7460-1346-764A-68E4F3C058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85900" y="900117"/>
            <a:ext cx="4589465" cy="3441701"/>
          </a:xfrm>
          <a:solidFill>
            <a:srgbClr val="729FCF"/>
          </a:solidFill>
          <a:ln w="25402">
            <a:solidFill>
              <a:srgbClr val="3465AF"/>
            </a:solidFill>
            <a:prstDash val="solid"/>
          </a:ln>
        </p:spPr>
      </p:sp>
      <p:sp>
        <p:nvSpPr>
          <p:cNvPr id="4" name="Symbol zastępczy notatek 2">
            <a:extLst>
              <a:ext uri="{FF2B5EF4-FFF2-40B4-BE49-F238E27FC236}">
                <a16:creationId xmlns:a16="http://schemas.microsoft.com/office/drawing/2014/main" id="{7B68F408-B675-5602-6D88-B31DEB68D5E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>
            <a:extLst>
              <a:ext uri="{FF2B5EF4-FFF2-40B4-BE49-F238E27FC236}">
                <a16:creationId xmlns:a16="http://schemas.microsoft.com/office/drawing/2014/main" id="{02BDB4A5-A869-25E5-ABFE-05D9094B5778}"/>
              </a:ext>
            </a:extLst>
          </p:cNvPr>
          <p:cNvSpPr txBox="1"/>
          <p:nvPr/>
        </p:nvSpPr>
        <p:spPr>
          <a:xfrm>
            <a:off x="4279318" y="10157402"/>
            <a:ext cx="3280318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E1449F2-4867-4324-A7CA-AD25954EA6D9}" type="slidenum">
              <a:t>22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34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>
            <a:extLst>
              <a:ext uri="{FF2B5EF4-FFF2-40B4-BE49-F238E27FC236}">
                <a16:creationId xmlns:a16="http://schemas.microsoft.com/office/drawing/2014/main" id="{7F11191A-4780-17E9-7429-A930C8C779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85900" y="900117"/>
            <a:ext cx="4589465" cy="3441701"/>
          </a:xfrm>
          <a:solidFill>
            <a:srgbClr val="729FCF"/>
          </a:solidFill>
          <a:ln w="25402">
            <a:solidFill>
              <a:srgbClr val="3465AF"/>
            </a:solidFill>
            <a:prstDash val="solid"/>
          </a:ln>
        </p:spPr>
      </p:sp>
      <p:sp>
        <p:nvSpPr>
          <p:cNvPr id="4" name="Symbol zastępczy notatek 2">
            <a:extLst>
              <a:ext uri="{FF2B5EF4-FFF2-40B4-BE49-F238E27FC236}">
                <a16:creationId xmlns:a16="http://schemas.microsoft.com/office/drawing/2014/main" id="{F1E5F55D-4559-DEFA-7CEB-0A3682128B2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>
            <a:extLst>
              <a:ext uri="{FF2B5EF4-FFF2-40B4-BE49-F238E27FC236}">
                <a16:creationId xmlns:a16="http://schemas.microsoft.com/office/drawing/2014/main" id="{0A4EFD93-D479-9947-659F-21E70EA59007}"/>
              </a:ext>
            </a:extLst>
          </p:cNvPr>
          <p:cNvSpPr txBox="1"/>
          <p:nvPr/>
        </p:nvSpPr>
        <p:spPr>
          <a:xfrm>
            <a:off x="4279318" y="10157402"/>
            <a:ext cx="3280318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04C69BA-7A4B-4670-A194-7329C232705B}" type="slidenum">
              <a:t>23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34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>
            <a:extLst>
              <a:ext uri="{FF2B5EF4-FFF2-40B4-BE49-F238E27FC236}">
                <a16:creationId xmlns:a16="http://schemas.microsoft.com/office/drawing/2014/main" id="{E7861679-DD2E-A51A-C041-E0AC7CCC82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85900" y="900117"/>
            <a:ext cx="4589465" cy="3441701"/>
          </a:xfrm>
          <a:solidFill>
            <a:srgbClr val="729FCF"/>
          </a:solidFill>
          <a:ln w="25402">
            <a:solidFill>
              <a:srgbClr val="3465AF"/>
            </a:solidFill>
            <a:prstDash val="solid"/>
          </a:ln>
        </p:spPr>
      </p:sp>
      <p:sp>
        <p:nvSpPr>
          <p:cNvPr id="4" name="Symbol zastępczy notatek 2">
            <a:extLst>
              <a:ext uri="{FF2B5EF4-FFF2-40B4-BE49-F238E27FC236}">
                <a16:creationId xmlns:a16="http://schemas.microsoft.com/office/drawing/2014/main" id="{EBB87798-7AE9-5A65-8910-D801882B47A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>
            <a:extLst>
              <a:ext uri="{FF2B5EF4-FFF2-40B4-BE49-F238E27FC236}">
                <a16:creationId xmlns:a16="http://schemas.microsoft.com/office/drawing/2014/main" id="{DB31BE01-1623-903C-63D5-DBA1E9965157}"/>
              </a:ext>
            </a:extLst>
          </p:cNvPr>
          <p:cNvSpPr txBox="1"/>
          <p:nvPr/>
        </p:nvSpPr>
        <p:spPr>
          <a:xfrm>
            <a:off x="4279318" y="10157402"/>
            <a:ext cx="3280318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A33E33A-B2B5-412F-80F9-C7FAEA0302B2}" type="slidenum">
              <a:t>3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34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>
            <a:extLst>
              <a:ext uri="{FF2B5EF4-FFF2-40B4-BE49-F238E27FC236}">
                <a16:creationId xmlns:a16="http://schemas.microsoft.com/office/drawing/2014/main" id="{E4CED3C9-E19C-7F18-81C6-B537188820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85900" y="900117"/>
            <a:ext cx="4589465" cy="3441701"/>
          </a:xfrm>
          <a:solidFill>
            <a:srgbClr val="729FCF"/>
          </a:solidFill>
          <a:ln w="25402">
            <a:solidFill>
              <a:srgbClr val="3465AF"/>
            </a:solidFill>
            <a:prstDash val="solid"/>
          </a:ln>
        </p:spPr>
      </p:sp>
      <p:sp>
        <p:nvSpPr>
          <p:cNvPr id="4" name="Symbol zastępczy notatek 2">
            <a:extLst>
              <a:ext uri="{FF2B5EF4-FFF2-40B4-BE49-F238E27FC236}">
                <a16:creationId xmlns:a16="http://schemas.microsoft.com/office/drawing/2014/main" id="{E9631B90-A49D-7AC6-C13E-1FFBCBFDEC5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>
            <a:extLst>
              <a:ext uri="{FF2B5EF4-FFF2-40B4-BE49-F238E27FC236}">
                <a16:creationId xmlns:a16="http://schemas.microsoft.com/office/drawing/2014/main" id="{BB752D2E-1F85-8595-6B57-9AB3857E03E8}"/>
              </a:ext>
            </a:extLst>
          </p:cNvPr>
          <p:cNvSpPr txBox="1"/>
          <p:nvPr/>
        </p:nvSpPr>
        <p:spPr>
          <a:xfrm>
            <a:off x="4279318" y="10157402"/>
            <a:ext cx="3280318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1C8DE55-C98A-4773-A6C1-43453AD3BA8E}" type="slidenum">
              <a:t>4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34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>
            <a:extLst>
              <a:ext uri="{FF2B5EF4-FFF2-40B4-BE49-F238E27FC236}">
                <a16:creationId xmlns:a16="http://schemas.microsoft.com/office/drawing/2014/main" id="{283E24DA-1BDE-9F81-B3EA-1F4F658407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85900" y="900117"/>
            <a:ext cx="4589465" cy="3441701"/>
          </a:xfrm>
          <a:solidFill>
            <a:srgbClr val="729FCF"/>
          </a:solidFill>
          <a:ln w="25402">
            <a:solidFill>
              <a:srgbClr val="3465AF"/>
            </a:solidFill>
            <a:prstDash val="solid"/>
          </a:ln>
        </p:spPr>
      </p:sp>
      <p:sp>
        <p:nvSpPr>
          <p:cNvPr id="4" name="Symbol zastępczy notatek 2">
            <a:extLst>
              <a:ext uri="{FF2B5EF4-FFF2-40B4-BE49-F238E27FC236}">
                <a16:creationId xmlns:a16="http://schemas.microsoft.com/office/drawing/2014/main" id="{35424F9E-1622-23B2-3BD7-A1E27C57AD0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>
            <a:extLst>
              <a:ext uri="{FF2B5EF4-FFF2-40B4-BE49-F238E27FC236}">
                <a16:creationId xmlns:a16="http://schemas.microsoft.com/office/drawing/2014/main" id="{F38E199A-12ED-728C-FA7E-837327B2451A}"/>
              </a:ext>
            </a:extLst>
          </p:cNvPr>
          <p:cNvSpPr txBox="1"/>
          <p:nvPr/>
        </p:nvSpPr>
        <p:spPr>
          <a:xfrm>
            <a:off x="4279318" y="10157402"/>
            <a:ext cx="3280318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7248589-04A9-464D-A4C6-2F7D48176F45}" type="slidenum">
              <a:t>5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34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>
            <a:extLst>
              <a:ext uri="{FF2B5EF4-FFF2-40B4-BE49-F238E27FC236}">
                <a16:creationId xmlns:a16="http://schemas.microsoft.com/office/drawing/2014/main" id="{3C51C54D-58D4-EF13-0E5D-31522BA053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85900" y="900117"/>
            <a:ext cx="4589465" cy="3441701"/>
          </a:xfrm>
          <a:solidFill>
            <a:srgbClr val="729FCF"/>
          </a:solidFill>
          <a:ln w="25402">
            <a:solidFill>
              <a:srgbClr val="3465AF"/>
            </a:solidFill>
            <a:prstDash val="solid"/>
          </a:ln>
        </p:spPr>
      </p:sp>
      <p:sp>
        <p:nvSpPr>
          <p:cNvPr id="4" name="Symbol zastępczy notatek 2">
            <a:extLst>
              <a:ext uri="{FF2B5EF4-FFF2-40B4-BE49-F238E27FC236}">
                <a16:creationId xmlns:a16="http://schemas.microsoft.com/office/drawing/2014/main" id="{0FB23864-5A07-557A-3F0C-EE7E8AC5ACA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>
            <a:extLst>
              <a:ext uri="{FF2B5EF4-FFF2-40B4-BE49-F238E27FC236}">
                <a16:creationId xmlns:a16="http://schemas.microsoft.com/office/drawing/2014/main" id="{A8BCC242-C40C-A79B-3172-61FA90FB218F}"/>
              </a:ext>
            </a:extLst>
          </p:cNvPr>
          <p:cNvSpPr txBox="1"/>
          <p:nvPr/>
        </p:nvSpPr>
        <p:spPr>
          <a:xfrm>
            <a:off x="4279318" y="10157402"/>
            <a:ext cx="3280318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11ED76E-BC9B-44A6-A4D5-36F11F6BAA3E}" type="slidenum">
              <a:t>6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34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>
            <a:extLst>
              <a:ext uri="{FF2B5EF4-FFF2-40B4-BE49-F238E27FC236}">
                <a16:creationId xmlns:a16="http://schemas.microsoft.com/office/drawing/2014/main" id="{2D6AA6E0-2150-58CB-F7FC-57AFCC866F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85900" y="900117"/>
            <a:ext cx="4589465" cy="3441701"/>
          </a:xfrm>
          <a:solidFill>
            <a:srgbClr val="729FCF"/>
          </a:solidFill>
          <a:ln w="25402">
            <a:solidFill>
              <a:srgbClr val="3465AF"/>
            </a:solidFill>
            <a:prstDash val="solid"/>
          </a:ln>
        </p:spPr>
      </p:sp>
      <p:sp>
        <p:nvSpPr>
          <p:cNvPr id="4" name="Symbol zastępczy notatek 2">
            <a:extLst>
              <a:ext uri="{FF2B5EF4-FFF2-40B4-BE49-F238E27FC236}">
                <a16:creationId xmlns:a16="http://schemas.microsoft.com/office/drawing/2014/main" id="{DA07719D-C885-A132-D0B7-301E46CF7FC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>
            <a:extLst>
              <a:ext uri="{FF2B5EF4-FFF2-40B4-BE49-F238E27FC236}">
                <a16:creationId xmlns:a16="http://schemas.microsoft.com/office/drawing/2014/main" id="{2D721E34-76E0-381A-82B4-05EF7C53433A}"/>
              </a:ext>
            </a:extLst>
          </p:cNvPr>
          <p:cNvSpPr txBox="1"/>
          <p:nvPr/>
        </p:nvSpPr>
        <p:spPr>
          <a:xfrm>
            <a:off x="4279318" y="10157402"/>
            <a:ext cx="3280318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EB2C88D-2FFE-4B2F-B578-F08B0DEADC59}" type="slidenum">
              <a:t>7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34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>
            <a:extLst>
              <a:ext uri="{FF2B5EF4-FFF2-40B4-BE49-F238E27FC236}">
                <a16:creationId xmlns:a16="http://schemas.microsoft.com/office/drawing/2014/main" id="{2A5C0DD4-49A3-0BA9-F21B-020431A757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85900" y="900117"/>
            <a:ext cx="4589465" cy="3441701"/>
          </a:xfrm>
          <a:solidFill>
            <a:srgbClr val="729FCF"/>
          </a:solidFill>
          <a:ln w="25402">
            <a:solidFill>
              <a:srgbClr val="3465AF"/>
            </a:solidFill>
            <a:prstDash val="solid"/>
          </a:ln>
        </p:spPr>
      </p:sp>
      <p:sp>
        <p:nvSpPr>
          <p:cNvPr id="4" name="Symbol zastępczy notatek 2">
            <a:extLst>
              <a:ext uri="{FF2B5EF4-FFF2-40B4-BE49-F238E27FC236}">
                <a16:creationId xmlns:a16="http://schemas.microsoft.com/office/drawing/2014/main" id="{CC68F49D-48CC-7006-E083-F5E268B88D1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>
            <a:extLst>
              <a:ext uri="{FF2B5EF4-FFF2-40B4-BE49-F238E27FC236}">
                <a16:creationId xmlns:a16="http://schemas.microsoft.com/office/drawing/2014/main" id="{D3600DB1-FC48-D73E-7C4E-CF520FB19FCE}"/>
              </a:ext>
            </a:extLst>
          </p:cNvPr>
          <p:cNvSpPr txBox="1"/>
          <p:nvPr/>
        </p:nvSpPr>
        <p:spPr>
          <a:xfrm>
            <a:off x="4279318" y="10157402"/>
            <a:ext cx="3280318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3783563-A59F-4006-BEAD-C9E36FAA3E6D}" type="slidenum">
              <a:t>8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34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>
            <a:extLst>
              <a:ext uri="{FF2B5EF4-FFF2-40B4-BE49-F238E27FC236}">
                <a16:creationId xmlns:a16="http://schemas.microsoft.com/office/drawing/2014/main" id="{52CFD0E3-6F8F-B44D-8EC3-673049B32F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85900" y="900117"/>
            <a:ext cx="4589465" cy="3441701"/>
          </a:xfrm>
          <a:solidFill>
            <a:srgbClr val="729FCF"/>
          </a:solidFill>
          <a:ln w="25402">
            <a:solidFill>
              <a:srgbClr val="3465AF"/>
            </a:solidFill>
            <a:prstDash val="solid"/>
          </a:ln>
        </p:spPr>
      </p:sp>
      <p:sp>
        <p:nvSpPr>
          <p:cNvPr id="4" name="Symbol zastępczy notatek 2">
            <a:extLst>
              <a:ext uri="{FF2B5EF4-FFF2-40B4-BE49-F238E27FC236}">
                <a16:creationId xmlns:a16="http://schemas.microsoft.com/office/drawing/2014/main" id="{E3E12706-BD56-9092-271E-FE74D44234E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>
            <a:extLst>
              <a:ext uri="{FF2B5EF4-FFF2-40B4-BE49-F238E27FC236}">
                <a16:creationId xmlns:a16="http://schemas.microsoft.com/office/drawing/2014/main" id="{F3476898-E956-F0F2-B9A7-0007908F45DE}"/>
              </a:ext>
            </a:extLst>
          </p:cNvPr>
          <p:cNvSpPr txBox="1"/>
          <p:nvPr/>
        </p:nvSpPr>
        <p:spPr>
          <a:xfrm>
            <a:off x="4279318" y="10157402"/>
            <a:ext cx="3280318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76BD2C4-AB2F-4E9E-BA9C-CFE41EF4EAFB}" type="slidenum">
              <a:t>9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34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>
            <a:extLst>
              <a:ext uri="{FF2B5EF4-FFF2-40B4-BE49-F238E27FC236}">
                <a16:creationId xmlns:a16="http://schemas.microsoft.com/office/drawing/2014/main" id="{211991A5-84CE-CB91-D271-BA2AC008A4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85900" y="900117"/>
            <a:ext cx="4589465" cy="3441701"/>
          </a:xfrm>
          <a:solidFill>
            <a:srgbClr val="729FCF"/>
          </a:solidFill>
          <a:ln w="25402">
            <a:solidFill>
              <a:srgbClr val="3465AF"/>
            </a:solidFill>
            <a:prstDash val="solid"/>
          </a:ln>
        </p:spPr>
      </p:sp>
      <p:sp>
        <p:nvSpPr>
          <p:cNvPr id="4" name="Symbol zastępczy notatek 2">
            <a:extLst>
              <a:ext uri="{FF2B5EF4-FFF2-40B4-BE49-F238E27FC236}">
                <a16:creationId xmlns:a16="http://schemas.microsoft.com/office/drawing/2014/main" id="{80AC4314-50D7-1B02-FC54-88A307A83DA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FCF8D3-40A6-2277-30F8-7B77BA69168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60472" y="1236661"/>
            <a:ext cx="7559673" cy="2632072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2F1B51A-8BC4-1CB9-40FF-F1179F22EAC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260472" y="3970333"/>
            <a:ext cx="7559673" cy="1825627"/>
          </a:xfrm>
        </p:spPr>
        <p:txBody>
          <a:bodyPr anchorCtr="1"/>
          <a:lstStyle>
            <a:lvl1pPr algn="ctr">
              <a:defRPr sz="2400"/>
            </a:lvl1pPr>
          </a:lstStyle>
          <a:p>
            <a:pPr lvl="0"/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03229C1-98DF-0AB9-D4B1-10FB549BD1C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E33E3D0-360C-3B17-8913-5DF4F7F9C7B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F070CFE-2EEE-2D21-6164-0168B94E39E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F1F0685-97CD-4CD5-BBD5-309931076CEC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322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1456D1-05F3-00EE-65A5-0F19247BDDC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5A51E96-4F1F-77E7-D2E2-140CEF3D74EA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98CC23F-8CCC-9280-3DCD-A70CE54132D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508EBC4-6D28-786E-F3AE-95C70A1E67E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A50A77E-7C85-4FD1-4073-C0F4B10A782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7B1149D-736D-4563-B268-D7A33CB9884B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2568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AC355160-E90D-BB46-C8C2-9A63FA42F3DE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7308854" y="576264"/>
            <a:ext cx="2266953" cy="5608636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84EAB9F-4751-B1EA-8294-4FFEAA745735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503240" y="576264"/>
            <a:ext cx="6653210" cy="5608636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BECE204-E32E-F904-C1E6-F863AF20C04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3ACF220-3BEA-9BBE-D694-816C3EAA607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340315F-5C41-5227-EE4A-18E14CC1E2D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7F3EE8F-32A3-4F5B-9E27-9C24CAE1CD50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675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B347B3E-C501-AB5D-7C39-A52E1244FD8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60472" y="1236661"/>
            <a:ext cx="7559673" cy="2632072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66A3561-8B3D-2E63-70D2-3AC19CB29F2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260472" y="3970333"/>
            <a:ext cx="7559673" cy="1825627"/>
          </a:xfrm>
        </p:spPr>
        <p:txBody>
          <a:bodyPr anchorCtr="1"/>
          <a:lstStyle>
            <a:lvl1pPr algn="ctr">
              <a:defRPr sz="2400"/>
            </a:lvl1pPr>
          </a:lstStyle>
          <a:p>
            <a:pPr lvl="0"/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C446A4D-C97B-1FA5-92A8-D7D969B1870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6B937AF-A559-ECCD-9509-2F26EF7DF26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AD52C97-0A5D-BB5B-FE5B-657AAF59057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D81CBA3-7C4F-41CB-896E-9BC09201E4CA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9891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8582E28-E939-319A-DD88-A6ED042A7A4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FC3D93D-5700-BFD3-7FF3-8EB3F49D7CDE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45AD54A-A48B-0FA6-5FD0-B6FA82A5239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FD09D4C-7597-6BCD-CCC8-D4F150EB9E3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D2C6318-C37B-7995-E7AC-C1F7F6DF991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3134383-B4DF-4E9A-8137-3E8F347E7A5D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108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EFD40B7-C2EE-2AC6-E04A-2608911908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391" y="1884358"/>
            <a:ext cx="8694736" cy="3144841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7BC3EBE-94A4-5F74-B203-68B0AFAF3A1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7391" y="5059366"/>
            <a:ext cx="8694736" cy="1652585"/>
          </a:xfrm>
        </p:spPr>
        <p:txBody>
          <a:bodyPr/>
          <a:lstStyle>
            <a:lvl1pPr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34F6DF0-D9CA-6D5C-C1EC-BF25C657BC4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D944453-CE09-B0AB-2E60-52D588E6D4B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CB57A97-DCD2-E8D3-4ED0-A71849129BB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9FF9903-EB04-443C-ACDA-F9987E7EA630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14148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DE13BD-704D-88C1-6705-726FD341C7A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A83783F-2104-5364-24BE-0ED1ADA389F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03240" y="1824035"/>
            <a:ext cx="4459291" cy="438467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8E7F512-3CD9-F433-8A9B-E3A6E433E2A8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5114925" y="1824035"/>
            <a:ext cx="4460872" cy="438467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4ED897C-8D9B-026F-3F11-ED690DCC36E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34D1A5A-FB64-AA01-F5FF-AA838EBD870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6245EE8-4E74-B97A-33E1-EC7E6E5997E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CDDCBEF-2463-4ADD-A078-5EAD10D7D5CD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5749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CFB579-31A6-FCFA-95F7-C6255B4690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403222"/>
            <a:ext cx="8694736" cy="146049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70EAF30-29BA-2E7E-9793-4A4D6571AD6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3736" y="1852610"/>
            <a:ext cx="4265611" cy="908054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891D7DB-D65C-DC45-6975-98BA0FB2C5BB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93736" y="2760665"/>
            <a:ext cx="4265611" cy="40624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E4E7C7A-C248-9C68-BE0F-3EA5F2C35E57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5103815" y="1852610"/>
            <a:ext cx="4284658" cy="908054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7023BF7E-17AB-FCF3-4091-D2CA8DA5212D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5103815" y="2760665"/>
            <a:ext cx="4284658" cy="40624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C83115C6-4782-0CBC-6A18-27490A609AB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1BC2160F-5D84-B3C5-9A43-586377511C0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D47AD318-8EE6-58AC-2052-8D29448590F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03A175E-116B-414B-8BBE-4608E2CCEDC8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86991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5EA5BC4-FD2F-7F4A-D0D3-7C4C737801F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FB1AAF7A-A3A5-413F-6820-F9A7ED9823B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9763863-43F8-6F0E-F1ED-80014FBE2D4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5A7AC99-5D69-D9E6-F852-ABD8377B87C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D1489DE-F418-4AB6-ABF0-D17399430617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60416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983E87DC-F8F3-8586-411D-06754316EF7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FD0D7BC5-A3B7-CAC7-4A88-DAFFADAD6A3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B997487-3696-0503-0941-A2057B5E52D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0702301-8131-4F55-8D07-FCB71DDD97E7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0118725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08C30E-64AA-BA11-D3FB-6272EE86CD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503240"/>
            <a:ext cx="3251204" cy="1765304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FF2E33C-B476-BB40-6620-6BA986BC715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286249" y="1089022"/>
            <a:ext cx="5102223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824D89B-3780-3961-2700-B1958CF672F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93736" y="2268534"/>
            <a:ext cx="3251204" cy="420052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ABF05ED-1773-85E0-2F11-2812C2EA10C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53D3A9E-5A72-30C0-3604-7BEF485BD9D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6E4D139-77E5-8577-3DD1-7CE91556C3F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6DA0892-A2C2-4F5A-9D4C-698027A15584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4841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46BD420-6EF9-310E-6DE5-A541EA3A677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4E57396-1C84-29D8-1CE4-E845E1FAE277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5CC8FD9-B71E-397D-C76E-15DF0210856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9833794-DA4E-5321-8205-FEC04B5B416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47A3C7D-8C93-6F92-D899-754EB393CE6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04B35D0-1219-4C0C-9DAB-1B0825FAFDDC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37181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81142F-B0E2-16C7-C2BB-B81BC433EA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503240"/>
            <a:ext cx="3251204" cy="1765304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A57D25BF-1225-F02A-F71D-71D23748E95C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4286249" y="1089022"/>
            <a:ext cx="5102223" cy="5372100"/>
          </a:xfrm>
        </p:spPr>
        <p:txBody>
          <a:bodyPr/>
          <a:lstStyle>
            <a:lvl1pPr>
              <a:defRPr sz="3200"/>
            </a:lvl1pPr>
          </a:lstStyle>
          <a:p>
            <a:pPr lvl="0"/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3A0CC5B-3A85-90D9-B662-44F9C44EE1A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93736" y="2268534"/>
            <a:ext cx="3251204" cy="420052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52BA840-A755-F46B-3345-43624BEFAB9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9119C1B-EC9F-94E3-2BB9-18F33EE450C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1CD971C-C0A2-7507-7156-227406FAC01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F97972A-9247-4F29-8214-E9B4BE4B791F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75283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B2ADF4-F791-E680-D9C1-7BB6DB50916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1956261-8BBF-E600-18E9-3301D38B44BB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FEB55E8-A3FD-9370-313B-647F2678145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4BAA6A8-8275-5443-A359-14199263D1F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4153ABE-8990-DD54-322C-E6CC4DDE9CD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295EEAE-2241-42AF-BA78-E57AFAB9A8D5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43291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A1EE2B02-4992-25B8-4264-5FAD967983C7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7308854" y="287341"/>
            <a:ext cx="2266953" cy="5921370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95630E0-72C5-910A-485E-566C859F9076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503240" y="287341"/>
            <a:ext cx="6653210" cy="592137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00DD1B0-ABA7-CA82-5DFA-56B4DC6DCF1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A02C942-B979-C41E-7956-88A68E3947B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95440A2-524F-AA29-D775-C314C1809F1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D0B31E9-D8F2-43B5-B8DF-184D948828A9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566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634B17E-7DED-0490-D899-3707DB617F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391" y="1884358"/>
            <a:ext cx="8694736" cy="3144841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D34D424-A88A-C2F6-C0FA-76BA7E46EB6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7391" y="5059366"/>
            <a:ext cx="8694736" cy="1652585"/>
          </a:xfrm>
        </p:spPr>
        <p:txBody>
          <a:bodyPr/>
          <a:lstStyle>
            <a:lvl1pPr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A0DF237-A2BA-4798-5647-06568B7BB3A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621B241-86EB-EC6C-9F91-FB442B4E3BB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07DFBD3-8DAF-B152-F5FE-530CF365AF9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AF8429B-BE87-4B26-879F-290E74FD683D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6191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8595939-F8B1-D0FA-2227-8BAA5C5E515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1612F19-6642-CC18-F6C0-92C1B19D2D3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03240" y="1800225"/>
            <a:ext cx="4459291" cy="438467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39E6598-BE74-BECD-89EC-FC1A98637119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5114925" y="1800225"/>
            <a:ext cx="4460872" cy="438467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E20815F-FE3E-21EA-A423-9C9104AEFEE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DEB322E-06DE-0442-62D0-255584FD13B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0483FE8-7400-F5A4-D422-8E1BE5A48DD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99B2473-7A2E-45C5-8D36-9416EEEDAEC2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7837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459C3F-B495-9A08-23A3-421B64B157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403222"/>
            <a:ext cx="8694736" cy="146049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65E1009-4A5B-0793-F4F1-621CF2233C9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3736" y="1852610"/>
            <a:ext cx="4265611" cy="908054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D99CD32-88B3-2729-1513-4801C554D70C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93736" y="2760665"/>
            <a:ext cx="4265611" cy="40624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F101E89-6219-E51D-D7D8-19B977916342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5103815" y="1852610"/>
            <a:ext cx="4284658" cy="908054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0F0DA8F-537A-3052-2858-03F61D288A8D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5103815" y="2760665"/>
            <a:ext cx="4284658" cy="40624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D4C6EE11-8F4D-AB7E-2821-488E4D2D0FA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89BFE27F-80C2-393A-1704-1B918194E60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27F49813-1C5C-E043-B391-14A50D2BA77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8AEC979-3A59-42EB-B072-0701D1E648D1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7611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401109B-AFCC-08EB-8460-D6A1380C98A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8E779604-59E4-9F77-80CB-F77D44310CB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1F54689C-F912-ED17-6EFA-8D8F7EDAC77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D155CD7-40BA-5B8A-6DF8-10CDD32952E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636B443-0280-40D3-BFBF-9CBF60B35599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8402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27D6105E-2080-4482-D032-4B150812158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F084C9DA-29BB-3D73-C5BF-74A2D388852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0638FBE-F5EC-DA66-D34A-7C78B51B405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18A5681-7133-4F55-BEDF-55C74EEC667D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8744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D579767-A69A-9373-795E-888C517D01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503240"/>
            <a:ext cx="3251204" cy="1765304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F7B4DD6-06E9-164F-7DE5-76926D765CE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286249" y="1089022"/>
            <a:ext cx="5102223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FE9AE29-6658-7CFD-4EBD-6ED6A734B7EB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93736" y="2268534"/>
            <a:ext cx="3251204" cy="420052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055E487-A4D3-0828-564D-5927DF0D9DC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FA98914-A054-7B19-72E8-A158B8E9069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98E90BB-8F1B-2FC5-F0AE-D603194041B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6CDDA91-E10A-44B6-B583-69C57E2F841B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4006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482D734-1A01-324E-4131-D700C5E121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503240"/>
            <a:ext cx="3251204" cy="1765304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FEE6D2D1-0E72-0453-245C-2B57C7E57853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4286249" y="1089022"/>
            <a:ext cx="5102223" cy="5372100"/>
          </a:xfrm>
        </p:spPr>
        <p:txBody>
          <a:bodyPr/>
          <a:lstStyle>
            <a:lvl1pPr>
              <a:defRPr sz="3200"/>
            </a:lvl1pPr>
          </a:lstStyle>
          <a:p>
            <a:pPr lvl="0"/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8FFBAC6-DABB-A68E-48F0-2CF0F6C65F9C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93736" y="2268534"/>
            <a:ext cx="3251204" cy="420052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A047ED3-7F2A-EC2A-6930-BF32BFBF278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A1C73FB-017C-4A21-25C8-FDF51331D87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821B233-E0F6-0803-6C1A-CD4C05A3D2A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1979C18-63D4-4261-8685-0138B3067990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7899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8BF5D779-65B9-DCE7-0FC1-EB7699F01484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722" y="722"/>
            <a:ext cx="10079641" cy="755963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ymbol zastępczy tytułu 2">
            <a:extLst>
              <a:ext uri="{FF2B5EF4-FFF2-40B4-BE49-F238E27FC236}">
                <a16:creationId xmlns:a16="http://schemas.microsoft.com/office/drawing/2014/main" id="{5178A3F8-B3EA-B88C-C52B-9B23C4F49F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575998"/>
            <a:ext cx="7200003" cy="7199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>
            <a:noAutofit/>
          </a:bodyPr>
          <a:lstStyle/>
          <a:p>
            <a:pPr lvl="0"/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B1F71D7-970D-E64F-BFA4-EA7CB3BFD1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998" y="1799996"/>
            <a:ext cx="9072000" cy="43844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CEACB9E-0B5E-142F-DF66-7543FF2D8D75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03998" y="6887160"/>
            <a:ext cx="2348279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34"/>
                <a:ea typeface="Segoe UI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7DFD922-B5F5-D83E-C232-F1AE4AB9EA41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447361" y="6887160"/>
            <a:ext cx="3194995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>
            <a:noAutofit/>
          </a:bodyPr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34"/>
                <a:ea typeface="Segoe UI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E2A6F58-5F65-5FD9-F0A3-72A6D1DC139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226996" y="6887160"/>
            <a:ext cx="2348279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34"/>
                <a:ea typeface="Segoe UI" pitchFamily="2"/>
                <a:cs typeface="Tahoma" pitchFamily="2"/>
              </a:defRPr>
            </a:lvl1pPr>
          </a:lstStyle>
          <a:p>
            <a:pPr lvl="0"/>
            <a:fld id="{4DF9E439-A273-4026-8112-10B485CA4176}" type="slidenum"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pl-PL" sz="3600" b="0" i="0" u="none" strike="noStrike" kern="1200" cap="none" spc="0" baseline="0">
          <a:solidFill>
            <a:srgbClr val="000000"/>
          </a:solidFill>
          <a:uFillTx/>
          <a:latin typeface="Liberation Sans" pitchFamily="18"/>
        </a:defRPr>
      </a:lvl1pPr>
    </p:titleStyle>
    <p:bodyStyle>
      <a:lvl1pPr marL="0" marR="0" lvl="0" indent="0" defTabSz="914400" rtl="0" fontAlgn="auto" hangingPunct="0">
        <a:lnSpc>
          <a:spcPct val="100000"/>
        </a:lnSpc>
        <a:spcBef>
          <a:spcPts val="0"/>
        </a:spcBef>
        <a:spcAft>
          <a:spcPts val="1415"/>
        </a:spcAft>
        <a:buNone/>
        <a:tabLst/>
        <a:defRPr lang="pl-PL" sz="2600" b="0" i="0" u="none" strike="noStrike" kern="1200" cap="none" spc="0" baseline="0">
          <a:solidFill>
            <a:srgbClr val="000000"/>
          </a:solidFill>
          <a:uFillTx/>
          <a:latin typeface="Liberation Sans" pitchFamily="34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DB82D13D-0320-F2D9-501B-51B7F26DC2A5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58320" y="107999"/>
            <a:ext cx="7794363" cy="160739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ymbol zastępczy tytułu 2">
            <a:extLst>
              <a:ext uri="{FF2B5EF4-FFF2-40B4-BE49-F238E27FC236}">
                <a16:creationId xmlns:a16="http://schemas.microsoft.com/office/drawing/2014/main" id="{10C15239-6E56-5907-2106-76D90F9799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287999"/>
            <a:ext cx="7020004" cy="12481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>
            <a:noAutofit/>
          </a:bodyPr>
          <a:lstStyle/>
          <a:p>
            <a:pPr lvl="0"/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6E580FA-693E-1687-36F6-5456BAE938D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998" y="1823761"/>
            <a:ext cx="9072000" cy="43844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5F2409B-7577-2F8C-4411-CEBB035C79AF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03998" y="6886437"/>
            <a:ext cx="2348279" cy="52091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7AFF162-44AB-48BA-9BEB-ADA93305831B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447004" y="6886437"/>
            <a:ext cx="3194995" cy="52091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>
            <a:noAutofit/>
          </a:bodyPr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45BCE94-42DF-1F1F-1DB5-88E1E0EE6FD2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226996" y="6886437"/>
            <a:ext cx="2348279" cy="52091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D0E99E18-9EFD-47EB-A627-8B0857CAC376}" type="slidenum"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0" marR="0" lvl="0" indent="0" algn="l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pl-PL" sz="4760" b="0" i="0" u="none" strike="noStrike" kern="1200" cap="none" spc="0" baseline="0">
          <a:solidFill>
            <a:srgbClr val="000000"/>
          </a:solidFill>
          <a:uFillTx/>
          <a:latin typeface="Liberation Sans" pitchFamily="34"/>
        </a:defRPr>
      </a:lvl1pPr>
    </p:titleStyle>
    <p:bodyStyle>
      <a:lvl1pPr marL="0" marR="0" lvl="0" indent="0" defTabSz="914400" rtl="0" fontAlgn="auto" hangingPunct="0">
        <a:lnSpc>
          <a:spcPct val="100000"/>
        </a:lnSpc>
        <a:spcBef>
          <a:spcPts val="0"/>
        </a:spcBef>
        <a:spcAft>
          <a:spcPts val="1530"/>
        </a:spcAft>
        <a:buNone/>
        <a:tabLst/>
        <a:defRPr lang="pl-PL" sz="3470" b="0" i="0" u="none" strike="noStrike" kern="1200" cap="none" spc="0" baseline="0">
          <a:solidFill>
            <a:srgbClr val="000000"/>
          </a:solidFill>
          <a:uFillTx/>
          <a:latin typeface="Liberation Sans" pitchFamily="34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D0B9AD3-5409-28FB-CB3B-8E3A417D2E4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8" y="260640"/>
            <a:ext cx="7200003" cy="1351080"/>
          </a:xfrm>
        </p:spPr>
        <p:txBody>
          <a:bodyPr anchorCtr="1"/>
          <a:lstStyle/>
          <a:p>
            <a:pPr lvl="0" algn="ctr"/>
            <a:r>
              <a:rPr lang="pl-PL"/>
              <a:t>Gminny Ośrodek Pomocy Społecznej w Domaniowie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802D3F15-D6ED-EF94-3468-C6D263B3A76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831997" y="1770479"/>
            <a:ext cx="2880003" cy="463751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E16F652F-6369-E96E-5AA3-0412914C8113}"/>
              </a:ext>
            </a:extLst>
          </p:cNvPr>
          <p:cNvSpPr txBox="1"/>
          <p:nvPr/>
        </p:nvSpPr>
        <p:spPr>
          <a:xfrm>
            <a:off x="1007997" y="2376004"/>
            <a:ext cx="3312002" cy="85823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Segoe UI" pitchFamily="2"/>
                <a:cs typeface="Tahoma" pitchFamily="2"/>
              </a:rPr>
              <a:t>        KIEROWNIK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Segoe UI" pitchFamily="2"/>
              <a:cs typeface="Tahoma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800" b="1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Segoe UI" pitchFamily="2"/>
                <a:cs typeface="Tahoma" pitchFamily="2"/>
              </a:rPr>
              <a:t>Katarzyna Buszczak</a:t>
            </a:r>
          </a:p>
        </p:txBody>
      </p:sp>
    </p:spTree>
  </p:cSld>
  <p:clrMapOvr>
    <a:masterClrMapping/>
  </p:clrMapOvr>
  <p:transition spd="slow" advTm="10000">
    <p:pull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E25DE8C7-43AA-F37B-BCF0-0D8E2421C258}"/>
              </a:ext>
            </a:extLst>
          </p:cNvPr>
          <p:cNvSpPr txBox="1"/>
          <p:nvPr/>
        </p:nvSpPr>
        <p:spPr>
          <a:xfrm>
            <a:off x="1655996" y="719998"/>
            <a:ext cx="6191996" cy="100188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6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Segoe UI" pitchFamily="2"/>
                <a:cs typeface="Tahoma" pitchFamily="2"/>
              </a:rPr>
              <a:t>Świąteczne paczki dla seniorów od PCK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11F69865-754A-6243-F494-4D0AC2118E84}"/>
              </a:ext>
            </a:extLst>
          </p:cNvPr>
          <p:cNvSpPr txBox="1"/>
          <p:nvPr/>
        </p:nvSpPr>
        <p:spPr>
          <a:xfrm>
            <a:off x="628558" y="1799996"/>
            <a:ext cx="4339440" cy="309600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Segoe UI" pitchFamily="2"/>
              <a:cs typeface="Tahoma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Segoe UI" pitchFamily="2"/>
              <a:cs typeface="Tahoma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Segoe UI" pitchFamily="2"/>
                <a:cs typeface="Tahoma" pitchFamily="2"/>
              </a:rPr>
              <a:t>Gminny Ośrodek Pomocy Społecznej w Domaniowie już po raz kolejny otrzymał od Polskiego Czerwonego Krzyża świąteczne paczki dla seniorów z gminy Domaniów.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CCD3B5E7-AD25-2EFB-A290-65D4A3F6169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687997" y="2231995"/>
            <a:ext cx="3384002" cy="33840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525C709B-BA02-4000-64E2-086B4D60C2D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415884" y="4301995"/>
            <a:ext cx="3192115" cy="239399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 advTm="10000">
    <p:pull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85E7D1C-8FC6-47ED-55AB-23AD0135100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8" y="575998"/>
            <a:ext cx="7200003" cy="719998"/>
          </a:xfrm>
        </p:spPr>
        <p:txBody>
          <a:bodyPr anchorCtr="1"/>
          <a:lstStyle/>
          <a:p>
            <a:pPr lvl="0" algn="ctr"/>
            <a:r>
              <a:rPr lang="pl-PL" sz="4800" i="1">
                <a:latin typeface="Times New Roman" pitchFamily="18"/>
                <a:cs typeface="Times New Roman" pitchFamily="18"/>
              </a:rPr>
              <a:t>Zieleń bez granic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C865BA48-97AC-2BA7-B0FB-E5656F16A265}"/>
              </a:ext>
            </a:extLst>
          </p:cNvPr>
          <p:cNvSpPr txBox="1"/>
          <p:nvPr/>
        </p:nvSpPr>
        <p:spPr>
          <a:xfrm>
            <a:off x="791998" y="1693441"/>
            <a:ext cx="3744001" cy="442668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just" defTabSz="914400" rtl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6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Courier New" pitchFamily="48"/>
                <a:cs typeface="Times New Roman" pitchFamily="18"/>
              </a:rPr>
              <a:t> 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Courier New" pitchFamily="48"/>
              <a:cs typeface="Times New Roman" pitchFamily="18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Courier New" pitchFamily="48"/>
              <a:cs typeface="Times New Roman" pitchFamily="18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Courier New" pitchFamily="48"/>
              <a:cs typeface="Times New Roman" pitchFamily="18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34"/>
                <a:ea typeface="Courier New" pitchFamily="48"/>
                <a:cs typeface="Times New Roman" pitchFamily="18"/>
              </a:rPr>
              <a:t>Gminny Ośrodek Pomocy Społecznej wraz z Kołem Gospodyń Wiejskich w Domaniowie wspólnie realizował projekt pn. ,,Zieleń bez granic w obszarze Lider A4’’.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34"/>
                <a:ea typeface="Courier New" pitchFamily="48"/>
                <a:cs typeface="Times New Roman" pitchFamily="18"/>
              </a:rPr>
              <a:t> Projekt polegał na rekreacyjnym zagospodarowaniu terenu zielonego poprzez stworzenie ogrodu sensoryczno - terapeutycznego przy Klubie Seniora w Domaniowie.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37C49BD8-ADDB-AF30-87B1-B58BE646DB1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803123" y="1871996"/>
            <a:ext cx="1532881" cy="27324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F3ACA917-391B-68BA-9EA8-BF69DADA002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714356" y="1962357"/>
            <a:ext cx="2285643" cy="22856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">
            <a:extLst>
              <a:ext uri="{FF2B5EF4-FFF2-40B4-BE49-F238E27FC236}">
                <a16:creationId xmlns:a16="http://schemas.microsoft.com/office/drawing/2014/main" id="{624AF533-2926-4195-FF86-1B6D9BF92D8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560003" y="4392000"/>
            <a:ext cx="1460882" cy="26042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">
            <a:extLst>
              <a:ext uri="{FF2B5EF4-FFF2-40B4-BE49-F238E27FC236}">
                <a16:creationId xmlns:a16="http://schemas.microsoft.com/office/drawing/2014/main" id="{80519AC0-0846-084A-E8CC-4AF14602E24D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038563" y="4895999"/>
            <a:ext cx="1585441" cy="158544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 advTm="10000">
    <p:pull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4772E91-736A-7C31-4CEA-FE6DDA8F203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8" y="236518"/>
            <a:ext cx="7020004" cy="1351080"/>
          </a:xfrm>
        </p:spPr>
        <p:txBody>
          <a:bodyPr>
            <a:spAutoFit/>
          </a:bodyPr>
          <a:lstStyle/>
          <a:p>
            <a:pPr lvl="0"/>
            <a:r>
              <a:rPr lang="pl-PL"/>
              <a:t>Budowa wiaty rekreacyjnej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CD81873-DE79-224C-2290-D2C5957F61D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8" y="1823761"/>
            <a:ext cx="4426921" cy="4384438"/>
          </a:xfrm>
        </p:spPr>
        <p:txBody>
          <a:bodyPr anchorCtr="1"/>
          <a:lstStyle/>
          <a:p>
            <a:pPr lvl="0" algn="ctr"/>
            <a:endParaRPr lang="pl-PL" sz="2400">
              <a:latin typeface="Times New Roman" pitchFamily="18"/>
              <a:cs typeface="Times New Roman" pitchFamily="18"/>
            </a:endParaRPr>
          </a:p>
          <a:p>
            <a:pPr lvl="0" algn="ctr"/>
            <a:r>
              <a:rPr lang="pl-PL" sz="2400">
                <a:latin typeface="Times New Roman" pitchFamily="18"/>
                <a:cs typeface="Times New Roman" pitchFamily="18"/>
              </a:rPr>
              <a:t>Gminny Ośrodek Pomocy Społecznej w Domaniowie przy współpracy z Towarzystwem Miłośników Ziemi Domaniowskiej zrealizował budowę wiaty ogrodowej wraz z wyposażeniem  w miejscowości Domaniów w ramach Grantu z Lider A4 na "Rekreacyjne zagospodarowanie terenu zielonego w obszarze Lider A4".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16E69AE4-85CF-0532-47A2-C5FF8786EA9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343994" y="2015995"/>
            <a:ext cx="2235598" cy="223559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9DBD94C8-175F-7701-C82B-84A4096A14D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111998" y="2193124"/>
            <a:ext cx="1943996" cy="194399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">
            <a:extLst>
              <a:ext uri="{FF2B5EF4-FFF2-40B4-BE49-F238E27FC236}">
                <a16:creationId xmlns:a16="http://schemas.microsoft.com/office/drawing/2014/main" id="{466D56A1-FCC1-480F-72FA-1360E2C126AC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687997" y="4536000"/>
            <a:ext cx="2412004" cy="241200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 advTm="10000">
    <p:pull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10E5816-DE5F-5A46-CCF5-BFA0A367AC1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pl-PL"/>
              <a:t>Wycinka drzew 2021 r.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DC401B7-21DB-7FFA-F475-CD644F27768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8" y="1799996"/>
            <a:ext cx="4426921" cy="4384438"/>
          </a:xfrm>
        </p:spPr>
        <p:txBody>
          <a:bodyPr anchorCtr="1"/>
          <a:lstStyle/>
          <a:p>
            <a:pPr lvl="0" algn="ctr"/>
            <a:endParaRPr lang="pl-PL"/>
          </a:p>
          <a:p>
            <a:pPr lvl="0" algn="ctr"/>
            <a:endParaRPr lang="pl-PL"/>
          </a:p>
          <a:p>
            <a:pPr lvl="0" algn="ctr"/>
            <a:r>
              <a:rPr lang="pl-PL"/>
              <a:t>W 2021 r. Ośrodek zaopatrzył najbardziej potrzebujących mieszkańców gminy Domaniów w drewno z wycinki.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45E8AB65-2C91-6113-F24C-496CC2BF063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4813">
            <a:off x="5162785" y="1802941"/>
            <a:ext cx="4213802" cy="409824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 advTm="10000">
    <p:pull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9A0B1B-8C91-D26E-6FE6-BB7AB9EF209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8" y="575998"/>
            <a:ext cx="7200003" cy="719998"/>
          </a:xfrm>
        </p:spPr>
        <p:txBody>
          <a:bodyPr/>
          <a:lstStyle/>
          <a:p>
            <a:pPr lvl="0"/>
            <a:r>
              <a:rPr lang="pl-PL"/>
              <a:t>BANK ŻYWNOŚCI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94EA597-7C36-F081-CDC9-03972C40947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76283" y="1781644"/>
            <a:ext cx="4426921" cy="4384438"/>
          </a:xfrm>
        </p:spPr>
        <p:txBody>
          <a:bodyPr anchorCtr="1"/>
          <a:lstStyle/>
          <a:p>
            <a:pPr lvl="0" algn="ctr"/>
            <a:endParaRPr lang="pl-PL" sz="2600"/>
          </a:p>
          <a:p>
            <a:pPr lvl="0" algn="ctr"/>
            <a:r>
              <a:rPr lang="pl-PL" sz="2400"/>
              <a:t>Gminny Ośrodek Pomocy Społecznej w Domaniowie od 4 lat realizuje Program Operacyjny Pomocy Żywnościowej  wydano dla 500 osób paczki żywnościowe dla  mieszkańców gminy Domaniów.  </a:t>
            </a:r>
            <a:r>
              <a:rPr lang="pl-PL" sz="2600"/>
              <a:t> 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6B20A668-E76A-DEB3-4A1D-38418CBC18D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255998" y="2015995"/>
            <a:ext cx="3168002" cy="23760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D556BB7E-D3DF-C457-C4D8-B2FA8015F38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983995" y="4718157"/>
            <a:ext cx="2592003" cy="194399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">
            <a:extLst>
              <a:ext uri="{FF2B5EF4-FFF2-40B4-BE49-F238E27FC236}">
                <a16:creationId xmlns:a16="http://schemas.microsoft.com/office/drawing/2014/main" id="{F225FCE9-721D-CFF2-7DF0-8A8406EDEAD5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751999" y="5095795"/>
            <a:ext cx="1653482" cy="12402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 advTm="10000">
    <p:pull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CF1E6AF3-846B-0ED0-9AF4-EE5AE8C2CB0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104000" y="1486439"/>
            <a:ext cx="4607999" cy="570996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5BEF10CC-D387-E5FF-F60F-0000B184952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583996" y="575998"/>
            <a:ext cx="6479996" cy="82260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6A44A70E-81EF-48D9-96A1-EB4B67E1488C}"/>
              </a:ext>
            </a:extLst>
          </p:cNvPr>
          <p:cNvSpPr txBox="1"/>
          <p:nvPr/>
        </p:nvSpPr>
        <p:spPr>
          <a:xfrm>
            <a:off x="700393" y="1871996"/>
            <a:ext cx="3229578" cy="43381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Segoe UI" pitchFamily="2"/>
                <a:cs typeface="Tahoma" pitchFamily="2"/>
              </a:rPr>
              <a:t>Gminny Ośrodek Pomocy Społecznej przystąpił do Projektu ,,Aktywizacja mieszkańców Gminy Domaniów.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Segoe UI" pitchFamily="2"/>
              <a:cs typeface="Tahoma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Segoe UI" pitchFamily="2"/>
                <a:cs typeface="Tahoma" pitchFamily="2"/>
              </a:rPr>
              <a:t>Całkowita wartość Projektu wynosi </a:t>
            </a:r>
            <a:r>
              <a:rPr lang="pl-PL" sz="1800" b="1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Segoe UI" pitchFamily="2"/>
                <a:cs typeface="Tahoma" pitchFamily="2"/>
              </a:rPr>
              <a:t>983.865,03 zł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1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Segoe UI" pitchFamily="2"/>
              <a:cs typeface="Tahoma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1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Segoe UI" pitchFamily="2"/>
              <a:cs typeface="Tahoma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Segoe UI" pitchFamily="2"/>
                <a:cs typeface="Tahoma" pitchFamily="2"/>
              </a:rPr>
              <a:t>Płatność ze środków europejskich w kwocie</a:t>
            </a:r>
            <a:r>
              <a:rPr lang="pl-PL" sz="1800" b="1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Segoe UI" pitchFamily="2"/>
                <a:cs typeface="Tahoma" pitchFamily="2"/>
              </a:rPr>
              <a:t> 836.285,27 zł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1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Segoe UI" pitchFamily="2"/>
              <a:cs typeface="Tahoma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Segoe UI" pitchFamily="2"/>
                <a:cs typeface="Tahoma" pitchFamily="2"/>
              </a:rPr>
              <a:t>Wkład własny publiczny JST w kwocie</a:t>
            </a:r>
            <a:r>
              <a:rPr lang="pl-PL" sz="1800" b="1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Segoe UI" pitchFamily="2"/>
                <a:cs typeface="Tahoma" pitchFamily="2"/>
              </a:rPr>
              <a:t> 147.579,76 zł</a:t>
            </a:r>
          </a:p>
        </p:txBody>
      </p:sp>
    </p:spTree>
  </p:cSld>
  <p:clrMapOvr>
    <a:masterClrMapping/>
  </p:clrMapOvr>
  <p:transition spd="slow" advTm="10000">
    <p:pull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A55699-4A89-5393-953F-A10FEF59B63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8" y="575998"/>
            <a:ext cx="7200003" cy="719998"/>
          </a:xfrm>
        </p:spPr>
        <p:txBody>
          <a:bodyPr/>
          <a:lstStyle/>
          <a:p>
            <a:pPr lvl="0"/>
            <a:r>
              <a:rPr lang="pl-PL"/>
              <a:t>   </a:t>
            </a:r>
            <a:r>
              <a:rPr lang="pl-PL" sz="2600"/>
              <a:t> Aktywizacja mieszkańców Gminy Domaniów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F65DE746-ED4F-0C1A-2D86-B8C2A50162CC}"/>
              </a:ext>
            </a:extLst>
          </p:cNvPr>
          <p:cNvSpPr txBox="1"/>
          <p:nvPr/>
        </p:nvSpPr>
        <p:spPr>
          <a:xfrm>
            <a:off x="571317" y="1710723"/>
            <a:ext cx="3604683" cy="390528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1" compatLnSpc="0">
            <a:noAutofit/>
          </a:bodyPr>
          <a:lstStyle/>
          <a:p>
            <a:pPr marL="0" marR="0" lvl="0" indent="0" algn="ctr" defTabSz="914400" rtl="0" fontAlgn="auto" hangingPunct="0">
              <a:lnSpc>
                <a:spcPct val="150000"/>
              </a:lnSpc>
              <a:spcBef>
                <a:spcPts val="285"/>
              </a:spcBef>
              <a:spcAft>
                <a:spcPts val="285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Segoe UI" pitchFamily="2"/>
              <a:cs typeface="Tahoma" pitchFamily="2"/>
            </a:endParaRPr>
          </a:p>
          <a:p>
            <a:pPr marL="0" marR="0" lvl="0" indent="0" algn="ctr" defTabSz="914400" rtl="0" fontAlgn="auto" hangingPunct="0">
              <a:lnSpc>
                <a:spcPct val="150000"/>
              </a:lnSpc>
              <a:spcBef>
                <a:spcPts val="285"/>
              </a:spcBef>
              <a:spcAft>
                <a:spcPts val="285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3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Segoe UI" pitchFamily="2"/>
                <a:cs typeface="Tahoma" pitchFamily="2"/>
              </a:rPr>
              <a:t>Najmłodsi mieszkańcy Naszej gminy chętnie uczestniczyli w organizowanych przez Gminny Ośrodek Pomocy Społecznej w Domaniowie zajęciach świetlicowych w ramach projektu      "Aktywizacja mieszkańców gminy Domaniów".</a:t>
            </a:r>
          </a:p>
          <a:p>
            <a:pPr marL="0" marR="0" lvl="0" indent="0" algn="ctr" defTabSz="914400" rtl="0" fontAlgn="auto" hangingPunct="0">
              <a:lnSpc>
                <a:spcPct val="150000"/>
              </a:lnSpc>
              <a:spcBef>
                <a:spcPts val="285"/>
              </a:spcBef>
              <a:spcAft>
                <a:spcPts val="285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3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Segoe UI" pitchFamily="2"/>
                <a:cs typeface="Tahoma" pitchFamily="2"/>
              </a:rPr>
              <a:t>Do świetlic zakupiono:</a:t>
            </a:r>
          </a:p>
          <a:p>
            <a:pPr marL="0" marR="0" lvl="0" indent="0" algn="ctr" defTabSz="914400" rtl="0" fontAlgn="auto" hangingPunct="0">
              <a:lnSpc>
                <a:spcPct val="150000"/>
              </a:lnSpc>
              <a:spcBef>
                <a:spcPts val="285"/>
              </a:spcBef>
              <a:spcAft>
                <a:spcPts val="285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300" b="1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Segoe UI" pitchFamily="2"/>
                <a:cs typeface="Tahoma" pitchFamily="2"/>
              </a:rPr>
              <a:t>Stoły do gry w piłkarzyki,</a:t>
            </a:r>
          </a:p>
          <a:p>
            <a:pPr marL="0" marR="0" lvl="0" indent="0" algn="ctr" defTabSz="914400" rtl="0" fontAlgn="auto" hangingPunct="0">
              <a:lnSpc>
                <a:spcPct val="150000"/>
              </a:lnSpc>
              <a:spcBef>
                <a:spcPts val="285"/>
              </a:spcBef>
              <a:spcAft>
                <a:spcPts val="285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300" b="1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Segoe UI" pitchFamily="2"/>
                <a:cs typeface="Tahoma" pitchFamily="2"/>
              </a:rPr>
              <a:t>Maszyny do popkornu</a:t>
            </a:r>
            <a:r>
              <a:rPr lang="pl-PL" sz="13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Segoe UI" pitchFamily="2"/>
                <a:cs typeface="Tahoma" pitchFamily="2"/>
              </a:rPr>
              <a:t>,</a:t>
            </a:r>
          </a:p>
          <a:p>
            <a:pPr marL="0" marR="0" lvl="0" indent="0" algn="ctr" defTabSz="914400" rtl="0" fontAlgn="auto" hangingPunct="0">
              <a:lnSpc>
                <a:spcPct val="150000"/>
              </a:lnSpc>
              <a:spcBef>
                <a:spcPts val="285"/>
              </a:spcBef>
              <a:spcAft>
                <a:spcPts val="285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300" b="1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Segoe UI" pitchFamily="2"/>
                <a:cs typeface="Tahoma" pitchFamily="2"/>
              </a:rPr>
              <a:t>Materiały plastyczne</a:t>
            </a:r>
            <a:r>
              <a:rPr lang="pl-PL" sz="13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Segoe UI" pitchFamily="2"/>
                <a:cs typeface="Tahoma" pitchFamily="2"/>
              </a:rPr>
              <a:t>,</a:t>
            </a:r>
          </a:p>
          <a:p>
            <a:pPr marL="0" marR="0" lvl="0" indent="0" algn="ctr" defTabSz="914400" rtl="0" fontAlgn="auto" hangingPunct="0">
              <a:lnSpc>
                <a:spcPct val="150000"/>
              </a:lnSpc>
              <a:spcBef>
                <a:spcPts val="285"/>
              </a:spcBef>
              <a:spcAft>
                <a:spcPts val="285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300" b="1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Segoe UI" pitchFamily="2"/>
                <a:cs typeface="Tahoma" pitchFamily="2"/>
              </a:rPr>
              <a:t>Gry planszowe</a:t>
            </a:r>
            <a:r>
              <a:rPr lang="pl-PL" sz="13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Segoe UI" pitchFamily="2"/>
                <a:cs typeface="Tahoma" pitchFamily="2"/>
              </a:rPr>
              <a:t>,</a:t>
            </a:r>
            <a:r>
              <a:rPr lang="pl-PL" sz="1300" b="1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Segoe UI" pitchFamily="2"/>
                <a:cs typeface="Tahoma" pitchFamily="2"/>
              </a:rPr>
              <a:t> karty</a:t>
            </a:r>
          </a:p>
          <a:p>
            <a:pPr marL="0" marR="0" lvl="0" indent="0" algn="ctr" defTabSz="914400" rtl="0" fontAlgn="auto" hangingPunct="0">
              <a:lnSpc>
                <a:spcPct val="150000"/>
              </a:lnSpc>
              <a:spcBef>
                <a:spcPts val="285"/>
              </a:spcBef>
              <a:spcAft>
                <a:spcPts val="285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300" b="1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Segoe UI" pitchFamily="2"/>
                <a:cs typeface="Tahoma" pitchFamily="2"/>
              </a:rPr>
              <a:t>Klocki</a:t>
            </a:r>
            <a:r>
              <a:rPr lang="pl-PL" sz="13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Segoe UI" pitchFamily="2"/>
                <a:cs typeface="Tahoma" pitchFamily="2"/>
              </a:rPr>
              <a:t> itp.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8A77E97B-89C7-D42E-7A5B-D4FCCE90A33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767995" y="1950122"/>
            <a:ext cx="2871362" cy="215387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D2019811-6466-072D-5172-45622FA48BD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002356" y="4914360"/>
            <a:ext cx="2285643" cy="22856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">
            <a:extLst>
              <a:ext uri="{FF2B5EF4-FFF2-40B4-BE49-F238E27FC236}">
                <a16:creationId xmlns:a16="http://schemas.microsoft.com/office/drawing/2014/main" id="{DEE27DCD-5406-2D90-E49F-C8282DA55725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392000" y="4032001"/>
            <a:ext cx="2285643" cy="22856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">
            <a:extLst>
              <a:ext uri="{FF2B5EF4-FFF2-40B4-BE49-F238E27FC236}">
                <a16:creationId xmlns:a16="http://schemas.microsoft.com/office/drawing/2014/main" id="{0D3C7E12-1CEB-8E71-D2E3-1FE4E232851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1103397" y="5453637"/>
            <a:ext cx="2424595" cy="181835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">
            <a:extLst>
              <a:ext uri="{FF2B5EF4-FFF2-40B4-BE49-F238E27FC236}">
                <a16:creationId xmlns:a16="http://schemas.microsoft.com/office/drawing/2014/main" id="{9682047B-E3B4-5D54-2033-CE98CA58FD19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4284000" y="2087995"/>
            <a:ext cx="2267995" cy="151199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 advTm="10000">
    <p:pull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7DDB3F89-D486-6682-4CE0-0A2E76B6D866}"/>
              </a:ext>
            </a:extLst>
          </p:cNvPr>
          <p:cNvSpPr txBox="1"/>
          <p:nvPr/>
        </p:nvSpPr>
        <p:spPr>
          <a:xfrm>
            <a:off x="1871996" y="2376004"/>
            <a:ext cx="5615997" cy="391536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1" compatLnSpc="0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54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Segoe UI" pitchFamily="2"/>
                <a:cs typeface="Tahoma" pitchFamily="2"/>
              </a:rPr>
              <a:t>                </a:t>
            </a: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34CA0E85-CCEE-E5A8-215D-9B317859359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pl-PL" sz="2800"/>
              <a:t>       Dzień dziecka w ramach projektu</a:t>
            </a:r>
          </a:p>
        </p:txBody>
      </p:sp>
      <p:sp>
        <p:nvSpPr>
          <p:cNvPr id="4" name="Podtytuł 3">
            <a:extLst>
              <a:ext uri="{FF2B5EF4-FFF2-40B4-BE49-F238E27FC236}">
                <a16:creationId xmlns:a16="http://schemas.microsoft.com/office/drawing/2014/main" id="{92B30CEC-8527-751B-5D09-22BAD7234883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575998" y="2038316"/>
            <a:ext cx="3888001" cy="4657679"/>
          </a:xfrm>
        </p:spPr>
        <p:txBody>
          <a:bodyPr anchor="ctr" anchorCtr="1"/>
          <a:lstStyle/>
          <a:p>
            <a:pPr lvl="0" algn="ctr"/>
            <a:r>
              <a:rPr lang="pl-PL" sz="1600">
                <a:latin typeface="Arial" pitchFamily="18"/>
              </a:rPr>
              <a:t>Gminny Ośrodek Pomocy Społecznej w Domaniowie w ramach projektu pn. „Aktywizacja mieszkańców gminy Domaniów” zorganizował wydarzenie integracyjne pt. „Dzień Dziecka”.</a:t>
            </a:r>
          </a:p>
          <a:p>
            <a:pPr lvl="0" algn="ctr"/>
            <a:r>
              <a:rPr lang="pl-PL" sz="1600">
                <a:latin typeface="Arial" pitchFamily="18"/>
              </a:rPr>
              <a:t>w 7 świetlicach wiejskich na terenie gminy Domaniów tj.: Kończycach, Domaniowie, Polwicy, Swojkowie, Goszczynie, Skrzypniku i Jankowie.</a:t>
            </a:r>
          </a:p>
          <a:p>
            <a:pPr lvl="0" algn="ctr"/>
            <a:endParaRPr lang="pl-PL" sz="1600">
              <a:latin typeface="Arial" pitchFamily="18"/>
            </a:endParaRPr>
          </a:p>
          <a:p>
            <a:pPr lvl="0" algn="ctr"/>
            <a:r>
              <a:rPr lang="pl-PL" sz="1600">
                <a:latin typeface="Arial" pitchFamily="18"/>
              </a:rPr>
              <a:t>Dzieci wspólnie z rodzicami spędziły miłe chwile na zabawach prowadzonych przez animatora przy drobnym poczęstunku. Na koniec zabawy najmłodsi otrzymali drobne upominki.</a:t>
            </a:r>
          </a:p>
        </p:txBody>
      </p:sp>
      <p:pic>
        <p:nvPicPr>
          <p:cNvPr id="5" name="">
            <a:extLst>
              <a:ext uri="{FF2B5EF4-FFF2-40B4-BE49-F238E27FC236}">
                <a16:creationId xmlns:a16="http://schemas.microsoft.com/office/drawing/2014/main" id="{F06E7C4F-C179-4C72-4F0E-2F9451F6390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704002" y="2304004"/>
            <a:ext cx="1871996" cy="187199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">
            <a:extLst>
              <a:ext uri="{FF2B5EF4-FFF2-40B4-BE49-F238E27FC236}">
                <a16:creationId xmlns:a16="http://schemas.microsoft.com/office/drawing/2014/main" id="{FA07517A-6C4D-097A-AAEE-1288B86DE26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704002" y="4895999"/>
            <a:ext cx="1871996" cy="187199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">
            <a:extLst>
              <a:ext uri="{FF2B5EF4-FFF2-40B4-BE49-F238E27FC236}">
                <a16:creationId xmlns:a16="http://schemas.microsoft.com/office/drawing/2014/main" id="{33BA7B96-BC50-5EFB-D7EF-2463BF5BCF38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183998" y="4176000"/>
            <a:ext cx="2087995" cy="208799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 advTm="10000">
    <p:pull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EE6F69-58F2-5CBB-B145-D5B8963BEF8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pl-PL" sz="2400"/>
              <a:t>                  Wyjazd integracyjny do ZOO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EFA3C05-302B-92EE-224F-856A4EA3175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8" y="1871996"/>
            <a:ext cx="4248000" cy="4336203"/>
          </a:xfrm>
        </p:spPr>
        <p:txBody>
          <a:bodyPr/>
          <a:lstStyle/>
          <a:p>
            <a:pPr lvl="0" algn="ctr"/>
            <a:endParaRPr lang="pl-PL" sz="2200"/>
          </a:p>
          <a:p>
            <a:pPr lvl="0" algn="ctr"/>
            <a:r>
              <a:rPr lang="pl-PL" sz="2200"/>
              <a:t>W ramach projektu pn. „Aktywizacja mieszkańców gminy Domaniów”, zorganizowano osiem wyjazdów integracyjnych do ogrodu zoologicznego we Wrocławiu</a:t>
            </a:r>
          </a:p>
          <a:p>
            <a:pPr lvl="0" algn="ctr"/>
            <a:endParaRPr lang="pl-PL" sz="2200"/>
          </a:p>
          <a:p>
            <a:pPr lvl="0" algn="ctr"/>
            <a:r>
              <a:rPr lang="pl-PL" sz="2200"/>
              <a:t>Wyjazdy miały na celu spełnienie funkcji integracyjnej, edukacyjnej oraz możliwości ciekawego spędzenia czasu.</a:t>
            </a:r>
          </a:p>
          <a:p>
            <a:pPr lvl="0"/>
            <a:endParaRPr lang="pl-PL"/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87A84719-9B74-68AF-2294-EFCB094306D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00003" y="1943996"/>
            <a:ext cx="1932840" cy="193247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001EE0DD-F40B-83FE-4AAE-C18DF64D34F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200003" y="4104000"/>
            <a:ext cx="1943996" cy="194399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">
            <a:extLst>
              <a:ext uri="{FF2B5EF4-FFF2-40B4-BE49-F238E27FC236}">
                <a16:creationId xmlns:a16="http://schemas.microsoft.com/office/drawing/2014/main" id="{F304B76E-C75C-C985-BE0B-4B1974578F5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183998" y="2314437"/>
            <a:ext cx="1861562" cy="186156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">
            <a:extLst>
              <a:ext uri="{FF2B5EF4-FFF2-40B4-BE49-F238E27FC236}">
                <a16:creationId xmlns:a16="http://schemas.microsoft.com/office/drawing/2014/main" id="{3EF88E1E-C3A4-B717-421A-2A8B82489CE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183998" y="4405679"/>
            <a:ext cx="1802520" cy="180252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 advTm="10000">
    <p:pull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EDC3DC32-DAAF-FCA9-EE41-8D3E46DBE34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767995" y="1946163"/>
            <a:ext cx="2493358" cy="18698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B129E731-E4D2-BB0E-62F3-91AA5297139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767995" y="4374361"/>
            <a:ext cx="2444401" cy="167363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1D62CDEB-F29B-C8AC-0BCB-CE387E5DF1BF}"/>
              </a:ext>
            </a:extLst>
          </p:cNvPr>
          <p:cNvSpPr txBox="1"/>
          <p:nvPr/>
        </p:nvSpPr>
        <p:spPr>
          <a:xfrm>
            <a:off x="863998" y="1943996"/>
            <a:ext cx="5687997" cy="35690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0">
            <a:noAutofit/>
          </a:bodyPr>
          <a:lstStyle/>
          <a:p>
            <a:pPr marL="0" marR="0" lvl="0" indent="0" algn="just" defTabSz="914400" rtl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Segoe UI" pitchFamily="2"/>
              <a:cs typeface="Tahoma" pitchFamily="2"/>
            </a:endParaRPr>
          </a:p>
          <a:p>
            <a:pPr marL="0" marR="0" lvl="0" indent="0" algn="just" defTabSz="914400" rtl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Segoe UI" pitchFamily="2"/>
              <a:cs typeface="Tahoma" pitchFamily="2"/>
            </a:endParaRPr>
          </a:p>
          <a:p>
            <a:pPr marL="0" marR="0" lvl="0" indent="0" algn="just" defTabSz="914400" rtl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Segoe UI" pitchFamily="2"/>
                <a:cs typeface="Tahoma" pitchFamily="2"/>
              </a:rPr>
              <a:t>Gminny Ośrodek Pomocy Społecznej w Domaniowie w ramach projektu "Aktywizacja mieszkańców gminy Domaniów" zakupił do 14 świetlic wiejskich z terenu gminy Domaniów wyposażenie w postaci monitorów wielkoformatowych oraz konsol multimedialnych.</a:t>
            </a:r>
          </a:p>
          <a:p>
            <a:pPr marL="0" marR="0" lvl="0" indent="0" algn="just" defTabSz="914400" rtl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Segoe UI" pitchFamily="2"/>
              <a:cs typeface="Tahoma" pitchFamily="2"/>
            </a:endParaRPr>
          </a:p>
          <a:p>
            <a:pPr marL="0" marR="0" lvl="0" indent="0" algn="just" defTabSz="914400" rtl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Segoe UI" pitchFamily="2"/>
                <a:cs typeface="Tahoma" pitchFamily="2"/>
              </a:rPr>
              <a:t> </a:t>
            </a:r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94EBB586-E0E1-8574-62E9-6964B38B7F3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pl-PL" sz="3600"/>
              <a:t>      Wyposażenie świetlic</a:t>
            </a:r>
          </a:p>
        </p:txBody>
      </p:sp>
    </p:spTree>
  </p:cSld>
  <p:clrMapOvr>
    <a:masterClrMapping/>
  </p:clrMapOvr>
  <p:transition spd="slow" advTm="10000">
    <p:pull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CC62EDC-E088-1B54-BD69-1663FF97D47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8" y="260640"/>
            <a:ext cx="7200003" cy="1351080"/>
          </a:xfrm>
        </p:spPr>
        <p:txBody>
          <a:bodyPr anchorCtr="1">
            <a:spAutoFit/>
          </a:bodyPr>
          <a:lstStyle/>
          <a:p>
            <a:pPr lvl="0" algn="ctr"/>
            <a:r>
              <a:rPr lang="pl-PL"/>
              <a:t>Gminny Ośrodek Pomocy Społecznej w Domaniowie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102997F-D74E-F2F9-1E00-C668BD9717C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8" y="1799996"/>
            <a:ext cx="4426921" cy="4384438"/>
          </a:xfrm>
        </p:spPr>
        <p:txBody>
          <a:bodyPr/>
          <a:lstStyle/>
          <a:p>
            <a:pPr lvl="0"/>
            <a:r>
              <a:rPr lang="pl-PL" sz="2000"/>
              <a:t>Pracownicy:</a:t>
            </a:r>
          </a:p>
          <a:p>
            <a:pPr lvl="0">
              <a:buSzPct val="45000"/>
              <a:buFont typeface="StarSymbol"/>
              <a:buChar char="●"/>
            </a:pPr>
            <a:r>
              <a:rPr lang="pl-PL" sz="2000"/>
              <a:t>Główna księgowa </a:t>
            </a:r>
            <a:r>
              <a:rPr lang="pl-PL" sz="2000" b="1"/>
              <a:t> </a:t>
            </a:r>
          </a:p>
          <a:p>
            <a:pPr lvl="0">
              <a:buSzPct val="45000"/>
              <a:buFont typeface="StarSymbol"/>
              <a:buChar char="●"/>
            </a:pPr>
            <a:r>
              <a:rPr lang="pl-PL" sz="2000" b="1" i="1"/>
              <a:t>Irena Sobkowiak</a:t>
            </a:r>
          </a:p>
          <a:p>
            <a:pPr lvl="0">
              <a:buSzPct val="45000"/>
              <a:buFont typeface="StarSymbol"/>
              <a:buChar char="●"/>
            </a:pPr>
            <a:r>
              <a:rPr lang="pl-PL" sz="2000"/>
              <a:t>Starszy inspektor</a:t>
            </a:r>
          </a:p>
          <a:p>
            <a:pPr lvl="0">
              <a:buSzPct val="45000"/>
              <a:buFont typeface="StarSymbol"/>
              <a:buChar char="●"/>
            </a:pPr>
            <a:r>
              <a:rPr lang="pl-PL" sz="2000" b="1" i="1"/>
              <a:t>Małgorzata Fitowska</a:t>
            </a:r>
          </a:p>
          <a:p>
            <a:pPr lvl="0">
              <a:buSzPct val="45000"/>
              <a:buFont typeface="StarSymbol"/>
              <a:buChar char="●"/>
            </a:pPr>
            <a:r>
              <a:rPr lang="pl-PL" sz="2000"/>
              <a:t>Starszy pracownik socjalny</a:t>
            </a:r>
          </a:p>
          <a:p>
            <a:pPr lvl="0">
              <a:buSzPct val="45000"/>
              <a:buFont typeface="StarSymbol"/>
              <a:buChar char="●"/>
            </a:pPr>
            <a:r>
              <a:rPr lang="pl-PL" sz="2000" b="1" i="1"/>
              <a:t>Marta Kuś</a:t>
            </a:r>
          </a:p>
          <a:p>
            <a:pPr lvl="0">
              <a:buSzPct val="45000"/>
              <a:buFont typeface="StarSymbol"/>
              <a:buChar char="●"/>
            </a:pPr>
            <a:r>
              <a:rPr lang="pl-PL" sz="2000"/>
              <a:t>Specjalista pracy socjalnej</a:t>
            </a:r>
          </a:p>
          <a:p>
            <a:pPr lvl="0">
              <a:buSzPct val="45000"/>
              <a:buFont typeface="StarSymbol"/>
              <a:buChar char="●"/>
            </a:pPr>
            <a:r>
              <a:rPr lang="pl-PL" sz="2000" b="1" i="1"/>
              <a:t>Ewelina Świątek</a:t>
            </a:r>
          </a:p>
          <a:p>
            <a:pPr lvl="0">
              <a:buSzPct val="45000"/>
              <a:buFont typeface="StarSymbol"/>
              <a:buChar char="●"/>
            </a:pPr>
            <a:r>
              <a:rPr lang="pl-PL" sz="2000"/>
              <a:t> 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218AB635-F428-7C33-FCA2-BDB91BAF1D4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010838" y="2015995"/>
            <a:ext cx="4349160" cy="290375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 advTm="10000">
    <p:pull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F64D33D-F7F3-8049-BF8F-C91200A013F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pl-PL" sz="3200"/>
              <a:t>   Kursy i szkolenia w ramach projektu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D4D9777-0972-4EE7-D320-25F3E7DDA36D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503998" y="1793156"/>
            <a:ext cx="3442679" cy="5714277"/>
          </a:xfrm>
        </p:spPr>
        <p:txBody>
          <a:bodyPr anchor="ctr"/>
          <a:lstStyle/>
          <a:p>
            <a:pPr lvl="0" algn="just"/>
            <a:r>
              <a:rPr lang="pl-PL" sz="1200"/>
              <a:t>W ramach </a:t>
            </a:r>
            <a:r>
              <a:rPr lang="pl-PL" sz="1300"/>
              <a:t>projektu” Aktywizacja mieszkańców Gminy Domaniów zorganizowano kursy i szkolenia zawodowe tj.</a:t>
            </a:r>
          </a:p>
          <a:p>
            <a:pPr lvl="0" algn="just"/>
            <a:r>
              <a:rPr lang="pl-PL" sz="1300"/>
              <a:t>- Kurs pielęgnacji i konserwacji terenów zielonych,</a:t>
            </a:r>
          </a:p>
          <a:p>
            <a:pPr lvl="0" algn="l"/>
            <a:r>
              <a:rPr lang="pl-PL" sz="1300"/>
              <a:t>- Warsztaty zdrowego i ekonomicznego gotowania,</a:t>
            </a:r>
          </a:p>
          <a:p>
            <a:pPr lvl="0" algn="l"/>
            <a:r>
              <a:rPr lang="pl-PL" sz="1300"/>
              <a:t>- Kurs administracyjno – biurowym,</a:t>
            </a:r>
          </a:p>
          <a:p>
            <a:pPr lvl="0" algn="just"/>
            <a:r>
              <a:rPr lang="pl-PL" sz="1300"/>
              <a:t>-Kursie animatora czasu wolnego i zabaw dla dzieci,</a:t>
            </a:r>
          </a:p>
          <a:p>
            <a:pPr lvl="0" algn="just"/>
            <a:r>
              <a:rPr lang="pl-PL" sz="1300"/>
              <a:t>- Kurs pilarza,</a:t>
            </a:r>
          </a:p>
          <a:p>
            <a:pPr lvl="0" algn="just"/>
            <a:r>
              <a:rPr lang="pl-PL" sz="1300"/>
              <a:t>- Kurs gastronomiczny,</a:t>
            </a:r>
          </a:p>
          <a:p>
            <a:pPr lvl="0" algn="just"/>
            <a:r>
              <a:rPr lang="pl-PL" sz="1300"/>
              <a:t>-Szkolenie dla opiekunów osób starszych i niepełnosprawnych,</a:t>
            </a:r>
          </a:p>
          <a:p>
            <a:pPr lvl="0" algn="just"/>
            <a:r>
              <a:rPr lang="pl-PL" sz="1300"/>
              <a:t>- Kurs prawa jazdy kat. B,</a:t>
            </a:r>
          </a:p>
          <a:p>
            <a:pPr lvl="0" algn="just"/>
            <a:r>
              <a:rPr lang="pl-PL" sz="1300"/>
              <a:t>- Kurs prawa jazdy kat. C,</a:t>
            </a:r>
          </a:p>
          <a:p>
            <a:pPr lvl="0" algn="just"/>
            <a:r>
              <a:rPr lang="pl-PL" sz="1300"/>
              <a:t>- Kurs na przewóz rzeczy. 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B0259AB3-2DD1-2492-9829-8845E36726C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450677" y="1782357"/>
            <a:ext cx="1813319" cy="124163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9D6AE204-CDEA-2737-EFD3-49113BE9AA9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767995" y="2808003"/>
            <a:ext cx="1371243" cy="18284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">
            <a:extLst>
              <a:ext uri="{FF2B5EF4-FFF2-40B4-BE49-F238E27FC236}">
                <a16:creationId xmlns:a16="http://schemas.microsoft.com/office/drawing/2014/main" id="{E3D035EB-9A90-DDE0-71D2-FB469E20EFA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050362" y="4074301"/>
            <a:ext cx="2560320" cy="115199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">
            <a:extLst>
              <a:ext uri="{FF2B5EF4-FFF2-40B4-BE49-F238E27FC236}">
                <a16:creationId xmlns:a16="http://schemas.microsoft.com/office/drawing/2014/main" id="{6DE7BA6C-D51A-6102-1F6D-17DF937C3BC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8352001" y="3551758"/>
            <a:ext cx="1439997" cy="19202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">
            <a:extLst>
              <a:ext uri="{FF2B5EF4-FFF2-40B4-BE49-F238E27FC236}">
                <a16:creationId xmlns:a16="http://schemas.microsoft.com/office/drawing/2014/main" id="{D048E8C9-74B4-C7C1-3BD9-2814E01F0699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6610682" y="5633636"/>
            <a:ext cx="1813319" cy="124163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 advTm="10000">
    <p:pull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B55DC06-E18C-573F-DAB1-9B197EED2FC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pl-PL" sz="3600"/>
              <a:t>      Warsztaty fotograficzne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0B30EE9-6A69-0D0A-F0B2-F56461739CDE}"/>
              </a:ext>
            </a:extLst>
          </p:cNvPr>
          <p:cNvSpPr txBox="1"/>
          <p:nvPr/>
        </p:nvSpPr>
        <p:spPr>
          <a:xfrm>
            <a:off x="503998" y="1837084"/>
            <a:ext cx="4679999" cy="37069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1" compatLnSpc="0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Segoe UI" pitchFamily="2"/>
                <a:cs typeface="Tahoma" pitchFamily="2"/>
              </a:rPr>
              <a:t>W ramach projektu „Aktywizacja mieszkańców Gminy Domaniów” zakupiono aparaty fotograficzne, dzięki którym uczestnicy zajęć wykonali fotografie.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Segoe UI" pitchFamily="2"/>
              <a:cs typeface="Tahoma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Segoe UI" pitchFamily="2"/>
                <a:cs typeface="Tahoma" pitchFamily="2"/>
              </a:rPr>
              <a:t> Uwieńczeniem warsztatów fotograficznych była wystawa prac. Fotografie znajdują się na korytarzu Urzędu Gminy Domaniów.  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4F277698-4B84-6798-6B97-58694A8FA59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047997" y="1799996"/>
            <a:ext cx="3552123" cy="26640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7C14966E-DE61-8C78-75D8-B0913544036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583996" y="4241883"/>
            <a:ext cx="3656164" cy="274212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">
            <a:extLst>
              <a:ext uri="{FF2B5EF4-FFF2-40B4-BE49-F238E27FC236}">
                <a16:creationId xmlns:a16="http://schemas.microsoft.com/office/drawing/2014/main" id="{B74D2811-2887-217E-6625-004B57A331CD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858356" y="4770360"/>
            <a:ext cx="2285643" cy="228564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 advTm="10000">
    <p:pull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F182DD-CC34-A53E-5CB6-D055A600B02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pl-PL"/>
              <a:t>          </a:t>
            </a:r>
            <a:r>
              <a:rPr lang="pl-PL" sz="2800"/>
              <a:t>Warsztaty krawieckie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9BFA8808-13ED-3345-7BD4-B3DFBE2E8C9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5383786">
            <a:off x="7473752" y="3984321"/>
            <a:ext cx="2734915" cy="154152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6ACBE5A6-1C58-30DF-60E7-9B92C5D58D7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 rot="5402385">
            <a:off x="6050798" y="5326468"/>
            <a:ext cx="2293196" cy="128952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0E2D56F2-DE03-1918-B3E5-5AA61E535F8A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 rot="5401216">
            <a:off x="6123040" y="2523196"/>
            <a:ext cx="2207517" cy="124163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3F2BDE2C-F9BF-585F-ACEA-4B052C5FE4F5}"/>
              </a:ext>
            </a:extLst>
          </p:cNvPr>
          <p:cNvSpPr txBox="1"/>
          <p:nvPr/>
        </p:nvSpPr>
        <p:spPr>
          <a:xfrm>
            <a:off x="503998" y="1871996"/>
            <a:ext cx="5039999" cy="4607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1" compatLnSpc="0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Segoe UI" pitchFamily="2"/>
                <a:cs typeface="Tahoma" pitchFamily="2"/>
              </a:rPr>
              <a:t>W ramach projektu "Aktywizacja mieszkańców gminy Domaniów" zakupiono 10 maszyn do szycia na zajęcia krawieckie. W ramach zajęć uczestniczki zdobyły dużą wiedzę i umiejętności krawieckie.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Segoe UI" pitchFamily="2"/>
              <a:cs typeface="Tahoma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Segoe UI" pitchFamily="2"/>
              <a:cs typeface="Tahoma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Segoe UI" pitchFamily="2"/>
              <a:cs typeface="Tahoma" pitchFamily="2"/>
            </a:endParaRPr>
          </a:p>
        </p:txBody>
      </p:sp>
      <p:pic>
        <p:nvPicPr>
          <p:cNvPr id="7" name="">
            <a:extLst>
              <a:ext uri="{FF2B5EF4-FFF2-40B4-BE49-F238E27FC236}">
                <a16:creationId xmlns:a16="http://schemas.microsoft.com/office/drawing/2014/main" id="{12E512E3-2DE6-7731-E375-F34067B9DA8A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 rot="5408985">
            <a:off x="438921" y="3314599"/>
            <a:ext cx="1862641" cy="186264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">
            <a:extLst>
              <a:ext uri="{FF2B5EF4-FFF2-40B4-BE49-F238E27FC236}">
                <a16:creationId xmlns:a16="http://schemas.microsoft.com/office/drawing/2014/main" id="{D96C86B3-82EB-2897-6CE0-F79E6DB159D9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4194361" y="4032001"/>
            <a:ext cx="1925644" cy="19256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">
            <a:extLst>
              <a:ext uri="{FF2B5EF4-FFF2-40B4-BE49-F238E27FC236}">
                <a16:creationId xmlns:a16="http://schemas.microsoft.com/office/drawing/2014/main" id="{49AB4162-795A-4C7C-51A3-E9C261D549E0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1619996" y="5399998"/>
            <a:ext cx="1925644" cy="192564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 advTm="10000">
    <p:pull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78FBB0-3ED2-4C0B-01B7-81D2A4865A7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12389BF-8124-C578-6D2A-8C97FD186E24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/>
        <p:txBody>
          <a:bodyPr anchor="ctr" anchorCtr="1"/>
          <a:lstStyle/>
          <a:p>
            <a:pPr lvl="0" algn="ctr"/>
            <a:r>
              <a:rPr lang="pl-PL" sz="3200">
                <a:latin typeface="Arial" pitchFamily="18"/>
              </a:rPr>
              <a:t>Dziękuję za uwagę</a:t>
            </a:r>
          </a:p>
        </p:txBody>
      </p:sp>
    </p:spTree>
  </p:cSld>
  <p:clrMapOvr>
    <a:masterClrMapping/>
  </p:clrMapOvr>
  <p:transition spd="slow" advTm="10000">
    <p:pull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8CD82C-F283-9B4C-C547-42A902B2348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8" y="424080"/>
            <a:ext cx="7200003" cy="1024201"/>
          </a:xfrm>
        </p:spPr>
        <p:txBody>
          <a:bodyPr anchorCtr="1"/>
          <a:lstStyle/>
          <a:p>
            <a:pPr lvl="0" algn="ctr"/>
            <a:r>
              <a:rPr lang="pl-PL" sz="2800"/>
              <a:t>Gminny Ośrodek Pomocy Społecznej </a:t>
            </a:r>
            <a:br>
              <a:rPr lang="pl-PL" sz="2800"/>
            </a:br>
            <a:r>
              <a:rPr lang="pl-PL" sz="2800"/>
              <a:t> w Domaniowie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919EBB1-299D-C656-582C-E4EBA7A1FDE3}"/>
              </a:ext>
            </a:extLst>
          </p:cNvPr>
          <p:cNvSpPr txBox="1"/>
          <p:nvPr/>
        </p:nvSpPr>
        <p:spPr>
          <a:xfrm>
            <a:off x="503998" y="1854037"/>
            <a:ext cx="7416003" cy="562091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just" defTabSz="914400" rtl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34"/>
                <a:ea typeface="Segoe UI" pitchFamily="2"/>
                <a:cs typeface="Tahoma" pitchFamily="2"/>
              </a:rPr>
              <a:t>Gminny Ośrodek Pomocy Społecznej w Domaniowie został utworzony w lipcu 1990 roku. Realizuje działania</a:t>
            </a:r>
            <a:r>
              <a:rPr lang="pl-PL" sz="1800" b="0" i="0" u="none" strike="noStrike" kern="1200" cap="none" spc="0" baseline="0">
                <a:solidFill>
                  <a:srgbClr val="00000A"/>
                </a:solidFill>
                <a:uFillTx/>
                <a:latin typeface="Liberation Sans" pitchFamily="34"/>
                <a:ea typeface="Segoe UI" pitchFamily="2"/>
                <a:cs typeface="Tahoma" pitchFamily="2"/>
              </a:rPr>
              <a:t> w zakresie: pomocy społecznej, świadczeń rodzinnych, opiekuńczych, świadczeń z funduszu alimentacyjnego, przyznania Karty Dużej Rodziny, świadczeń wychowawczych 500+, przeciwdziałania przemocy w rodzinie, wsparcia rodziny, przyznania zasiłków i stypendiów szkolnych przyznawaniu dodatków mieszkaniowych, oraz innych zadania wynikające z przepisów prawa. Ośrodek prowadzi również dodatkowe działania na rzecz mieszkańców gminy Domaniów.</a:t>
            </a:r>
          </a:p>
          <a:p>
            <a:pPr marL="0" marR="0" lvl="0" indent="0" algn="just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3600" b="0" i="0" u="none" strike="noStrike" kern="1200" cap="none" spc="0" baseline="0">
              <a:solidFill>
                <a:srgbClr val="00000A"/>
              </a:solidFill>
              <a:uFillTx/>
              <a:latin typeface="Times New Roman" pitchFamily="18"/>
              <a:ea typeface="Segoe UI" pitchFamily="2"/>
              <a:cs typeface="Tahoma" pitchFamily="2"/>
            </a:endParaRPr>
          </a:p>
          <a:p>
            <a:pPr marL="0" marR="0" lvl="0" indent="0" algn="just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i="0" u="none" strike="noStrike" kern="1200" cap="none" spc="0" baseline="0">
                <a:solidFill>
                  <a:srgbClr val="000000"/>
                </a:solidFill>
                <a:uFillTx/>
                <a:latin typeface="Liberation Sans" pitchFamily="34"/>
                <a:ea typeface="Segoe UI" pitchFamily="2"/>
                <a:cs typeface="Tahoma" pitchFamily="2"/>
              </a:rPr>
              <a:t>Budżet Gminnego Ośrodka Pomocy Społecznej z wykonania wydatków w 2021 roku wyniósł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Segoe UI" pitchFamily="2"/>
                <a:cs typeface="Tahoma" pitchFamily="2"/>
              </a:rPr>
              <a:t>            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Segoe UI" pitchFamily="2"/>
                <a:cs typeface="Tahoma" pitchFamily="2"/>
              </a:rPr>
              <a:t>   8. 633.389,02 zł</a:t>
            </a:r>
          </a:p>
        </p:txBody>
      </p:sp>
    </p:spTree>
  </p:cSld>
  <p:clrMapOvr>
    <a:masterClrMapping/>
  </p:clrMapOvr>
  <p:transition spd="slow" advTm="10000">
    <p:pull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36F8FC2-92BC-E998-EB97-939E9C8449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 anchorCtr="1">
            <a:spAutoFit/>
          </a:bodyPr>
          <a:lstStyle/>
          <a:p>
            <a:pPr lvl="0" algn="ctr"/>
            <a:r>
              <a:rPr lang="pl-PL"/>
              <a:t>Klub seniora 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5C7132B-6F54-FE35-34CD-2B12EDF09078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 rot="22792">
            <a:off x="1002091" y="2154043"/>
            <a:ext cx="7769519" cy="3710159"/>
          </a:xfrm>
        </p:spPr>
        <p:txBody>
          <a:bodyPr anchor="ctr"/>
          <a:lstStyle/>
          <a:p>
            <a:pPr lvl="0" algn="just">
              <a:lnSpc>
                <a:spcPct val="150000"/>
              </a:lnSpc>
            </a:pPr>
            <a:r>
              <a:rPr lang="pl-PL" sz="1800"/>
              <a:t>W ramach działania Klubu w 2021 roku prowadzono spotkania socjalne, edukacyjne, kulturalne, sportowo-rekreacyjne, a także aktywizacji społecznej i terapii zajęciowej. Działanie Klubu to nie tylko zajęcia z trenerami czy ciekawymi ludźmi, ale również sposób na zaspokojenie wiedzy z zakresu nowości kulinarnych czy aktywnego spędzania czasu wolnego seniorów.</a:t>
            </a:r>
          </a:p>
          <a:p>
            <a:pPr lvl="0" algn="just">
              <a:lnSpc>
                <a:spcPct val="150000"/>
              </a:lnSpc>
            </a:pPr>
            <a:endParaRPr lang="pl-PL" sz="1800"/>
          </a:p>
          <a:p>
            <a:pPr lvl="0" algn="just">
              <a:lnSpc>
                <a:spcPct val="150000"/>
              </a:lnSpc>
            </a:pPr>
            <a:r>
              <a:rPr lang="pl-PL" sz="1800"/>
              <a:t>Wiele spotkań organizowano</a:t>
            </a:r>
            <a:r>
              <a:rPr lang="pl-PL" sz="1800">
                <a:solidFill>
                  <a:srgbClr val="212121"/>
                </a:solidFill>
              </a:rPr>
              <a:t> na temat istniejących zagrożeń na tzw. „wnuczka” czy </a:t>
            </a:r>
            <a:r>
              <a:rPr lang="pl-PL" sz="1800">
                <a:solidFill>
                  <a:srgbClr val="333333"/>
                </a:solidFill>
              </a:rPr>
              <a:t>nieuczciwymi praktykami stosowanymi w czasie sprzedaży na prezentacjach handlowych oraz dotyczące bezpieczeństwa transakcji płatniczych.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3E5641FC-8453-52CE-50AD-E972CF28F60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912004" y="575998"/>
            <a:ext cx="2231995" cy="78155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 advTm="10000">
    <p:pull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79CA95-5E34-644B-2BF3-5F8A84016B3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pl-PL" sz="3200"/>
              <a:t>        Dni otwarte dla seniorów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8EA5B37-4EF7-E8AE-01B0-0E251019513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7998" y="1871996"/>
            <a:ext cx="4498921" cy="4384438"/>
          </a:xfrm>
        </p:spPr>
        <p:txBody>
          <a:bodyPr anchorCtr="1"/>
          <a:lstStyle/>
          <a:p>
            <a:pPr lvl="0" algn="ctr">
              <a:lnSpc>
                <a:spcPct val="150000"/>
              </a:lnSpc>
            </a:pPr>
            <a:r>
              <a:rPr lang="pl-PL" sz="1800">
                <a:cs typeface="Times New Roman" pitchFamily="18"/>
              </a:rPr>
              <a:t>Seniorki z Klubu Seniora na wspólnym wyjeździe w ramach dni otwartych Domu Aktywnego Seniora ,,Niezłe Ziółko’’ w Jędrzychowicach poznały nowoczesne połączenie medycyny akademickiej z medycyną komplementarną.</a:t>
            </a:r>
          </a:p>
          <a:p>
            <a:pPr lvl="0" algn="ctr">
              <a:lnSpc>
                <a:spcPct val="150000"/>
              </a:lnSpc>
            </a:pPr>
            <a:r>
              <a:rPr lang="pl-PL" sz="1800">
                <a:solidFill>
                  <a:srgbClr val="333333"/>
                </a:solidFill>
                <a:cs typeface="Times New Roman" pitchFamily="18"/>
              </a:rPr>
              <a:t>Uczestniczki Klubu mogły skorzystać z dostępnych bezpłatnych usług tj. drenaż limfatyczny, badanie Abi  czy masaż brzucha.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FCD8A25A-1A23-D8CF-7E8B-1FA957D1002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475244" y="2520004"/>
            <a:ext cx="3528002" cy="352800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 advTm="10000">
    <p:pull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65BA31-032D-AD8F-2C11-1A5EBCA7BA2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pl-PL" sz="3200"/>
              <a:t>           Charytatywnie z dobrego serca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1CA938E-FA52-E7EA-2AFE-3FFE6C68160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8" y="1799996"/>
            <a:ext cx="4426921" cy="4384438"/>
          </a:xfrm>
        </p:spPr>
        <p:txBody>
          <a:bodyPr anchorCtr="1"/>
          <a:lstStyle/>
          <a:p>
            <a:pPr lvl="0" algn="ctr"/>
            <a:r>
              <a:rPr lang="pl-PL" sz="2800"/>
              <a:t>Nasze seniorki z Klubu Senior + w Domaniowie przyłączyły się do zbiórki ciast na kiermasz charytatywny dla chorującej na białaczkę Marty Zakowicz. Wszystkie wypieki naszych wolontariuszek zostały przekazane organizatorom akcji.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5BB26474-F923-3EBF-D689-4C594EA62B8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226116" y="3096002"/>
            <a:ext cx="4349883" cy="244007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 advTm="10000">
    <p:pull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F61C3D-2511-47A9-AC6C-88F5D1DB5E5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8" y="575998"/>
            <a:ext cx="6407996" cy="719998"/>
          </a:xfrm>
        </p:spPr>
        <p:txBody>
          <a:bodyPr/>
          <a:lstStyle/>
          <a:p>
            <a:pPr lvl="0"/>
            <a:r>
              <a:rPr lang="pl-PL"/>
              <a:t>    Fitness dla Seniorów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8FB423E-34E6-5266-2CA6-2A8DA0CEA79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9078" y="1807558"/>
            <a:ext cx="4426921" cy="4384438"/>
          </a:xfrm>
        </p:spPr>
        <p:txBody>
          <a:bodyPr anchorCtr="1"/>
          <a:lstStyle/>
          <a:p>
            <a:pPr lvl="0" algn="ctr"/>
            <a:endParaRPr lang="pl-PL" sz="1800"/>
          </a:p>
          <a:p>
            <a:pPr lvl="0" algn="ctr">
              <a:lnSpc>
                <a:spcPct val="115000"/>
              </a:lnSpc>
            </a:pPr>
            <a:r>
              <a:rPr lang="pl-PL" sz="1800"/>
              <a:t>Seniorki chętnie uczestniczyły w zajęciach fitness zarówno na sali gimnastycznej jak i w plenerze </a:t>
            </a:r>
            <a:r>
              <a:rPr lang="pl-PL"/>
              <a:t> 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8D6C3826-437C-DE1F-3B4D-307D96190A4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891841" y="575998"/>
            <a:ext cx="2252158" cy="78839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A589814C-9EE4-E869-DA1A-070B4FE378F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855040" y="2231995"/>
            <a:ext cx="2928960" cy="4392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">
            <a:extLst>
              <a:ext uri="{FF2B5EF4-FFF2-40B4-BE49-F238E27FC236}">
                <a16:creationId xmlns:a16="http://schemas.microsoft.com/office/drawing/2014/main" id="{3E37C3C6-5AD7-D348-FE10-70E33C0790FF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54044" y="3917883"/>
            <a:ext cx="4413964" cy="248255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 advTm="10000">
    <p:pull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D4CEC6-A6AF-B3EF-8954-6BCA75077C6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8" y="559795"/>
            <a:ext cx="7200003" cy="1024201"/>
          </a:xfrm>
        </p:spPr>
        <p:txBody>
          <a:bodyPr/>
          <a:lstStyle/>
          <a:p>
            <a:pPr lvl="0"/>
            <a:r>
              <a:rPr lang="pl-PL" sz="2600"/>
              <a:t>        Program „ Wspieraj seniora” 2021 r.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CE95D0F-DB26-F0BA-68AD-A39C823BF57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8" y="1799996"/>
            <a:ext cx="8856000" cy="2231995"/>
          </a:xfrm>
        </p:spPr>
        <p:txBody>
          <a:bodyPr/>
          <a:lstStyle/>
          <a:p>
            <a:pPr lvl="0" algn="just"/>
            <a:r>
              <a:rPr lang="pl-PL" sz="2400"/>
              <a:t>Gminny Ośrodek Pomocy Społecznej nie zapomniał o naszych seniorach, którzy w czasie epidemii nie wychodzili ze swoich mieszkań.  Pracownicy socjalni robili im zakupy oraz realizowali recepty.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9E2EDAB2-DC60-E8C3-7481-BC57B032FE5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839995" y="559795"/>
            <a:ext cx="2304004" cy="80675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6ACAB806-120D-3496-8592-939338A9D44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 rot="5391590">
            <a:off x="5201916" y="3403282"/>
            <a:ext cx="3759482" cy="281915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 advTm="10000">
    <p:pull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26EFB950-F575-D379-EF59-EF9ACEEE0E0C}"/>
              </a:ext>
            </a:extLst>
          </p:cNvPr>
          <p:cNvSpPr txBox="1"/>
          <p:nvPr/>
        </p:nvSpPr>
        <p:spPr>
          <a:xfrm>
            <a:off x="1439997" y="863998"/>
            <a:ext cx="6263996" cy="54611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Segoe UI" pitchFamily="2"/>
                <a:cs typeface="Tahoma" pitchFamily="2"/>
              </a:rPr>
              <a:t>WARSZTATY WIKLINIARSKIE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F400D7F-E4CD-4CCA-1A88-FA8D07F813AA}"/>
              </a:ext>
            </a:extLst>
          </p:cNvPr>
          <p:cNvSpPr txBox="1"/>
          <p:nvPr/>
        </p:nvSpPr>
        <p:spPr>
          <a:xfrm>
            <a:off x="1295997" y="1655996"/>
            <a:ext cx="7632003" cy="285894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just" defTabSz="914400" rtl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600" b="0" i="0" u="none" strike="noStrike" kern="1200" cap="none" spc="0" baseline="0">
                <a:solidFill>
                  <a:srgbClr val="282828"/>
                </a:solidFill>
                <a:uFillTx/>
                <a:latin typeface="Liberation Sans" pitchFamily="34"/>
                <a:ea typeface="Courier New" pitchFamily="48"/>
                <a:cs typeface="Times New Roman" pitchFamily="18"/>
              </a:rPr>
              <a:t> </a:t>
            </a:r>
          </a:p>
          <a:p>
            <a:pPr marL="0" marR="0" lvl="0" indent="0" algn="just" defTabSz="914400" rtl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600" b="0" i="0" u="none" strike="noStrike" kern="1200" cap="none" spc="0" baseline="0">
                <a:solidFill>
                  <a:srgbClr val="2C2F34"/>
                </a:solidFill>
                <a:uFillTx/>
                <a:latin typeface="Liberation Sans" pitchFamily="34"/>
                <a:ea typeface="Courier New" pitchFamily="48"/>
                <a:cs typeface="Times New Roman" pitchFamily="18"/>
              </a:rPr>
              <a:t>Gminny Ośrodek Pomocy Społecznej w Domaniowie wraz z Kołem Gospodyń Wiejskich w Domaniowie  był współtwórcą pomysłu na warsztaty pn.: </a:t>
            </a:r>
            <a:r>
              <a:rPr lang="pl-PL" sz="1600" b="0" i="1" u="none" strike="noStrike" kern="1200" cap="none" spc="0" baseline="0">
                <a:solidFill>
                  <a:srgbClr val="000000"/>
                </a:solidFill>
                <a:uFillTx/>
                <a:latin typeface="Liberation Sans" pitchFamily="34"/>
                <a:ea typeface="Courier New" pitchFamily="48"/>
                <a:cs typeface="Times New Roman" pitchFamily="18"/>
              </a:rPr>
              <a:t>,,Cztery kąty dla jeża w obszarze Lider A4.’’ </a:t>
            </a:r>
            <a:r>
              <a:rPr lang="pl-PL" sz="1600" b="0" i="0" u="none" strike="noStrike" kern="1200" cap="none" spc="0" baseline="0">
                <a:solidFill>
                  <a:srgbClr val="2C2F34"/>
                </a:solidFill>
                <a:uFillTx/>
                <a:latin typeface="Liberation Sans" pitchFamily="34"/>
                <a:ea typeface="Courier New" pitchFamily="48"/>
                <a:cs typeface="Times New Roman" pitchFamily="18"/>
              </a:rPr>
              <a:t> w ramach projektu grantowego realizowanego przez Lokalną Grupę Działania ,,Lider A4’’ odbyły się warsztaty wyplatania z wikliny domków dla jeży. Seniorzy z wielkim entuzjazmem angażowali się do pracy i samodzielnie wykonali domki.</a:t>
            </a:r>
          </a:p>
          <a:p>
            <a:pPr marL="0" marR="0" lvl="0" indent="0" algn="just" defTabSz="914400" rtl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500" b="1" i="0" u="none" strike="noStrike" kern="1200" cap="none" spc="0" baseline="0">
              <a:solidFill>
                <a:srgbClr val="282828"/>
              </a:solidFill>
              <a:uFillTx/>
              <a:latin typeface="Times New Roman" pitchFamily="18"/>
              <a:ea typeface="Courier New" pitchFamily="48"/>
              <a:cs typeface="Times New Roman" pitchFamily="18"/>
            </a:endParaRP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041499A9-3BAB-787B-5049-61BB5CAA44A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375321" y="575998"/>
            <a:ext cx="2200677" cy="7704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A7EF7DC3-D77D-7456-08E5-7BC5CB67AC1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464000" y="4012917"/>
            <a:ext cx="4258443" cy="239507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 advTm="10000">
    <p:pull dir="d"/>
  </p:transition>
</p:sld>
</file>

<file path=ppt/theme/theme1.xml><?xml version="1.0" encoding="utf-8"?>
<a:theme xmlns:a="http://schemas.openxmlformats.org/drawingml/2006/main" name="Inspiration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rightBlu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1046</Words>
  <Application>Microsoft Office PowerPoint</Application>
  <PresentationFormat>Panoramiczny</PresentationFormat>
  <Paragraphs>136</Paragraphs>
  <Slides>23</Slides>
  <Notes>23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23</vt:i4>
      </vt:variant>
    </vt:vector>
  </HeadingPairs>
  <TitlesOfParts>
    <vt:vector size="31" baseType="lpstr">
      <vt:lpstr>Arial</vt:lpstr>
      <vt:lpstr>Calibri</vt:lpstr>
      <vt:lpstr>Liberation Sans</vt:lpstr>
      <vt:lpstr>Liberation Serif</vt:lpstr>
      <vt:lpstr>StarSymbol</vt:lpstr>
      <vt:lpstr>Times New Roman</vt:lpstr>
      <vt:lpstr>Inspiration</vt:lpstr>
      <vt:lpstr>BrightBlue</vt:lpstr>
      <vt:lpstr>Gminny Ośrodek Pomocy Społecznej w Domaniowie</vt:lpstr>
      <vt:lpstr>Gminny Ośrodek Pomocy Społecznej w Domaniowie</vt:lpstr>
      <vt:lpstr>Gminny Ośrodek Pomocy Społecznej   w Domaniowie</vt:lpstr>
      <vt:lpstr>Klub seniora  </vt:lpstr>
      <vt:lpstr>        Dni otwarte dla seniorów</vt:lpstr>
      <vt:lpstr>           Charytatywnie z dobrego serca</vt:lpstr>
      <vt:lpstr>    Fitness dla Seniorów</vt:lpstr>
      <vt:lpstr>        Program „ Wspieraj seniora” 2021 r.</vt:lpstr>
      <vt:lpstr>Prezentacja programu PowerPoint</vt:lpstr>
      <vt:lpstr>Prezentacja programu PowerPoint</vt:lpstr>
      <vt:lpstr>Zieleń bez granic</vt:lpstr>
      <vt:lpstr>Budowa wiaty rekreacyjnej</vt:lpstr>
      <vt:lpstr>Wycinka drzew 2021 r.</vt:lpstr>
      <vt:lpstr>BANK ŻYWNOŚCI</vt:lpstr>
      <vt:lpstr>Prezentacja programu PowerPoint</vt:lpstr>
      <vt:lpstr>    Aktywizacja mieszkańców Gminy Domaniów</vt:lpstr>
      <vt:lpstr>       Dzień dziecka w ramach projektu</vt:lpstr>
      <vt:lpstr>                  Wyjazd integracyjny do ZOO</vt:lpstr>
      <vt:lpstr>      Wyposażenie świetlic</vt:lpstr>
      <vt:lpstr>   Kursy i szkolenia w ramach projektu</vt:lpstr>
      <vt:lpstr>      Warsztaty fotograficzne</vt:lpstr>
      <vt:lpstr>          Warsztaty krawieckie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Inspiration</dc:title>
  <dc:creator>Dorota Sala</dc:creator>
  <cp:lastModifiedBy>Dorota Sala</cp:lastModifiedBy>
  <cp:revision>43</cp:revision>
  <dcterms:created xsi:type="dcterms:W3CDTF">2021-06-28T08:51:36Z</dcterms:created>
  <dcterms:modified xsi:type="dcterms:W3CDTF">2022-07-29T11:11:36Z</dcterms:modified>
</cp:coreProperties>
</file>