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sldIdLst>
    <p:sldId id="256" r:id="rId2"/>
    <p:sldId id="274" r:id="rId3"/>
    <p:sldId id="271" r:id="rId4"/>
    <p:sldId id="257" r:id="rId5"/>
    <p:sldId id="258" r:id="rId6"/>
    <p:sldId id="259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B2CF6C-7198-8718-4C02-E9D348FA1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2798C8-F97A-1B17-2F6A-3E66E131C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DEF002-4D40-CA37-1B3B-20224582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D14C78-07DC-A344-663E-5635EF81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BC0B0F-FFB1-97A7-5EC3-AE9105CD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681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5EA6C5-3554-45DD-152C-C2D906374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4824DA8-0B81-87BC-C957-56068C90D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6B4A5BA-1D69-C65B-E002-E49460A60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864353-39A6-65AE-D7C8-DFDB55E2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C1DE30-3AC5-4B50-81DD-24EF22FC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76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D9BD94C-41B4-A7D9-80D6-5A2A0CC9E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8966E6-8811-EDE7-0F73-469772566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6140D6-AA73-7A68-8490-A5C825EB3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21281E-B9CF-F104-6D41-5E45E484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8C2DB6-B3E2-2A05-C4C8-EE0C7A28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75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2BD530-2F4F-0B52-5190-51929E3A6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861960-D426-E550-3187-E901B19F4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333CE4-2D2E-E2C9-56C4-E9E6D610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6160A2-BC0E-8137-0F38-8354852DC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B3D183-05CF-4E36-C903-D19EA040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56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7D13F0-0547-A7A8-2BE8-C7EC5D3D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D3B0DCC-4A83-5ECA-ECF6-EF3CBC96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7708205-9FA9-3B58-0081-42791140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42990FF-241C-0CA9-3E94-61534670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D9A98E-4AE4-8C3F-060A-3425F499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04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9F2813-31CB-2AFE-DE08-2E73183D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EFEC60-41E5-4AED-40F7-045E5180A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5CA641-B06F-1A26-17AC-949179B7B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91F9AF7-97BB-7247-2956-5799E704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F531A29-7B4B-58F5-7DD9-12A03D2DC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0DE0B9-B4D6-BA88-A603-825713B52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66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C3BA55-0169-EF9B-475F-63BEBA53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306EF2C-EFBE-A9D6-EEC2-8CA2FD821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55512B-2FA5-F3F5-32E6-950E34CB2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723E30-294D-0478-D2FD-C10FC410C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7E49267-8AEC-7E9C-320F-4FA838370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3B5CE82-468C-0D5E-68AB-52949095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5FD4D5C-1A56-10CC-CC34-858D8E107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E233B97-DA18-7AE6-A3CB-999E1DCF3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16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9E9B32-4F63-15C2-BA04-3C6B132E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2BD859B-A927-C4C4-A4DB-4E745B7F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9E899D2-0E6E-C3DD-4449-8BA01335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B5335F8-4FC1-4CFD-5306-E485D5AB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99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ED0E166-1EBF-4A7B-13B4-4557B1070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EE1A672-A385-7F9B-263B-E3E9D9816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B21818-F245-83C1-DAA2-94DBCF96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167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97BD98-7C26-8DA9-E551-D798586D4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779C55-663A-F1AC-ADD4-8A5A4E092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8F4C05C-5073-4489-04B8-E708CA60F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AF12AFD-67FE-39E4-229F-874EBE91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3C9761B-55B6-1079-C25D-C8EDE1DD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6F391E7-B6D8-2EBB-4EEB-C96DA2D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530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8B5D1D-30B7-A06F-7EC6-8DB4FEBE8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120CD53-4036-F077-D14E-3B20F8696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1D6E75-C94A-F233-B5CA-250B79348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725A186-83BA-E379-00D9-C120CCDE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9CB4569-9B61-0B35-D2E9-9D405E87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E453620-DD2C-7884-358E-81A949C5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12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2CEFF0C-87C0-8480-BF43-B16C4DDF7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A111F7D-2163-45EC-8F08-81D09FF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DCB72E-CF94-AC4A-24C7-8BF59AE41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D6646-4F19-4D00-82F0-495220FE97D4}" type="datetimeFigureOut">
              <a:rPr lang="pl-PL" smtClean="0"/>
              <a:t>22.06.2022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C666F1-59DB-98C7-DDB0-39BA02935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5C2ECB-43DF-52CE-CFDB-407AF240B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64EF6-98B9-4AAE-A62F-1A62AC9E5C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277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p.um.wroc.pl/artykul/305/59093/plan-zrownowazonej-mobilnosci-dla-miejskiego-obszaru-funkcjonalnego-wroclawi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0155B6-9E29-4B66-0EB0-324995237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/>
              <a:t>Informacja do raportu o stanie </a:t>
            </a:r>
            <a:br>
              <a:rPr lang="pl-PL" b="1" dirty="0"/>
            </a:br>
            <a:r>
              <a:rPr lang="pl-PL" b="1" dirty="0"/>
              <a:t>Gminy Domaniów za 2021 rok. </a:t>
            </a:r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7951696E-48DD-C6E1-6088-84D447CB7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366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71F80C-C93A-C9CE-58FF-4589013E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/>
              <a:t>ZESTAWIENIE KOSZTÓW  </a:t>
            </a:r>
            <a:br>
              <a:rPr lang="pl-PL" sz="2400" b="1" dirty="0"/>
            </a:br>
            <a:r>
              <a:rPr lang="pl-PL" sz="2400" b="1" dirty="0"/>
              <a:t>PSZOK - 2021 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5ABF8A-DB8D-F719-944D-78D40EF4C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dirty="0"/>
              <a:t>PSZOK, czyli Punkt Selektywnego Zbierania Odpadów Komunalnych zlokalizowany w Godzikowicach, ul. Stalowa 12, 55-200 Oława - to nieodpłatny punkt dla właścicieli nieruchomości uiszczających opłatę za gospodarowanie odpadami komunalnymi na rzecz gminy. W roku 2021 mieszkańcy Gminy Domaniów przez 6 dni w tygodniu oraz zgodnie z regulaminem PSZOK korzystali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B2B5DF4-BECB-22BE-72C8-FAE38540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56" y="4523216"/>
            <a:ext cx="11613887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0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B4C89F-93C6-2792-FB03-723680B80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/>
              <a:t>ZESTAWIENIE KOSZTÓW  - przeterminowane i zbędne leki - 2021</a:t>
            </a:r>
            <a:br>
              <a:rPr lang="pl-PL" sz="2400" b="1" dirty="0"/>
            </a:br>
            <a:endParaRPr lang="pl-PL" sz="24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80795E-4C46-7623-863C-4F0261F0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dirty="0"/>
              <a:t>Nowista – to firma, która odbiera przeterminowane i zbędne leki. W Gminie Domaniów mamy dwa punkty, w których możemy pozbyć się niepotrzebnych leków: w Urzędzie Gminy Domaniów oraz w Ośrodku Zdrowia w Wierzbnie.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F0AF73F-C6D9-DEEA-F542-C965CBE87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51" y="4148373"/>
            <a:ext cx="1106519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45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0135C9-BE61-90A2-D683-3343F1D9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Zestawienie kosztów - zbiórka objazdowa 2021 r.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44B4A8B-BE3B-73D1-BB1E-0954923D6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847" y="4167955"/>
            <a:ext cx="3368305" cy="2495608"/>
          </a:xfrm>
          <a:prstGeom prst="rect">
            <a:avLst/>
          </a:prstGeo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42FD3AD4-A03B-49EE-031F-84589E3C9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955650"/>
              </p:ext>
            </p:extLst>
          </p:nvPr>
        </p:nvGraphicFramePr>
        <p:xfrm>
          <a:off x="1162976" y="1946049"/>
          <a:ext cx="8632676" cy="743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361">
                  <a:extLst>
                    <a:ext uri="{9D8B030D-6E8A-4147-A177-3AD203B41FA5}">
                      <a16:colId xmlns:a16="http://schemas.microsoft.com/office/drawing/2014/main" val="1622177495"/>
                    </a:ext>
                  </a:extLst>
                </a:gridCol>
                <a:gridCol w="1945619">
                  <a:extLst>
                    <a:ext uri="{9D8B030D-6E8A-4147-A177-3AD203B41FA5}">
                      <a16:colId xmlns:a16="http://schemas.microsoft.com/office/drawing/2014/main" val="3482735440"/>
                    </a:ext>
                  </a:extLst>
                </a:gridCol>
                <a:gridCol w="2366696">
                  <a:extLst>
                    <a:ext uri="{9D8B030D-6E8A-4147-A177-3AD203B41FA5}">
                      <a16:colId xmlns:a16="http://schemas.microsoft.com/office/drawing/2014/main" val="807955583"/>
                    </a:ext>
                  </a:extLst>
                </a:gridCol>
              </a:tblGrid>
              <a:tr h="252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000" u="none" strike="noStrike" dirty="0">
                          <a:effectLst/>
                        </a:rPr>
                        <a:t> 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Styczeń</a:t>
                      </a:r>
                      <a:endParaRPr lang="pl-PL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RAZEM</a:t>
                      </a:r>
                      <a:endParaRPr lang="pl-PL" sz="2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00406"/>
                  </a:ext>
                </a:extLst>
              </a:tr>
              <a:tr h="42967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l-PL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ZBIÓRKA OBJAZODWA (MAK-MET)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</a:rPr>
                        <a:t>148 098,78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148 098,78 zł 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4271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936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D1B287-78CF-A98C-F797-DA600C53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/>
              <a:t>ROCZNE ZESTAWIENIE KOSZTÓW </a:t>
            </a:r>
            <a:br>
              <a:rPr lang="pl-PL" sz="2400" b="1" dirty="0"/>
            </a:br>
            <a:r>
              <a:rPr lang="pl-PL" sz="2400" b="1" dirty="0"/>
              <a:t>Odbiór i zagospodarowanie odpadów komunalnych – 2021 r. 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43145C0E-8779-79FD-1223-1A2704F711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213554"/>
              </p:ext>
            </p:extLst>
          </p:nvPr>
        </p:nvGraphicFramePr>
        <p:xfrm>
          <a:off x="216310" y="2724318"/>
          <a:ext cx="11818379" cy="3165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3664">
                  <a:extLst>
                    <a:ext uri="{9D8B030D-6E8A-4147-A177-3AD203B41FA5}">
                      <a16:colId xmlns:a16="http://schemas.microsoft.com/office/drawing/2014/main" val="3377971687"/>
                    </a:ext>
                  </a:extLst>
                </a:gridCol>
                <a:gridCol w="894736">
                  <a:extLst>
                    <a:ext uri="{9D8B030D-6E8A-4147-A177-3AD203B41FA5}">
                      <a16:colId xmlns:a16="http://schemas.microsoft.com/office/drawing/2014/main" val="3534375233"/>
                    </a:ext>
                  </a:extLst>
                </a:gridCol>
                <a:gridCol w="639096">
                  <a:extLst>
                    <a:ext uri="{9D8B030D-6E8A-4147-A177-3AD203B41FA5}">
                      <a16:colId xmlns:a16="http://schemas.microsoft.com/office/drawing/2014/main" val="3019681265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3860128924"/>
                    </a:ext>
                  </a:extLst>
                </a:gridCol>
                <a:gridCol w="816078">
                  <a:extLst>
                    <a:ext uri="{9D8B030D-6E8A-4147-A177-3AD203B41FA5}">
                      <a16:colId xmlns:a16="http://schemas.microsoft.com/office/drawing/2014/main" val="3650230669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527427959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val="3362017495"/>
                    </a:ext>
                  </a:extLst>
                </a:gridCol>
                <a:gridCol w="727587">
                  <a:extLst>
                    <a:ext uri="{9D8B030D-6E8A-4147-A177-3AD203B41FA5}">
                      <a16:colId xmlns:a16="http://schemas.microsoft.com/office/drawing/2014/main" val="4076793025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4291598407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2894540881"/>
                    </a:ext>
                  </a:extLst>
                </a:gridCol>
                <a:gridCol w="845025">
                  <a:extLst>
                    <a:ext uri="{9D8B030D-6E8A-4147-A177-3AD203B41FA5}">
                      <a16:colId xmlns:a16="http://schemas.microsoft.com/office/drawing/2014/main" val="2835190067"/>
                    </a:ext>
                  </a:extLst>
                </a:gridCol>
                <a:gridCol w="669143">
                  <a:extLst>
                    <a:ext uri="{9D8B030D-6E8A-4147-A177-3AD203B41FA5}">
                      <a16:colId xmlns:a16="http://schemas.microsoft.com/office/drawing/2014/main" val="3390072331"/>
                    </a:ext>
                  </a:extLst>
                </a:gridCol>
                <a:gridCol w="737419">
                  <a:extLst>
                    <a:ext uri="{9D8B030D-6E8A-4147-A177-3AD203B41FA5}">
                      <a16:colId xmlns:a16="http://schemas.microsoft.com/office/drawing/2014/main" val="262674135"/>
                    </a:ext>
                  </a:extLst>
                </a:gridCol>
                <a:gridCol w="1101218">
                  <a:extLst>
                    <a:ext uri="{9D8B030D-6E8A-4147-A177-3AD203B41FA5}">
                      <a16:colId xmlns:a16="http://schemas.microsoft.com/office/drawing/2014/main" val="62223912"/>
                    </a:ext>
                  </a:extLst>
                </a:gridCol>
              </a:tblGrid>
              <a:tr h="524618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USŁUGA</a:t>
                      </a:r>
                      <a:endParaRPr lang="pl-PL" sz="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Styczeń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Luty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Marzec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Kwiecień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Maj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Czerwiec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Lipiec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Sierpień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Wrzesień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Październik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Listopad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Grudzień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RAZEM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69036"/>
                  </a:ext>
                </a:extLst>
              </a:tr>
              <a:tr h="48964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ODBIÓR ODPADÓW (ZGK)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88437,58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84385,15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107019,05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110017,04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114627,43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110162,59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104593,99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109051,81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110638,81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99143,37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108512,05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93535,40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1 240 124,27 zł </a:t>
                      </a:r>
                      <a:endParaRPr lang="pl-PL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extLst>
                  <a:ext uri="{0D108BD9-81ED-4DB2-BD59-A6C34878D82A}">
                    <a16:rowId xmlns:a16="http://schemas.microsoft.com/office/drawing/2014/main" val="2654493304"/>
                  </a:ext>
                </a:extLst>
              </a:tr>
              <a:tr h="48964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PRZETERM. LEKI (NOWISTA)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252,72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252,72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252,72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252,72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252,72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252,72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252,72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252,72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252,72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252,72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252,72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252,72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    3 032,64 zł </a:t>
                      </a:r>
                      <a:endParaRPr lang="pl-PL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extLst>
                  <a:ext uri="{0D108BD9-81ED-4DB2-BD59-A6C34878D82A}">
                    <a16:rowId xmlns:a16="http://schemas.microsoft.com/office/drawing/2014/main" val="2731163425"/>
                  </a:ext>
                </a:extLst>
              </a:tr>
              <a:tr h="48964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PSZOK (MAK-MET)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13060,01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11049,26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6681,37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13748,08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15441,95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18084,60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17975,63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16065,76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19493,68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16762,14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15304,14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11923,96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  175 590,58 zł </a:t>
                      </a:r>
                      <a:endParaRPr lang="pl-PL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extLst>
                  <a:ext uri="{0D108BD9-81ED-4DB2-BD59-A6C34878D82A}">
                    <a16:rowId xmlns:a16="http://schemas.microsoft.com/office/drawing/2014/main" val="1533368451"/>
                  </a:ext>
                </a:extLst>
              </a:tr>
              <a:tr h="505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ZBIÓRKA OBJAZODWA (MAK-MET)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148098,78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0,00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>
                          <a:effectLst/>
                        </a:rPr>
                        <a:t>0,00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0,00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u="none" strike="noStrike" dirty="0">
                          <a:effectLst/>
                        </a:rPr>
                        <a:t>0,00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  148 098,78 zł </a:t>
                      </a:r>
                      <a:endParaRPr lang="pl-PL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extLst>
                  <a:ext uri="{0D108BD9-81ED-4DB2-BD59-A6C34878D82A}">
                    <a16:rowId xmlns:a16="http://schemas.microsoft.com/office/drawing/2014/main" val="3787145209"/>
                  </a:ext>
                </a:extLst>
              </a:tr>
              <a:tr h="666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KOSZTY ŁĄCZNIE NA M-C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        249 849,09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95 687,13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   113 953,14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     124 017,84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   130 322,10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    128 499,91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 122 822,34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   125 370,29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   130 385,21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      116 158,23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124 068,91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 dirty="0">
                          <a:effectLst/>
                        </a:rPr>
                        <a:t>     105 712,08 zł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pl-PL" sz="11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1 566 846,27 zł </a:t>
                      </a:r>
                      <a:endParaRPr lang="pl-PL" sz="1100" b="1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59" marR="6559" marT="6559" marB="0" anchor="ctr"/>
                </a:tc>
                <a:extLst>
                  <a:ext uri="{0D108BD9-81ED-4DB2-BD59-A6C34878D82A}">
                    <a16:rowId xmlns:a16="http://schemas.microsoft.com/office/drawing/2014/main" val="212687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14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E3AF8B-9E2B-C7B2-C107-29E812663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/>
              <a:t>ROZLICZENIE - 2021 r.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C7BC1D0-2842-EF19-3B4B-11EBBBB43C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909233"/>
              </p:ext>
            </p:extLst>
          </p:nvPr>
        </p:nvGraphicFramePr>
        <p:xfrm>
          <a:off x="3944520" y="1735415"/>
          <a:ext cx="4419724" cy="22123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6052">
                  <a:extLst>
                    <a:ext uri="{9D8B030D-6E8A-4147-A177-3AD203B41FA5}">
                      <a16:colId xmlns:a16="http://schemas.microsoft.com/office/drawing/2014/main" val="1188504396"/>
                    </a:ext>
                  </a:extLst>
                </a:gridCol>
                <a:gridCol w="2203672">
                  <a:extLst>
                    <a:ext uri="{9D8B030D-6E8A-4147-A177-3AD203B41FA5}">
                      <a16:colId xmlns:a16="http://schemas.microsoft.com/office/drawing/2014/main" val="198041811"/>
                    </a:ext>
                  </a:extLst>
                </a:gridCol>
              </a:tblGrid>
              <a:tr h="58611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</a:rPr>
                        <a:t>NALEŻNOŚCI</a:t>
                      </a:r>
                      <a:endParaRPr lang="pl-P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        1 319 774,34 zł 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1838162"/>
                  </a:ext>
                </a:extLst>
              </a:tr>
              <a:tr h="58611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DOCHODY</a:t>
                      </a:r>
                      <a:endParaRPr lang="pl-PL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       1 259 955,94 zł </a:t>
                      </a:r>
                      <a:endParaRPr lang="pl-PL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8208627"/>
                  </a:ext>
                </a:extLst>
              </a:tr>
              <a:tr h="58611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Różnica 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      - 59 818,40 zł 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3810554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KOSZTY ŁĄCZNIE 2021</a:t>
                      </a:r>
                      <a:endParaRPr lang="pl-PL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          1 566 846,27 zł </a:t>
                      </a:r>
                      <a:endParaRPr lang="pl-PL" sz="16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3090661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92BCFAC-E8D3-5996-F908-2043B48D5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58105"/>
              </p:ext>
            </p:extLst>
          </p:nvPr>
        </p:nvGraphicFramePr>
        <p:xfrm>
          <a:off x="625136" y="4918736"/>
          <a:ext cx="10808558" cy="978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6550">
                  <a:extLst>
                    <a:ext uri="{9D8B030D-6E8A-4147-A177-3AD203B41FA5}">
                      <a16:colId xmlns:a16="http://schemas.microsoft.com/office/drawing/2014/main" val="4242570114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3235306069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4123650097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841482695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4041947341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2788044411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3125969667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2928372821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3350106781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171080302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106738280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752920162"/>
                    </a:ext>
                  </a:extLst>
                </a:gridCol>
                <a:gridCol w="771834">
                  <a:extLst>
                    <a:ext uri="{9D8B030D-6E8A-4147-A177-3AD203B41FA5}">
                      <a16:colId xmlns:a16="http://schemas.microsoft.com/office/drawing/2014/main" val="1818250869"/>
                    </a:ext>
                  </a:extLst>
                </a:gridCol>
              </a:tblGrid>
              <a:tr h="489252">
                <a:tc>
                  <a:txBody>
                    <a:bodyPr/>
                    <a:lstStyle/>
                    <a:p>
                      <a:pPr algn="ctr" fontAlgn="b"/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Styczeń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Luty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Marzec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Kwiecień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Maj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Czerwiec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Lipiec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Sierpień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Wrzesień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Październik</a:t>
                      </a:r>
                      <a:endParaRPr lang="pl-PL" sz="105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Listopad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Grudzień</a:t>
                      </a:r>
                      <a:endParaRPr lang="pl-PL" sz="105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extLst>
                  <a:ext uri="{0D108BD9-81ED-4DB2-BD59-A6C34878D82A}">
                    <a16:rowId xmlns:a16="http://schemas.microsoft.com/office/drawing/2014/main" val="3798549101"/>
                  </a:ext>
                </a:extLst>
              </a:tr>
              <a:tr h="48925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Osoby zarejestrowane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4058,00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4041,00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4049,00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4047,00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4061,00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4083,00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4069,00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4064,00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4057,00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4041,00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4023,00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4013,00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/>
                </a:tc>
                <a:extLst>
                  <a:ext uri="{0D108BD9-81ED-4DB2-BD59-A6C34878D82A}">
                    <a16:rowId xmlns:a16="http://schemas.microsoft.com/office/drawing/2014/main" val="3156523848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F26ACD2-C09F-2311-44DA-06D3B06C197F}"/>
              </a:ext>
            </a:extLst>
          </p:cNvPr>
          <p:cNvSpPr txBox="1"/>
          <p:nvPr/>
        </p:nvSpPr>
        <p:spPr>
          <a:xfrm>
            <a:off x="2825318" y="4248592"/>
            <a:ext cx="6638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dirty="0"/>
              <a:t>Ilość osób (na podstawie złożonych deklaracji) w roku 2021</a:t>
            </a:r>
          </a:p>
        </p:txBody>
      </p:sp>
    </p:spTree>
    <p:extLst>
      <p:ext uri="{BB962C8B-B14F-4D97-AF65-F5344CB8AC3E}">
        <p14:creationId xmlns:p14="http://schemas.microsoft.com/office/powerpoint/2010/main" val="3944013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0E9FED-2798-B487-0F0C-B803F066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Dziękuję za uwagę </a:t>
            </a:r>
            <a:br>
              <a:rPr lang="pl-PL" sz="4000" dirty="0"/>
            </a:br>
            <a:r>
              <a:rPr lang="pl-PL" sz="4000" dirty="0"/>
              <a:t>Dorota Sala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12A715-4129-CA4B-C8F8-501610D24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62113"/>
            <a:ext cx="10515600" cy="727537"/>
          </a:xfrm>
        </p:spPr>
        <p:txBody>
          <a:bodyPr/>
          <a:lstStyle/>
          <a:p>
            <a:pPr algn="r"/>
            <a:r>
              <a:rPr lang="pl-PL" dirty="0"/>
              <a:t>Domaniów, dnia 22 czerwca 2022 r. </a:t>
            </a:r>
          </a:p>
        </p:txBody>
      </p:sp>
    </p:spTree>
    <p:extLst>
      <p:ext uri="{BB962C8B-B14F-4D97-AF65-F5344CB8AC3E}">
        <p14:creationId xmlns:p14="http://schemas.microsoft.com/office/powerpoint/2010/main" val="1150814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DAED68-3966-B1C6-7D09-43157ABE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dirty="0"/>
              <a:t>Zakres działania obejmuje w szczególności: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B67D457-2DF2-C325-AE84-744876DE8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45" y="1756186"/>
            <a:ext cx="3932236" cy="2715908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7D53384-DDE1-BEE6-2EFF-AFCB17ADE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18408"/>
            <a:ext cx="3932237" cy="285058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/>
              <a:t>Organizację pracy urzędu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dirty="0"/>
              <a:t>Nadzór nad pracą Zespołu do Spraw Obywatelskich oraz Zespołu do Spraw Organizacyjno-Gospodarczych.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1667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CEFEF0-0A14-C2F2-7377-03D58BD2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40393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/>
              <a:t>Dane do raportu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01C5C19-6A01-67F6-418A-C4B1EA646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9674" y="1612489"/>
            <a:ext cx="6169687" cy="3185389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EB9D0F6-337D-ABF8-7C87-C7476D95A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04134"/>
            <a:ext cx="3932237" cy="3811588"/>
          </a:xfrm>
        </p:spPr>
        <p:txBody>
          <a:bodyPr/>
          <a:lstStyle/>
          <a:p>
            <a:pPr algn="ctr"/>
            <a:r>
              <a:rPr lang="pl-PL" dirty="0"/>
              <a:t>Pochodzą ze zbiorów Urzędu Gminy Domaniów, jednostek organizacyjnych gminy (Urząd Gminy Domaniów, Gminny Ośrodek Pomocy Społecznej w Domaniowie, Gminny Zespół Oświaty w Domaniowie, Przedszkole Publiczne w Danielowicach, Przedszkole Publiczne w Polwicy, Szkoła Podstawowa w Domaniowie, Szkoła Podstawowa w Wierzbnie Klub Malucha w Domaniowie), Zakładu Gospodarki Komunalnej i Centrum Kultury i Czytelnictwa Gminy Domaniów.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8298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462BE6-FCA7-8DB4-7F4D-1DED61F1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5049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/>
              <a:t>Gmina Domaniów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DF796D72-BA73-C852-3035-7612E0FB16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5" b="21565"/>
          <a:stretch>
            <a:fillRect/>
          </a:stretch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4093376-8198-8FCA-D558-884C89F45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14168"/>
            <a:ext cx="3932237" cy="4444180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dirty="0"/>
              <a:t>Gmina Domaniów została powołana 1 stycznia 1973 r. </a:t>
            </a:r>
          </a:p>
          <a:p>
            <a:pPr algn="ctr"/>
            <a:r>
              <a:rPr lang="pl-PL" dirty="0"/>
              <a:t>Akt powołania gminy Domaniów  (Dz. Urz. WRN Wrocław, 1972 nr 8, poz. 165) </a:t>
            </a:r>
          </a:p>
          <a:p>
            <a:pPr algn="ctr"/>
            <a:r>
              <a:rPr lang="pl-PL" dirty="0"/>
              <a:t>Całkowita powierzchnia gminy wynosi 9445,75 ha. Na dzień 31.12.2021 r. gminę Domaniów zamieszkiwało łącznie 5036 mieszkańców (5104 w 2020 r.) z tego więcej niż połowę stanowiły kobiety. Średnia gęstość zaludnienia wynosi 53,3 osoby na km2.</a:t>
            </a:r>
          </a:p>
          <a:p>
            <a:pPr algn="ctr"/>
            <a:r>
              <a:rPr lang="pl-PL" dirty="0"/>
              <a:t>Na jej obszarze zlokalizowanych jest 25 miejscowości, a społeczność każdej z nich tworzy odrębną jednostkę pomocniczą gminy – sołectwo. 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2630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CF433F-6D54-2403-95B9-050449E3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7831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/>
              <a:t>Narodowy Spis Powszechny 2021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A9A1EFA9-2AC5-02CA-7E5F-3292A3DEE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20" y="1699069"/>
            <a:ext cx="5126736" cy="3450336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7697F09-9191-A70A-3AA9-32465D31E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99070"/>
            <a:ext cx="3932237" cy="4169918"/>
          </a:xfrm>
        </p:spPr>
        <p:txBody>
          <a:bodyPr/>
          <a:lstStyle/>
          <a:p>
            <a:r>
              <a:rPr lang="pl-PL" dirty="0"/>
              <a:t>	</a:t>
            </a:r>
          </a:p>
          <a:p>
            <a:pPr algn="ctr"/>
            <a:r>
              <a:rPr lang="pl-PL" dirty="0"/>
              <a:t>Narodowy Spis Powszechny - od dnia 1 kwietnia do dnia 30 września 2021 r. trwał NSP według stanu na dzień 31 marca 2021 r.</a:t>
            </a:r>
          </a:p>
        </p:txBody>
      </p:sp>
    </p:spTree>
    <p:extLst>
      <p:ext uri="{BB962C8B-B14F-4D97-AF65-F5344CB8AC3E}">
        <p14:creationId xmlns:p14="http://schemas.microsoft.com/office/powerpoint/2010/main" val="93387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15CD83-71C9-7652-7944-C990ACD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1812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/>
              <a:t>SUMP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D1AC171-61AC-37A6-B325-3B060B87B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2149413"/>
            <a:ext cx="6172200" cy="2549649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1F3DA0B-0E84-46EE-F615-C76B601A3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pl-PL" dirty="0"/>
              <a:t>W dniu 25 marca 2022 r.  przyjęto  Plan Zrównoważonej Mobilności dla Miejskiego Obszaru Funkcjonalnego Wrocławia (PZM MOFW, akronim od nazwy anglojęzycznej: SUMP). Przyjęcie PZM MOFW przez Radę SUMP zakończyło prace nad samym dokumentem i jednocześnie zapoczątkowało fazę wdrażania zapisów PZM MOF.</a:t>
            </a:r>
          </a:p>
          <a:p>
            <a:pPr algn="ctr"/>
            <a:r>
              <a:rPr lang="pl-PL" dirty="0"/>
              <a:t>Prace nad SUMP trwały cały 2021 r. i trzy miesiące roku bieżącego. 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Zachęcamy do zapoznania się z dokumentem dostępnym tutaj:</a:t>
            </a:r>
          </a:p>
          <a:p>
            <a:pPr algn="ctr"/>
            <a:r>
              <a:rPr lang="pl-PL" dirty="0">
                <a:hlinkClick r:id="rId3"/>
              </a:rPr>
              <a:t>https://bip.um.wroc.pl/artykul/305/59093/plan-zrownowazonej-mobilnosci-dla-miejskiego-obszaru-funkcjonalnego-wroclawia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181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75F0F7-7AA4-64F6-2BED-75FE11C0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9987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/>
              <a:t>Zmiana granic administracyjnych Gminy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E10B8B7-F687-7659-2C65-52189AB93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66" y="701336"/>
            <a:ext cx="3747916" cy="4994882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12AF57B-C95C-EDC5-A5EC-3099A3AAF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1400" dirty="0"/>
              <a:t>1.Uchwała Nr XXXII/214/21 Rady Gminy Domaniów z dnia 30 czerwca w sprawie przystąpienia do procedury zmiany granic administracyjnych Gminy Domaniów i przeprowadzenia konsultacji z mieszkańcami.</a:t>
            </a:r>
          </a:p>
          <a:p>
            <a:r>
              <a:rPr lang="pl-PL" sz="1400" dirty="0"/>
              <a:t>2. Od 18.10.2021 r. do 15.11.2021 r. konsultacje (w sołectwie Wyszkowice i Kurzątkowice).  </a:t>
            </a:r>
          </a:p>
          <a:p>
            <a:r>
              <a:rPr lang="pl-PL" sz="1400" dirty="0"/>
              <a:t>3. Konsultacje w Gminie Wiązów, powiecie strzelińskim i powiecie oławskim.</a:t>
            </a:r>
          </a:p>
          <a:p>
            <a:r>
              <a:rPr lang="pl-PL" sz="1400" dirty="0"/>
              <a:t>4. Przygotowanie wniosku i kompletowanie dokumentów.</a:t>
            </a:r>
          </a:p>
          <a:p>
            <a:r>
              <a:rPr lang="pl-PL" sz="1400" dirty="0"/>
              <a:t>5. Uchwała nr XL/272/22 Rady Gminy Domaniów z dnia 9 marca w sprawie wyrażenia opinii w przedmiocie zmiany granic administracyjnych Gminy Domaniów oraz wystąpienia z wnioskiem w sprawie zmiany granic.</a:t>
            </a:r>
          </a:p>
          <a:p>
            <a:endParaRPr lang="pl-PL" sz="1400" dirty="0"/>
          </a:p>
          <a:p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601953C-4A97-812A-9DA5-3833F051C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284" y="4447713"/>
            <a:ext cx="3213716" cy="241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09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6AB7F6-67E1-635E-DA2C-9EA548B8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700" b="1" dirty="0"/>
              <a:t>Gospodarowanie Odpadami Komunalnymi</a:t>
            </a:r>
            <a:br>
              <a:rPr lang="pl-PL" sz="2700" b="1" dirty="0"/>
            </a:br>
            <a:r>
              <a:rPr lang="pl-PL" sz="2700" b="1" dirty="0"/>
              <a:t>Rok 2021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1F6F46-E5F5-D87E-874A-4BAF1BE3B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129"/>
            <a:ext cx="10515600" cy="4081833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/>
              <a:t>Od dnia 01.01.2020 roku Gmina Domaniów przejęła obowiązek odbioru i zagospodarowania odpadów komunalnych od właścicieli nieruchomości położonych na terenie Gminy Domaniów. W okresie od 1 stycznia 2021 r. do 31 grudnia 2021 r. odbiór i zagospodarowanie odpadów komunalnych realizowany był przez Zakład Gospodarki Komunalnej Sp. z o.o. w Domaniowie.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057D97-6E2E-E124-F3EB-92CFDAF48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367" y="4372391"/>
            <a:ext cx="1969179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37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BC8D47-4B4D-9F88-C736-E4D72619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530" y="4933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/>
              <a:t>ZESTAWIENIE KOSZTÓW </a:t>
            </a:r>
            <a:br>
              <a:rPr lang="pl-PL" sz="2400" dirty="0"/>
            </a:br>
            <a:r>
              <a:rPr lang="pl-PL" sz="2400" b="1" dirty="0"/>
              <a:t>Zakład Gospodarki Komunalnej Sp. z o.o. w Domaniowie</a:t>
            </a:r>
            <a:br>
              <a:rPr lang="pl-PL" sz="2400" b="1" dirty="0"/>
            </a:br>
            <a:endParaRPr lang="pl-PL" sz="2400" b="1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3F620FC-0369-96B3-E998-40C4DCD71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376411"/>
              </p:ext>
            </p:extLst>
          </p:nvPr>
        </p:nvGraphicFramePr>
        <p:xfrm>
          <a:off x="350981" y="2539015"/>
          <a:ext cx="11490038" cy="1600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1181">
                  <a:extLst>
                    <a:ext uri="{9D8B030D-6E8A-4147-A177-3AD203B41FA5}">
                      <a16:colId xmlns:a16="http://schemas.microsoft.com/office/drawing/2014/main" val="2036025374"/>
                    </a:ext>
                  </a:extLst>
                </a:gridCol>
                <a:gridCol w="679884">
                  <a:extLst>
                    <a:ext uri="{9D8B030D-6E8A-4147-A177-3AD203B41FA5}">
                      <a16:colId xmlns:a16="http://schemas.microsoft.com/office/drawing/2014/main" val="3296690629"/>
                    </a:ext>
                  </a:extLst>
                </a:gridCol>
                <a:gridCol w="702547">
                  <a:extLst>
                    <a:ext uri="{9D8B030D-6E8A-4147-A177-3AD203B41FA5}">
                      <a16:colId xmlns:a16="http://schemas.microsoft.com/office/drawing/2014/main" val="3171642159"/>
                    </a:ext>
                  </a:extLst>
                </a:gridCol>
                <a:gridCol w="702547">
                  <a:extLst>
                    <a:ext uri="{9D8B030D-6E8A-4147-A177-3AD203B41FA5}">
                      <a16:colId xmlns:a16="http://schemas.microsoft.com/office/drawing/2014/main" val="708838517"/>
                    </a:ext>
                  </a:extLst>
                </a:gridCol>
                <a:gridCol w="671385">
                  <a:extLst>
                    <a:ext uri="{9D8B030D-6E8A-4147-A177-3AD203B41FA5}">
                      <a16:colId xmlns:a16="http://schemas.microsoft.com/office/drawing/2014/main" val="2706280108"/>
                    </a:ext>
                  </a:extLst>
                </a:gridCol>
                <a:gridCol w="668554">
                  <a:extLst>
                    <a:ext uri="{9D8B030D-6E8A-4147-A177-3AD203B41FA5}">
                      <a16:colId xmlns:a16="http://schemas.microsoft.com/office/drawing/2014/main" val="2737983090"/>
                    </a:ext>
                  </a:extLst>
                </a:gridCol>
                <a:gridCol w="702547">
                  <a:extLst>
                    <a:ext uri="{9D8B030D-6E8A-4147-A177-3AD203B41FA5}">
                      <a16:colId xmlns:a16="http://schemas.microsoft.com/office/drawing/2014/main" val="740508601"/>
                    </a:ext>
                  </a:extLst>
                </a:gridCol>
                <a:gridCol w="713879">
                  <a:extLst>
                    <a:ext uri="{9D8B030D-6E8A-4147-A177-3AD203B41FA5}">
                      <a16:colId xmlns:a16="http://schemas.microsoft.com/office/drawing/2014/main" val="3214506418"/>
                    </a:ext>
                  </a:extLst>
                </a:gridCol>
                <a:gridCol w="713879">
                  <a:extLst>
                    <a:ext uri="{9D8B030D-6E8A-4147-A177-3AD203B41FA5}">
                      <a16:colId xmlns:a16="http://schemas.microsoft.com/office/drawing/2014/main" val="710077756"/>
                    </a:ext>
                  </a:extLst>
                </a:gridCol>
                <a:gridCol w="725209">
                  <a:extLst>
                    <a:ext uri="{9D8B030D-6E8A-4147-A177-3AD203B41FA5}">
                      <a16:colId xmlns:a16="http://schemas.microsoft.com/office/drawing/2014/main" val="2217345273"/>
                    </a:ext>
                  </a:extLst>
                </a:gridCol>
                <a:gridCol w="725209">
                  <a:extLst>
                    <a:ext uri="{9D8B030D-6E8A-4147-A177-3AD203B41FA5}">
                      <a16:colId xmlns:a16="http://schemas.microsoft.com/office/drawing/2014/main" val="1952537134"/>
                    </a:ext>
                  </a:extLst>
                </a:gridCol>
                <a:gridCol w="702547">
                  <a:extLst>
                    <a:ext uri="{9D8B030D-6E8A-4147-A177-3AD203B41FA5}">
                      <a16:colId xmlns:a16="http://schemas.microsoft.com/office/drawing/2014/main" val="1586477325"/>
                    </a:ext>
                  </a:extLst>
                </a:gridCol>
                <a:gridCol w="705379">
                  <a:extLst>
                    <a:ext uri="{9D8B030D-6E8A-4147-A177-3AD203B41FA5}">
                      <a16:colId xmlns:a16="http://schemas.microsoft.com/office/drawing/2014/main" val="3388229789"/>
                    </a:ext>
                  </a:extLst>
                </a:gridCol>
                <a:gridCol w="1215291">
                  <a:extLst>
                    <a:ext uri="{9D8B030D-6E8A-4147-A177-3AD203B41FA5}">
                      <a16:colId xmlns:a16="http://schemas.microsoft.com/office/drawing/2014/main" val="1572890845"/>
                    </a:ext>
                  </a:extLst>
                </a:gridCol>
              </a:tblGrid>
              <a:tr h="5083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Odbiór i zagospodarowanie odpadów przez  </a:t>
                      </a:r>
                      <a:br>
                        <a:rPr lang="pl-PL" sz="1000" b="1" u="none" strike="noStrike" dirty="0">
                          <a:effectLst/>
                        </a:rPr>
                      </a:br>
                      <a:r>
                        <a:rPr lang="pl-PL" sz="1000" b="1" u="none" strike="noStrike" dirty="0">
                          <a:effectLst/>
                        </a:rPr>
                        <a:t> ZGK Sp. z o. o. </a:t>
                      </a:r>
                    </a:p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w  Domaniowie w 2021 r. 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Styczeń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Luty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Marzec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Kwiecień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Maj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Czerwiec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Lipiec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Sierpień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Wrzesień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Październik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Listopad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Grudzień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RAZEM</a:t>
                      </a:r>
                    </a:p>
                  </a:txBody>
                  <a:tcPr marL="6737" marR="6737" marT="6737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909837"/>
                  </a:ext>
                </a:extLst>
              </a:tr>
              <a:tr h="109199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88437,58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84385,15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107019,05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110017,04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114627,43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110162,59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104593,99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109051,81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110638,81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99143,37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108512,05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9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93535,4</a:t>
                      </a:r>
                    </a:p>
                  </a:txBody>
                  <a:tcPr marL="6737" marR="6737" marT="67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u="none" strike="noStrike" dirty="0">
                          <a:effectLst/>
                        </a:rPr>
                        <a:t>     </a:t>
                      </a:r>
                      <a:r>
                        <a:rPr lang="pl-PL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1 240 124,27 zł </a:t>
                      </a:r>
                      <a:endParaRPr lang="pl-PL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37" marR="6737" marT="6737" marB="0" anchor="ctr"/>
                </a:tc>
                <a:extLst>
                  <a:ext uri="{0D108BD9-81ED-4DB2-BD59-A6C34878D82A}">
                    <a16:rowId xmlns:a16="http://schemas.microsoft.com/office/drawing/2014/main" val="2141730030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CDA46236-8243-DC3C-B63F-D8FE840DE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4713396"/>
            <a:ext cx="59055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71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Words>929</Words>
  <Application>Microsoft Office PowerPoint</Application>
  <PresentationFormat>Panoramiczny</PresentationFormat>
  <Paragraphs>192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Wingdings</vt:lpstr>
      <vt:lpstr>Motyw pakietu Office</vt:lpstr>
      <vt:lpstr>Informacja do raportu o stanie  Gminy Domaniów za 2021 rok. </vt:lpstr>
      <vt:lpstr>Zakres działania obejmuje w szczególności:</vt:lpstr>
      <vt:lpstr>Dane do raportu</vt:lpstr>
      <vt:lpstr>Gmina Domaniów</vt:lpstr>
      <vt:lpstr>Narodowy Spis Powszechny 2021</vt:lpstr>
      <vt:lpstr>SUMP</vt:lpstr>
      <vt:lpstr>Zmiana granic administracyjnych Gminy </vt:lpstr>
      <vt:lpstr>Gospodarowanie Odpadami Komunalnymi Rok 2021 </vt:lpstr>
      <vt:lpstr>ZESTAWIENIE KOSZTÓW  Zakład Gospodarki Komunalnej Sp. z o.o. w Domaniowie </vt:lpstr>
      <vt:lpstr>ZESTAWIENIE KOSZTÓW   PSZOK - 2021 r.</vt:lpstr>
      <vt:lpstr>ZESTAWIENIE KOSZTÓW  - przeterminowane i zbędne leki - 2021 </vt:lpstr>
      <vt:lpstr>Zestawienie kosztów - zbiórka objazdowa 2021 r.</vt:lpstr>
      <vt:lpstr>ROCZNE ZESTAWIENIE KOSZTÓW  Odbiór i zagospodarowanie odpadów komunalnych – 2021 r. </vt:lpstr>
      <vt:lpstr>ROZLICZENIE - 2021 r.</vt:lpstr>
      <vt:lpstr>Dziękuję za uwagę  Dorota Sala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Raport o stanie gminy Domaniów za 2021 rok. Zespół do spraw obywatelskich, zespół do spraw organizacyjno-gospodarczych.</dc:title>
  <dc:creator>Dorota Sala</dc:creator>
  <cp:lastModifiedBy>Dorota Sala</cp:lastModifiedBy>
  <cp:revision>4</cp:revision>
  <dcterms:created xsi:type="dcterms:W3CDTF">2022-06-21T05:26:55Z</dcterms:created>
  <dcterms:modified xsi:type="dcterms:W3CDTF">2022-06-22T07:45:26Z</dcterms:modified>
</cp:coreProperties>
</file>