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sldIdLst>
    <p:sldId id="256" r:id="rId2"/>
    <p:sldId id="269" r:id="rId3"/>
    <p:sldId id="270" r:id="rId4"/>
    <p:sldId id="273" r:id="rId5"/>
    <p:sldId id="278" r:id="rId6"/>
    <p:sldId id="276" r:id="rId7"/>
    <p:sldId id="274" r:id="rId8"/>
    <p:sldId id="277" r:id="rId9"/>
    <p:sldId id="279" r:id="rId10"/>
    <p:sldId id="282" r:id="rId11"/>
    <p:sldId id="284" r:id="rId12"/>
    <p:sldId id="275" r:id="rId13"/>
    <p:sldId id="280" r:id="rId14"/>
    <p:sldId id="281" r:id="rId15"/>
    <p:sldId id="272" r:id="rId16"/>
    <p:sldId id="285" r:id="rId17"/>
    <p:sldId id="287" r:id="rId18"/>
    <p:sldId id="288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 r. - 2020 r.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2016 r. - 2020 r. (430 mb.)</c:v>
                </c:pt>
                <c:pt idx="1">
                  <c:v>2021 r. - obecnie (2 623 mb.)</c:v>
                </c:pt>
                <c:pt idx="2">
                  <c:v>2021 r. - 12.2022 r. (3 033 mb.)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D-4B2B-81B9-F3EB2D57F1A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2021 r. - 06.2022 r.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2016 r. - 2020 r. (430 mb.)</c:v>
                </c:pt>
                <c:pt idx="1">
                  <c:v>2021 r. - obecnie (2 623 mb.)</c:v>
                </c:pt>
                <c:pt idx="2">
                  <c:v>2021 r. - 12.2022 r. (3 033 mb.)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1">
                  <c:v>2623</c:v>
                </c:pt>
                <c:pt idx="2">
                  <c:v>2623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4D-4B2B-81B9-F3EB2D57F1A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Prognozowane do końca 2022 r.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2016 r. - 2020 r. (430 mb.)</c:v>
                </c:pt>
                <c:pt idx="1">
                  <c:v>2021 r. - obecnie (2 623 mb.)</c:v>
                </c:pt>
                <c:pt idx="2">
                  <c:v>2021 r. - 12.2022 r. (3 033 mb.)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2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4D-4B2B-81B9-F3EB2D57F1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8795496"/>
        <c:axId val="284202000"/>
      </c:barChart>
      <c:catAx>
        <c:axId val="27879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4202000"/>
        <c:crosses val="autoZero"/>
        <c:auto val="1"/>
        <c:lblAlgn val="ctr"/>
        <c:lblOffset val="100"/>
        <c:noMultiLvlLbl val="0"/>
      </c:catAx>
      <c:valAx>
        <c:axId val="28420200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78795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przyłączy: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Lata 2019-2020</c:v>
                </c:pt>
                <c:pt idx="1">
                  <c:v>2021 - obecnie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2-4C3D-ADFB-48488131006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przyłączy: 63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Lata 2019-2020</c:v>
                </c:pt>
                <c:pt idx="1">
                  <c:v>2021 - obecnie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32-4C3D-ADFB-4848813100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25225160"/>
        <c:axId val="208000464"/>
        <c:axId val="0"/>
      </c:bar3DChart>
      <c:catAx>
        <c:axId val="42522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8000464"/>
        <c:crosses val="autoZero"/>
        <c:auto val="1"/>
        <c:lblAlgn val="ctr"/>
        <c:lblOffset val="100"/>
        <c:noMultiLvlLbl val="0"/>
      </c:catAx>
      <c:valAx>
        <c:axId val="20800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5225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Straty</a:t>
            </a:r>
            <a:r>
              <a:rPr lang="en-US" dirty="0"/>
              <a:t> w </a:t>
            </a:r>
            <a:r>
              <a:rPr lang="en-US" dirty="0" err="1"/>
              <a:t>latach</a:t>
            </a:r>
            <a:r>
              <a:rPr lang="en-US" dirty="0"/>
              <a:t> 2016-2020</a:t>
            </a:r>
            <a:r>
              <a:rPr lang="pl-PL" dirty="0"/>
              <a:t> (tys. zł)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Straty w latach 2016-2020 (tys. zł)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2019 r.</c:v>
                </c:pt>
                <c:pt idx="1">
                  <c:v>2020 r.</c:v>
                </c:pt>
                <c:pt idx="2">
                  <c:v>Łączna strata za lata 2016 - 2020</c:v>
                </c:pt>
              </c:strCache>
            </c:strRef>
          </c:cat>
          <c:val>
            <c:numRef>
              <c:f>Arkusz1!$B$2:$B$4</c:f>
              <c:numCache>
                <c:formatCode>#,##0.00</c:formatCode>
                <c:ptCount val="3"/>
                <c:pt idx="0">
                  <c:v>60000</c:v>
                </c:pt>
                <c:pt idx="1">
                  <c:v>106000</c:v>
                </c:pt>
                <c:pt idx="2">
                  <c:v>355000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9D-45D6-97EF-4DDA560277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25098960"/>
        <c:axId val="425098304"/>
        <c:axId val="0"/>
      </c:bar3DChart>
      <c:catAx>
        <c:axId val="425098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5098304"/>
        <c:crosses val="autoZero"/>
        <c:auto val="1"/>
        <c:lblAlgn val="ctr"/>
        <c:lblOffset val="100"/>
        <c:noMultiLvlLbl val="0"/>
      </c:catAx>
      <c:valAx>
        <c:axId val="42509830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42509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4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2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459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1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99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1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83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14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4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9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4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9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2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3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3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4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8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1EDC4CEB-70C5-4B50-B05D-D2A4BDFBC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9527" y="2416030"/>
            <a:ext cx="7035258" cy="2356258"/>
          </a:xfrm>
        </p:spPr>
        <p:txBody>
          <a:bodyPr>
            <a:normAutofit fontScale="92500" lnSpcReduction="20000"/>
          </a:bodyPr>
          <a:lstStyle/>
          <a:p>
            <a:r>
              <a:rPr lang="pl-PL" sz="3200" b="1" dirty="0">
                <a:solidFill>
                  <a:schemeClr val="tx1"/>
                </a:solidFill>
              </a:rPr>
              <a:t>Zakład Gospodarki Komunalnej         Sp. z o.o. w Domaniowie</a:t>
            </a:r>
          </a:p>
          <a:p>
            <a:endParaRPr lang="pl-PL" sz="3200" b="1" dirty="0">
              <a:solidFill>
                <a:schemeClr val="tx1"/>
              </a:solidFill>
            </a:endParaRPr>
          </a:p>
          <a:p>
            <a:r>
              <a:rPr lang="pl-PL" sz="2000" b="1" dirty="0">
                <a:solidFill>
                  <a:schemeClr val="tx1"/>
                </a:solidFill>
              </a:rPr>
              <a:t>Sebastian Sowiński - Prezes zarządu ZGK w Domaniowie (7 stycznia 2021 r.  -  obecnie)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311A3C-DEA2-4EEA-A99E-AAC8C074A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890" y="0"/>
            <a:ext cx="2416030" cy="241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6F9009-DA8B-4611-AED4-79BABEBD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Zadanie pn. ,,rozbudowa sieci kanalizacji sanitarnej dla miejscowości wierzbno wraz z budową studni głębinowej na ujęciu wód podziemnych z utworów czwartorzędowych stacji uzdatniania wody w Domaniowie’’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EA515B-BBF7-4CE3-A054-8DF4F54D70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Uzyskanie pozwolenia wodnoprawnego na pobór wód ze studni wybudowanej przy suw </a:t>
            </a:r>
            <a:r>
              <a:rPr lang="pl-PL" dirty="0" err="1"/>
              <a:t>domaniów</a:t>
            </a:r>
            <a:r>
              <a:rPr lang="pl-PL" dirty="0"/>
              <a:t> w ramach przedmiotowego zadania</a:t>
            </a:r>
          </a:p>
          <a:p>
            <a:r>
              <a:rPr lang="pl-PL" dirty="0"/>
              <a:t>Uzyskanie innych pozwoleń niezbędnych do złożenia wniosku o rozliczenie końcowe zadania</a:t>
            </a:r>
          </a:p>
          <a:p>
            <a:r>
              <a:rPr lang="pl-PL" dirty="0"/>
              <a:t>Złożenie wniosku o płatność końcową w wysokości 2 milionów złotych</a:t>
            </a:r>
          </a:p>
          <a:p>
            <a:r>
              <a:rPr lang="pl-PL" dirty="0"/>
              <a:t>Rozruch i doprowadzenie do sprawności technicznej sieci kanalizacji sanitarnej w </a:t>
            </a:r>
            <a:r>
              <a:rPr lang="pl-PL" dirty="0" err="1"/>
              <a:t>wierzbnie</a:t>
            </a:r>
            <a:r>
              <a:rPr lang="pl-PL" dirty="0"/>
              <a:t> (naprawa przepompowni przy ul. Słonecznej)</a:t>
            </a:r>
          </a:p>
          <a:p>
            <a:r>
              <a:rPr lang="pl-PL" dirty="0"/>
              <a:t>Przeprowadzenie akcji informacyjnej wpływającej na osiągnięcie niezbędnych do rozliczenia projektu wskaźników tj. liczba mieszkańców podłączonych do sieci</a:t>
            </a:r>
          </a:p>
        </p:txBody>
      </p:sp>
    </p:spTree>
    <p:extLst>
      <p:ext uri="{BB962C8B-B14F-4D97-AF65-F5344CB8AC3E}">
        <p14:creationId xmlns:p14="http://schemas.microsoft.com/office/powerpoint/2010/main" val="191171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96154B-8BDA-4A97-BAA4-C51B9DF7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Liczba posesji przyłączonych do sieci kanalizacji sanitarnej w poszczególnych latach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73613424-D4EF-41B0-88EF-D2803E5FCD2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45676701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65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A75512-0000-4A94-86FE-F271401D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4043"/>
            <a:ext cx="10364451" cy="1596177"/>
          </a:xfrm>
        </p:spPr>
        <p:txBody>
          <a:bodyPr/>
          <a:lstStyle/>
          <a:p>
            <a:r>
              <a:rPr lang="pl-PL" b="1" dirty="0"/>
              <a:t>Oczyszczalnia ścieków w </a:t>
            </a:r>
            <a:r>
              <a:rPr lang="pl-PL" b="1" dirty="0" err="1"/>
              <a:t>wierzbnie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51ACD02-BF21-416D-8CBF-8696822341D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02658" y="1083822"/>
            <a:ext cx="8622889" cy="5668823"/>
          </a:xfrm>
        </p:spPr>
      </p:pic>
    </p:spTree>
    <p:extLst>
      <p:ext uri="{BB962C8B-B14F-4D97-AF65-F5344CB8AC3E}">
        <p14:creationId xmlns:p14="http://schemas.microsoft.com/office/powerpoint/2010/main" val="373213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B7D0EC-F230-47C7-AE0E-503FEBA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5475"/>
            <a:ext cx="10364451" cy="1596177"/>
          </a:xfrm>
        </p:spPr>
        <p:txBody>
          <a:bodyPr/>
          <a:lstStyle/>
          <a:p>
            <a:r>
              <a:rPr lang="pl-PL" dirty="0"/>
              <a:t>Przepompownie ścieków w </a:t>
            </a:r>
            <a:r>
              <a:rPr lang="pl-PL" dirty="0" err="1"/>
              <a:t>wierzbnie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68CF2E6-0E27-47B7-8488-A377AB4EB6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02477" y="1124758"/>
            <a:ext cx="4261988" cy="5728479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08C6340-CB22-467A-952F-F3FAB89E9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489" y="1129522"/>
            <a:ext cx="4261988" cy="572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0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600FD3-5146-458A-9C1B-16E45968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Sytuacja finansowa spółki do 2021 r.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C8D62078-AC7A-4869-9808-62030FC16F7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58647773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6397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E704A7-F335-478C-85CE-02AA88713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Sytuacja finansowa spółki w 2021 r.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BB5328-B048-4319-B698-E729323B8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Mimo szeregu przeprowadzonych inwestycji i modernizacji spółka w 2021 r. poniosła stratę w wysokości 22 tys. złotych.</a:t>
            </a:r>
          </a:p>
          <a:p>
            <a:pPr marL="0" indent="0">
              <a:buNone/>
            </a:pPr>
            <a:r>
              <a:rPr lang="pl-PL" dirty="0"/>
              <a:t>Wykazana strata spowodowana była zakupem w </a:t>
            </a:r>
            <a:r>
              <a:rPr lang="pl-PL" dirty="0" err="1"/>
              <a:t>iV</a:t>
            </a:r>
            <a:r>
              <a:rPr lang="pl-PL" dirty="0"/>
              <a:t> kwartale materiałów na budowę wodociągów w wysokości ok. 220 000,00 zł (</a:t>
            </a:r>
            <a:r>
              <a:rPr lang="pl-PL" dirty="0" err="1"/>
              <a:t>dwieścia</a:t>
            </a:r>
            <a:r>
              <a:rPr lang="pl-PL" dirty="0"/>
              <a:t> dwadzieścia tysięcy złotych).</a:t>
            </a:r>
          </a:p>
          <a:p>
            <a:pPr marL="0" indent="0">
              <a:buNone/>
            </a:pPr>
            <a:r>
              <a:rPr lang="pl-PL" dirty="0"/>
              <a:t>Jeśli zakupilibyśmy materiał na początku 2022 r. odnotowalibyśmy zysk za 2021 r. w wysokości 200 000,00 zł. </a:t>
            </a:r>
          </a:p>
          <a:p>
            <a:pPr marL="0" indent="0">
              <a:buNone/>
            </a:pPr>
            <a:r>
              <a:rPr lang="pl-PL" dirty="0"/>
              <a:t>Przedmiotowy zakup materiału spowodowany był prognozowanym w 2022 r. wzrostem cen wszystkich materiałów o 30-40%. Powyższy zakup pozwolił na zaoszczędzenie znacznej części środków finansowych.</a:t>
            </a:r>
          </a:p>
          <a:p>
            <a:pPr marL="0" indent="0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775204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501F7C-6324-471A-8FAE-88444376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Prognozowana sytuacja finansowa spółki na koniec 2022 r.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39F6D6-61F5-4364-BF6B-683C2FCA7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Pomimo szalejącej inflacji, wzrostu cen materiałów o 30-40%, wzrostu cen paliw (2021 r. – 5,50 zł / 2022 r. – 7,50 zł), wzrostu cen usług obcych, wzrostu cen utylizacji odpadów itd.</a:t>
            </a:r>
          </a:p>
          <a:p>
            <a:pPr marL="0" indent="0" algn="ctr">
              <a:buNone/>
            </a:pPr>
            <a:endParaRPr lang="pl-PL" sz="1800" dirty="0"/>
          </a:p>
          <a:p>
            <a:pPr marL="0" indent="0" algn="ctr">
              <a:buNone/>
            </a:pPr>
            <a:r>
              <a:rPr lang="pl-PL" sz="1800" dirty="0"/>
              <a:t>Bieżące prognozy wskazują, że spółka na koniec roku 2022 odnotuje zysk na poziomie </a:t>
            </a:r>
          </a:p>
          <a:p>
            <a:pPr marL="0" indent="0" algn="ctr">
              <a:buNone/>
            </a:pPr>
            <a:r>
              <a:rPr lang="pl-PL" sz="2800" b="1" dirty="0"/>
              <a:t>380 000,00 zł (trzysta osiemdziesiąt tysięcy złotych)</a:t>
            </a:r>
          </a:p>
          <a:p>
            <a:pPr marL="0" indent="0" algn="ctr">
              <a:buNone/>
            </a:pPr>
            <a:r>
              <a:rPr lang="pl-PL" b="1" dirty="0"/>
              <a:t>Prognozowany zysk umożliwi pokrycie strat powstałych od początku istnienia zakładu gospodarki komunalnej w Domaniowie.</a:t>
            </a:r>
          </a:p>
        </p:txBody>
      </p:sp>
    </p:spTree>
    <p:extLst>
      <p:ext uri="{BB962C8B-B14F-4D97-AF65-F5344CB8AC3E}">
        <p14:creationId xmlns:p14="http://schemas.microsoft.com/office/powerpoint/2010/main" val="88425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E0F484-41BE-4822-81D4-6BD2773B2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Podjęte działania poprawiające stan finansowy spółki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7B6104-F594-4097-99E9-09862C836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Realizacja robót budowlanych np. budowa drogi dojazdowej do strzelnicy, odpłatna budowa wodociągów, budowa zbiorników na nieczystości ciekłe, budowa przyłączy wodociągowych,</a:t>
            </a:r>
          </a:p>
          <a:p>
            <a:r>
              <a:rPr lang="pl-PL" dirty="0"/>
              <a:t>Oszczędności wynikające z zawartych umów/dokonanych zakupów np. wynegocjowane nowe ceny za odbiór osadów ściekowych – niższe o 1/3, zamrożenie stawek energii elektrycznej do końca 2023 r., Zakup zbiornika dwupłaszczowego na paliwa (niższe ceny paliw).</a:t>
            </a:r>
          </a:p>
        </p:txBody>
      </p:sp>
    </p:spTree>
    <p:extLst>
      <p:ext uri="{BB962C8B-B14F-4D97-AF65-F5344CB8AC3E}">
        <p14:creationId xmlns:p14="http://schemas.microsoft.com/office/powerpoint/2010/main" val="159761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E07B7D-4C6E-47EA-AE15-B205AAED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Budowa drogi dojazdowej do strzelnicy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74408C0-B0EF-4EA0-879C-C567E7B4D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801" y="1756211"/>
            <a:ext cx="7944493" cy="448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02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D67144-1771-4D63-B6C3-5D03EF585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Najważniejsze z planowanych przedsięwzięć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27047D-0538-4D78-99B2-E4544B62C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/>
              <a:t>Budowa wodociągu do m. </a:t>
            </a:r>
            <a:r>
              <a:rPr lang="pl-PL" b="1" dirty="0" err="1"/>
              <a:t>goszczyna</a:t>
            </a:r>
            <a:r>
              <a:rPr lang="pl-PL" b="1" dirty="0"/>
              <a:t> </a:t>
            </a:r>
            <a:r>
              <a:rPr lang="pl-PL" dirty="0"/>
              <a:t>(pozwoli na oszczędności 60 tys. zł w skali roku)</a:t>
            </a:r>
          </a:p>
          <a:p>
            <a:r>
              <a:rPr lang="pl-PL" b="1" dirty="0"/>
              <a:t>Budowa by pass wodociągu zasilanego z suw </a:t>
            </a:r>
            <a:r>
              <a:rPr lang="pl-PL" b="1" dirty="0" err="1"/>
              <a:t>piskorzów</a:t>
            </a:r>
            <a:r>
              <a:rPr lang="pl-PL" b="1" dirty="0"/>
              <a:t> i </a:t>
            </a:r>
            <a:r>
              <a:rPr lang="pl-PL" b="1" dirty="0" err="1"/>
              <a:t>domaniów</a:t>
            </a:r>
            <a:r>
              <a:rPr lang="pl-PL" b="1" dirty="0"/>
              <a:t> </a:t>
            </a:r>
            <a:r>
              <a:rPr lang="pl-PL" dirty="0"/>
              <a:t>(połączenie sieci wodociągowych zasilanych z dwóch stacji uzdatniania wody w obrębie </a:t>
            </a:r>
            <a:r>
              <a:rPr lang="pl-PL" dirty="0" err="1"/>
              <a:t>skrzypnik</a:t>
            </a:r>
            <a:r>
              <a:rPr lang="pl-PL" dirty="0"/>
              <a:t>) – strategiczna inwestycja zabezpieczająca gminę w zapas wody</a:t>
            </a:r>
          </a:p>
          <a:p>
            <a:r>
              <a:rPr lang="pl-PL" b="1" dirty="0"/>
              <a:t>wykonania badań geofizycznych mających na celu ustalenie warstw w trzeciorzędzie lub głębiej </a:t>
            </a:r>
            <a:r>
              <a:rPr lang="pl-PL" dirty="0"/>
              <a:t>– pierwsze działania pozwalające na poznanie lokalizacji w obrębie suw </a:t>
            </a:r>
            <a:r>
              <a:rPr lang="pl-PL" dirty="0" err="1"/>
              <a:t>domaniów</a:t>
            </a:r>
            <a:r>
              <a:rPr lang="pl-PL" dirty="0"/>
              <a:t> w której możliwa będzie budowa studni głębinowej o głębokości do 100 m</a:t>
            </a:r>
          </a:p>
          <a:p>
            <a:r>
              <a:rPr lang="pl-PL" b="1" dirty="0"/>
              <a:t>Budowa dwóch nowych zbiorników </a:t>
            </a:r>
            <a:r>
              <a:rPr lang="pl-PL" dirty="0"/>
              <a:t>na wodę pitną dla suw </a:t>
            </a:r>
            <a:r>
              <a:rPr lang="pl-PL" dirty="0" err="1"/>
              <a:t>domaniów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090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BDBBFB-5D64-4FBA-9408-418BDBC8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Wykonane inwestycje 2021 r. – obecnie</a:t>
            </a:r>
            <a:br>
              <a:rPr lang="pl-PL" b="1" dirty="0"/>
            </a:br>
            <a:r>
              <a:rPr lang="pl-PL" b="1" dirty="0"/>
              <a:t>(rozbudowa wodociągów)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4BDA80-466A-4BCE-9867-7CDCDE8EDE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WYKONANIE w formule ,,zaprojektuj – wybuduj’’ </a:t>
            </a:r>
            <a:r>
              <a:rPr lang="pl-PL" dirty="0" err="1"/>
              <a:t>ROZBUDOWy</a:t>
            </a:r>
            <a:r>
              <a:rPr lang="pl-PL" dirty="0"/>
              <a:t> WODOCIĄGU W M. SKRZYPNIK-GOSZCZYNA (STREFA AKTYWNOŚCI GOSPODARCZEJ) O DŁ. 2250 MB., rura o średnicy 225 – WARTOŚĆ ZADANIA: 1 092 000,00 ZŁ</a:t>
            </a:r>
          </a:p>
          <a:p>
            <a:r>
              <a:rPr lang="pl-PL" dirty="0"/>
              <a:t>Wykonanie w formule ,,zaprojektuj – wybuduj’’ rozbudowy sieci wodociągowej za boiskiem w Domaniowie – wartość zadania: 47 000,00 zł (zadanie w trakcie realizacji)</a:t>
            </a:r>
          </a:p>
          <a:p>
            <a:r>
              <a:rPr lang="pl-PL" dirty="0"/>
              <a:t>WYKOANIE w formule ,,zaprojektuj – wybuduj’’ rozbudowy WODOCIĄGU W M. Domaniów ul. Wierzbowa 195 </a:t>
            </a:r>
            <a:r>
              <a:rPr lang="pl-PL" dirty="0" err="1"/>
              <a:t>mb</a:t>
            </a:r>
            <a:r>
              <a:rPr lang="pl-PL" dirty="0"/>
              <a:t>. – wartość zadania: 20 000,00 zł</a:t>
            </a:r>
          </a:p>
          <a:p>
            <a:r>
              <a:rPr lang="pl-PL" dirty="0"/>
              <a:t>Wykonanie w formule ,,zaprojektuj – wybuduj’’ rozbudowy wodociągu w m. Wyszkowice 176 MB. – WARTOŚĆ zadania:18 000,00 ZŁ</a:t>
            </a:r>
          </a:p>
        </p:txBody>
      </p:sp>
    </p:spTree>
    <p:extLst>
      <p:ext uri="{BB962C8B-B14F-4D97-AF65-F5344CB8AC3E}">
        <p14:creationId xmlns:p14="http://schemas.microsoft.com/office/powerpoint/2010/main" val="245115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A5DB2D-2771-4110-8984-4D9AD14D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Rozbudowa sieci wodociągowej (</a:t>
            </a:r>
            <a:r>
              <a:rPr lang="pl-PL" b="1" dirty="0" err="1"/>
              <a:t>mb</a:t>
            </a:r>
            <a:r>
              <a:rPr lang="pl-PL" b="1" dirty="0"/>
              <a:t>.) w poszczególnych latach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41FCCEB1-7DFB-46FE-B63A-3DFAF7A3087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02315362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985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03F398-E6BF-4A9B-9BB9-A37504BD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Inne zrealizowane zadania z zakresu zbiorowego zaopatrzenia w wodę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9AD270-E72C-4DA7-A1A0-FE71ABFD5D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system do odkamieniania wody zainstalowany na Stacji Uzdatniania Wody w Domaniowie – 44 tys. zł</a:t>
            </a:r>
          </a:p>
          <a:p>
            <a:r>
              <a:rPr lang="pl-PL" dirty="0"/>
              <a:t>Budowa przyłączy wodociągowych do nowych świetlic wiejskich – 40 tys. zł</a:t>
            </a:r>
          </a:p>
          <a:p>
            <a:r>
              <a:rPr lang="pl-PL" dirty="0"/>
              <a:t>Wykonanie dokumentacji pn. analiza ryzyka dla ujęcia wód podziemnych z utworów czwartorzędnych w miejscowości </a:t>
            </a:r>
            <a:r>
              <a:rPr lang="pl-PL" dirty="0" err="1"/>
              <a:t>domaniów</a:t>
            </a:r>
            <a:r>
              <a:rPr lang="pl-PL" dirty="0"/>
              <a:t> + wykonanie operatu wodnoprawnego na pobór wód </a:t>
            </a:r>
            <a:r>
              <a:rPr lang="pl-PL" dirty="0" err="1"/>
              <a:t>domaniów</a:t>
            </a:r>
            <a:r>
              <a:rPr lang="pl-PL" dirty="0"/>
              <a:t> i uzyskanie pozwolenia wodnoprawnego</a:t>
            </a:r>
          </a:p>
          <a:p>
            <a:r>
              <a:rPr lang="pl-PL" dirty="0"/>
              <a:t>Wykonanie dokumentacji projektowej i uzyskanie pozwolenia na rozbudowę wodociągu w m. kuchary </a:t>
            </a:r>
          </a:p>
          <a:p>
            <a:r>
              <a:rPr lang="pl-PL" dirty="0"/>
              <a:t>Wykonanie dokumentacji projektowej na rozbudowę wodociągu w m. </a:t>
            </a:r>
            <a:r>
              <a:rPr lang="pl-PL" dirty="0" err="1"/>
              <a:t>domaniów</a:t>
            </a:r>
            <a:r>
              <a:rPr lang="pl-PL" dirty="0"/>
              <a:t> (za boiskiem)</a:t>
            </a:r>
          </a:p>
        </p:txBody>
      </p:sp>
    </p:spTree>
    <p:extLst>
      <p:ext uri="{BB962C8B-B14F-4D97-AF65-F5344CB8AC3E}">
        <p14:creationId xmlns:p14="http://schemas.microsoft.com/office/powerpoint/2010/main" val="301117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C226EA-B4A3-48B7-8654-61B9EF20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Wartość zrealizowanych zadań z zakresu zbiorowego zaopatrzenia w wodę w ciągu ostatniego roku wynosi: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8578D6-FA61-44DE-9FC1-682CB4B156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000" b="1" dirty="0"/>
              <a:t>1 309 000,00 zł (milion trzysta dziewięć tysięcy złotych)</a:t>
            </a:r>
          </a:p>
          <a:p>
            <a:pPr marL="0" indent="0" algn="ctr">
              <a:buNone/>
            </a:pPr>
            <a:r>
              <a:rPr lang="pl-PL" sz="3200" dirty="0"/>
              <a:t>zadania zrealizowane ze środków własnych wygospodarowanych z działalności </a:t>
            </a:r>
            <a:r>
              <a:rPr lang="pl-PL" sz="3200" dirty="0" err="1"/>
              <a:t>zGk</a:t>
            </a:r>
            <a:r>
              <a:rPr lang="pl-PL" sz="3200" dirty="0"/>
              <a:t> </a:t>
            </a:r>
          </a:p>
          <a:p>
            <a:pPr marL="0" indent="0" algn="ctr">
              <a:buNone/>
            </a:pPr>
            <a:r>
              <a:rPr lang="pl-PL" sz="3200" b="1" dirty="0"/>
              <a:t>bez udziału środków zewnętrznych</a:t>
            </a:r>
          </a:p>
        </p:txBody>
      </p:sp>
    </p:spTree>
    <p:extLst>
      <p:ext uri="{BB962C8B-B14F-4D97-AF65-F5344CB8AC3E}">
        <p14:creationId xmlns:p14="http://schemas.microsoft.com/office/powerpoint/2010/main" val="36891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EDC59E-3C3A-4C70-A65A-94E7EFC2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Rozbudowa wodociągów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BC7A2B2-CA1A-4B3E-9F91-08ADD772C77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056828" y="1687959"/>
            <a:ext cx="3872296" cy="5163064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C1A650F-9039-47FB-91EE-84B5A2A2B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530" y="1687959"/>
            <a:ext cx="3872296" cy="518098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B6C2F4D-FCA6-4908-A437-F0FFE913C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2" y="1687959"/>
            <a:ext cx="3872298" cy="516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6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313CB6-3DE1-4DF5-BD17-D8B0B37D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system do odkamieniania wody zainstalowany na Stacji Uzdatniania Wody w Domaniowie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5B5A09B-8587-4029-908A-EA76A49153F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8383" y="2179580"/>
            <a:ext cx="6516545" cy="3083267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352482D-66F0-4D01-B723-C323B1A90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021" y="2128456"/>
            <a:ext cx="6624595" cy="313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8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FFF72-C31E-407F-88DD-7738FB46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Wykonane zadania</a:t>
            </a:r>
            <a:br>
              <a:rPr lang="pl-PL" sz="2800" b="1" dirty="0"/>
            </a:br>
            <a:r>
              <a:rPr lang="pl-PL" sz="2800" b="1" dirty="0"/>
              <a:t>(oczyszczalnia ścieków + sieć kanalizacji sanitarnej)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5CD809-1728-4CE7-ABFE-E641FDFF89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Modernizacja i automatyka oczyszczalni ścieków w </a:t>
            </a:r>
            <a:r>
              <a:rPr lang="pl-PL" dirty="0" err="1"/>
              <a:t>wierzbnie</a:t>
            </a:r>
            <a:r>
              <a:rPr lang="pl-PL" dirty="0"/>
              <a:t> (m.in. modyfikacja aplikacji </a:t>
            </a:r>
            <a:r>
              <a:rPr lang="pl-PL" dirty="0" err="1"/>
              <a:t>scada</a:t>
            </a:r>
            <a:r>
              <a:rPr lang="pl-PL" dirty="0"/>
              <a:t>, </a:t>
            </a:r>
            <a:r>
              <a:rPr lang="pl-PL" dirty="0" err="1"/>
              <a:t>akpIa</a:t>
            </a:r>
            <a:r>
              <a:rPr lang="pl-PL" dirty="0"/>
              <a:t>, uruchomienie sterownika </a:t>
            </a:r>
            <a:r>
              <a:rPr lang="pl-PL" dirty="0" err="1"/>
              <a:t>plc</a:t>
            </a:r>
            <a:r>
              <a:rPr lang="pl-PL" dirty="0"/>
              <a:t>, adaptacja impulsów przepływomierzy)</a:t>
            </a:r>
          </a:p>
          <a:p>
            <a:r>
              <a:rPr lang="pl-PL" dirty="0"/>
              <a:t>Rekonfiguracja ustawień przepływomierzy (przepływomierze nie wskazywały dokładnych wartości przepływów ścieków od początku istnienia oczyszczalni)</a:t>
            </a:r>
          </a:p>
          <a:p>
            <a:r>
              <a:rPr lang="pl-PL" dirty="0"/>
              <a:t>Przeglądy techniczne wszystkich urządzeń oczyszczalni ścieków (niektóre urządzenia nie posiadały przeglądów technicznych ,,od nowości’’)</a:t>
            </a:r>
          </a:p>
          <a:p>
            <a:r>
              <a:rPr lang="pl-PL" dirty="0"/>
              <a:t>Rozruch sieci kanalizacji sanitarnej w m. wierzbno – przegląd 3 szt. przepompowni, naprawa i uruchomienie przepompowni przy ul. Słonecznej</a:t>
            </a:r>
          </a:p>
          <a:p>
            <a:r>
              <a:rPr lang="pl-PL" dirty="0"/>
              <a:t>Montaż systemu monitoringu (kamery) na oczyszczalni ścieków </a:t>
            </a:r>
            <a:r>
              <a:rPr lang="pl-PL" dirty="0" err="1"/>
              <a:t>wierzbnie</a:t>
            </a: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15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1163BC-53FB-4555-BA26-408C53B6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Wartość zrealizowanych modernizacji na oczyszczalni ścieków i kanalizacji sanitarnej w ciągu ostatniego roku wynosi: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254C1C-4714-4E20-8BEA-012EB62E3C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3600" b="1" dirty="0"/>
          </a:p>
          <a:p>
            <a:pPr marL="0" indent="0" algn="ctr">
              <a:buNone/>
            </a:pPr>
            <a:r>
              <a:rPr lang="pl-PL" sz="3600" b="1" dirty="0"/>
              <a:t>104 000,00zł (sto cztery tysiące złotych)</a:t>
            </a:r>
          </a:p>
          <a:p>
            <a:pPr marL="0" indent="0" algn="ctr">
              <a:buNone/>
            </a:pPr>
            <a:r>
              <a:rPr lang="pl-PL" sz="2800" dirty="0"/>
              <a:t>modernizacje zrealizowane ze środków własnych wygospodarowanych z działalności </a:t>
            </a:r>
            <a:r>
              <a:rPr lang="pl-PL" sz="2800" dirty="0" err="1"/>
              <a:t>zGk</a:t>
            </a:r>
            <a:r>
              <a:rPr lang="pl-PL" sz="2800" dirty="0"/>
              <a:t> </a:t>
            </a:r>
          </a:p>
          <a:p>
            <a:pPr marL="0" indent="0" algn="ctr">
              <a:buNone/>
            </a:pPr>
            <a:r>
              <a:rPr lang="pl-PL" sz="2800" b="1" dirty="0"/>
              <a:t>bez udziału środków zewnętrznych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6015948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947</Words>
  <Application>Microsoft Office PowerPoint</Application>
  <PresentationFormat>Panoramiczny</PresentationFormat>
  <Paragraphs>63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Arial</vt:lpstr>
      <vt:lpstr>Tw Cen MT</vt:lpstr>
      <vt:lpstr>Kropla</vt:lpstr>
      <vt:lpstr>Prezentacja programu PowerPoint</vt:lpstr>
      <vt:lpstr>Wykonane inwestycje 2021 r. – obecnie (rozbudowa wodociągów)</vt:lpstr>
      <vt:lpstr>Rozbudowa sieci wodociągowej (mb.) w poszczególnych latach</vt:lpstr>
      <vt:lpstr>Inne zrealizowane zadania z zakresu zbiorowego zaopatrzenia w wodę</vt:lpstr>
      <vt:lpstr>Wartość zrealizowanych zadań z zakresu zbiorowego zaopatrzenia w wodę w ciągu ostatniego roku wynosi:</vt:lpstr>
      <vt:lpstr>Rozbudowa wodociągów</vt:lpstr>
      <vt:lpstr>system do odkamieniania wody zainstalowany na Stacji Uzdatniania Wody w Domaniowie</vt:lpstr>
      <vt:lpstr>Wykonane zadania (oczyszczalnia ścieków + sieć kanalizacji sanitarnej)</vt:lpstr>
      <vt:lpstr>Wartość zrealizowanych modernizacji na oczyszczalni ścieków i kanalizacji sanitarnej w ciągu ostatniego roku wynosi:</vt:lpstr>
      <vt:lpstr>Zadanie pn. ,,rozbudowa sieci kanalizacji sanitarnej dla miejscowości wierzbno wraz z budową studni głębinowej na ujęciu wód podziemnych z utworów czwartorzędowych stacji uzdatniania wody w Domaniowie’’</vt:lpstr>
      <vt:lpstr>Liczba posesji przyłączonych do sieci kanalizacji sanitarnej w poszczególnych latach</vt:lpstr>
      <vt:lpstr>Oczyszczalnia ścieków w wierzbnie</vt:lpstr>
      <vt:lpstr>Przepompownie ścieków w wierzbnie</vt:lpstr>
      <vt:lpstr>Sytuacja finansowa spółki do 2021 r.</vt:lpstr>
      <vt:lpstr>Sytuacja finansowa spółki w 2021 r.</vt:lpstr>
      <vt:lpstr>Prognozowana sytuacja finansowa spółki na koniec 2022 r.</vt:lpstr>
      <vt:lpstr>Podjęte działania poprawiające stan finansowy spółki</vt:lpstr>
      <vt:lpstr>Budowa drogi dojazdowej do strzelnicy</vt:lpstr>
      <vt:lpstr>Najważniejsze z planowanych przedsięwzięć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Siewicki</dc:creator>
  <cp:lastModifiedBy>Marcin Siewicki</cp:lastModifiedBy>
  <cp:revision>63</cp:revision>
  <dcterms:created xsi:type="dcterms:W3CDTF">2021-06-25T07:48:42Z</dcterms:created>
  <dcterms:modified xsi:type="dcterms:W3CDTF">2022-06-21T07:03:57Z</dcterms:modified>
</cp:coreProperties>
</file>