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8" r:id="rId4"/>
    <p:sldId id="311" r:id="rId5"/>
    <p:sldId id="309" r:id="rId6"/>
    <p:sldId id="310" r:id="rId7"/>
    <p:sldId id="303" r:id="rId8"/>
    <p:sldId id="312" r:id="rId9"/>
    <p:sldId id="313" r:id="rId10"/>
    <p:sldId id="315" r:id="rId11"/>
    <p:sldId id="314" r:id="rId12"/>
    <p:sldId id="305" r:id="rId13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7E7E7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735">
              <a:lnSpc>
                <a:spcPts val="1835"/>
              </a:lnSpc>
            </a:pP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3638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54736"/>
            <a:ext cx="938783" cy="944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237731"/>
            <a:ext cx="9136380" cy="620395"/>
          </a:xfrm>
          <a:custGeom>
            <a:avLst/>
            <a:gdLst/>
            <a:ahLst/>
            <a:cxnLst/>
            <a:rect l="l" t="t" r="r" b="b"/>
            <a:pathLst>
              <a:path w="9136380" h="620395">
                <a:moveTo>
                  <a:pt x="0" y="620268"/>
                </a:moveTo>
                <a:lnTo>
                  <a:pt x="9136380" y="620268"/>
                </a:lnTo>
                <a:lnTo>
                  <a:pt x="9136380" y="0"/>
                </a:lnTo>
                <a:lnTo>
                  <a:pt x="0" y="0"/>
                </a:lnTo>
                <a:lnTo>
                  <a:pt x="0" y="620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16A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7E7E7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735">
              <a:lnSpc>
                <a:spcPts val="1835"/>
              </a:lnSpc>
            </a:pP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16A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7E7E7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735">
              <a:lnSpc>
                <a:spcPts val="1835"/>
              </a:lnSpc>
            </a:pP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3638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54736"/>
            <a:ext cx="938783" cy="944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237731"/>
            <a:ext cx="9136380" cy="620395"/>
          </a:xfrm>
          <a:custGeom>
            <a:avLst/>
            <a:gdLst/>
            <a:ahLst/>
            <a:cxnLst/>
            <a:rect l="l" t="t" r="r" b="b"/>
            <a:pathLst>
              <a:path w="9136380" h="620395">
                <a:moveTo>
                  <a:pt x="0" y="620268"/>
                </a:moveTo>
                <a:lnTo>
                  <a:pt x="9136380" y="620268"/>
                </a:lnTo>
                <a:lnTo>
                  <a:pt x="9136380" y="0"/>
                </a:lnTo>
                <a:lnTo>
                  <a:pt x="0" y="0"/>
                </a:lnTo>
                <a:lnTo>
                  <a:pt x="0" y="620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16A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7E7E7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735">
              <a:lnSpc>
                <a:spcPts val="1835"/>
              </a:lnSpc>
            </a:pP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7E7E7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735">
              <a:lnSpc>
                <a:spcPts val="1835"/>
              </a:lnSpc>
            </a:pP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3638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554736"/>
            <a:ext cx="938783" cy="9448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5193" y="512624"/>
            <a:ext cx="8033613" cy="1040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16A3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8856" y="2727332"/>
            <a:ext cx="8346287" cy="2562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93014" y="6448297"/>
            <a:ext cx="2522220" cy="20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7E7E7E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92768" y="6429705"/>
            <a:ext cx="296545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735">
              <a:lnSpc>
                <a:spcPts val="1835"/>
              </a:lnSpc>
            </a:pP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oradztwio.energetyczne@lubelskie.p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http://www.nfosigw.gov.pl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714" y="6460997"/>
            <a:ext cx="2496820" cy="179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</a:pPr>
            <a:r>
              <a:rPr sz="1400" i="1" spc="-85" dirty="0">
                <a:solidFill>
                  <a:srgbClr val="7E7E7E"/>
                </a:solidFill>
                <a:latin typeface="Trebuchet MS"/>
                <a:cs typeface="Trebuchet MS"/>
              </a:rPr>
              <a:t>Zainwestujmy </a:t>
            </a:r>
            <a:r>
              <a:rPr sz="1400" i="1" spc="-80" dirty="0">
                <a:solidFill>
                  <a:srgbClr val="7E7E7E"/>
                </a:solidFill>
                <a:latin typeface="Trebuchet MS"/>
                <a:cs typeface="Trebuchet MS"/>
              </a:rPr>
              <a:t>razem </a:t>
            </a:r>
            <a:r>
              <a:rPr sz="1400" i="1" spc="-40" dirty="0">
                <a:solidFill>
                  <a:srgbClr val="7E7E7E"/>
                </a:solidFill>
                <a:latin typeface="Trebuchet MS"/>
                <a:cs typeface="Trebuchet MS"/>
              </a:rPr>
              <a:t>w</a:t>
            </a:r>
            <a:r>
              <a:rPr sz="1400" i="1" spc="-210" dirty="0">
                <a:solidFill>
                  <a:srgbClr val="7E7E7E"/>
                </a:solidFill>
                <a:latin typeface="Trebuchet MS"/>
                <a:cs typeface="Trebuchet MS"/>
              </a:rPr>
              <a:t> </a:t>
            </a:r>
            <a:r>
              <a:rPr sz="1400" i="1" spc="-60" dirty="0">
                <a:solidFill>
                  <a:srgbClr val="7E7E7E"/>
                </a:solidFill>
                <a:latin typeface="Trebuchet MS"/>
                <a:cs typeface="Trebuchet MS"/>
              </a:rPr>
              <a:t>środowisko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971039"/>
          </a:xfrm>
          <a:custGeom>
            <a:avLst/>
            <a:gdLst/>
            <a:ahLst/>
            <a:cxnLst/>
            <a:rect l="l" t="t" r="r" b="b"/>
            <a:pathLst>
              <a:path w="9144000" h="1971039">
                <a:moveTo>
                  <a:pt x="0" y="1970532"/>
                </a:moveTo>
                <a:lnTo>
                  <a:pt x="9144000" y="1970532"/>
                </a:lnTo>
                <a:lnTo>
                  <a:pt x="9144000" y="0"/>
                </a:lnTo>
                <a:lnTo>
                  <a:pt x="0" y="0"/>
                </a:lnTo>
                <a:lnTo>
                  <a:pt x="0" y="1970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508504"/>
            <a:ext cx="9144000" cy="398145"/>
          </a:xfrm>
          <a:custGeom>
            <a:avLst/>
            <a:gdLst/>
            <a:ahLst/>
            <a:cxnLst/>
            <a:rect l="l" t="t" r="r" b="b"/>
            <a:pathLst>
              <a:path w="9144000" h="398144">
                <a:moveTo>
                  <a:pt x="0" y="397764"/>
                </a:moveTo>
                <a:lnTo>
                  <a:pt x="9144000" y="397764"/>
                </a:lnTo>
                <a:lnTo>
                  <a:pt x="9144000" y="0"/>
                </a:lnTo>
                <a:lnTo>
                  <a:pt x="0" y="0"/>
                </a:lnTo>
                <a:lnTo>
                  <a:pt x="0" y="3977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951476"/>
            <a:ext cx="9144000" cy="419100"/>
          </a:xfrm>
          <a:custGeom>
            <a:avLst/>
            <a:gdLst/>
            <a:ahLst/>
            <a:cxnLst/>
            <a:rect l="l" t="t" r="r" b="b"/>
            <a:pathLst>
              <a:path w="9144000" h="419100">
                <a:moveTo>
                  <a:pt x="0" y="419100"/>
                </a:moveTo>
                <a:lnTo>
                  <a:pt x="9144000" y="419100"/>
                </a:lnTo>
                <a:lnTo>
                  <a:pt x="9144000" y="0"/>
                </a:lnTo>
                <a:lnTo>
                  <a:pt x="0" y="0"/>
                </a:lnTo>
                <a:lnTo>
                  <a:pt x="0" y="419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5929884"/>
            <a:ext cx="9144000" cy="307975"/>
          </a:xfrm>
          <a:custGeom>
            <a:avLst/>
            <a:gdLst/>
            <a:ahLst/>
            <a:cxnLst/>
            <a:rect l="l" t="t" r="r" b="b"/>
            <a:pathLst>
              <a:path w="9144000" h="307975">
                <a:moveTo>
                  <a:pt x="0" y="307847"/>
                </a:moveTo>
                <a:lnTo>
                  <a:pt x="9144000" y="307847"/>
                </a:lnTo>
                <a:lnTo>
                  <a:pt x="9144000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67" y="0"/>
            <a:ext cx="9133332" cy="5948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1970532"/>
            <a:ext cx="9144000" cy="538480"/>
          </a:xfrm>
          <a:custGeom>
            <a:avLst/>
            <a:gdLst/>
            <a:ahLst/>
            <a:cxnLst/>
            <a:rect l="l" t="t" r="r" b="b"/>
            <a:pathLst>
              <a:path w="9144000" h="538480">
                <a:moveTo>
                  <a:pt x="0" y="537972"/>
                </a:moveTo>
                <a:lnTo>
                  <a:pt x="9143999" y="537972"/>
                </a:lnTo>
                <a:lnTo>
                  <a:pt x="9144000" y="0"/>
                </a:lnTo>
                <a:lnTo>
                  <a:pt x="0" y="0"/>
                </a:lnTo>
                <a:lnTo>
                  <a:pt x="0" y="537972"/>
                </a:lnTo>
                <a:close/>
              </a:path>
            </a:pathLst>
          </a:custGeom>
          <a:solidFill>
            <a:srgbClr val="F1F1F1">
              <a:alpha val="5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" y="5370576"/>
            <a:ext cx="9135110" cy="559435"/>
          </a:xfrm>
          <a:custGeom>
            <a:avLst/>
            <a:gdLst/>
            <a:ahLst/>
            <a:cxnLst/>
            <a:rect l="l" t="t" r="r" b="b"/>
            <a:pathLst>
              <a:path w="9135110" h="559435">
                <a:moveTo>
                  <a:pt x="0" y="559308"/>
                </a:moveTo>
                <a:lnTo>
                  <a:pt x="9134856" y="559308"/>
                </a:lnTo>
                <a:lnTo>
                  <a:pt x="9134856" y="0"/>
                </a:lnTo>
                <a:lnTo>
                  <a:pt x="0" y="0"/>
                </a:lnTo>
                <a:lnTo>
                  <a:pt x="0" y="559308"/>
                </a:lnTo>
                <a:close/>
              </a:path>
            </a:pathLst>
          </a:custGeom>
          <a:solidFill>
            <a:srgbClr val="F1F1F1">
              <a:alpha val="5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96589" y="1936333"/>
            <a:ext cx="5869940" cy="92333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67640">
              <a:lnSpc>
                <a:spcPct val="100000"/>
              </a:lnSpc>
              <a:spcBef>
                <a:spcPts val="1300"/>
              </a:spcBef>
              <a:tabLst>
                <a:tab pos="2399030" algn="l"/>
                <a:tab pos="3437890" algn="l"/>
                <a:tab pos="3791585" algn="l"/>
              </a:tabLst>
            </a:pPr>
            <a:r>
              <a:rPr sz="2000" i="1" spc="-165" dirty="0">
                <a:latin typeface="Trebuchet MS"/>
                <a:cs typeface="Trebuchet MS"/>
              </a:rPr>
              <a:t>Z </a:t>
            </a:r>
            <a:r>
              <a:rPr sz="2000" i="1" spc="-25" dirty="0">
                <a:latin typeface="Trebuchet MS"/>
                <a:cs typeface="Trebuchet MS"/>
              </a:rPr>
              <a:t>a</a:t>
            </a:r>
            <a:r>
              <a:rPr sz="2000" i="1" spc="-470" dirty="0">
                <a:latin typeface="Trebuchet MS"/>
                <a:cs typeface="Trebuchet MS"/>
              </a:rPr>
              <a:t> </a:t>
            </a:r>
            <a:r>
              <a:rPr sz="2000" i="1" spc="-155" dirty="0">
                <a:latin typeface="Trebuchet MS"/>
                <a:cs typeface="Trebuchet MS"/>
              </a:rPr>
              <a:t>i </a:t>
            </a:r>
            <a:r>
              <a:rPr sz="2000" i="1" spc="-65" dirty="0">
                <a:latin typeface="Trebuchet MS"/>
                <a:cs typeface="Trebuchet MS"/>
              </a:rPr>
              <a:t>n </a:t>
            </a:r>
            <a:r>
              <a:rPr sz="2000" i="1" spc="-60" dirty="0">
                <a:latin typeface="Trebuchet MS"/>
                <a:cs typeface="Trebuchet MS"/>
              </a:rPr>
              <a:t>w </a:t>
            </a:r>
            <a:r>
              <a:rPr sz="2000" i="1" spc="-120" dirty="0">
                <a:latin typeface="Trebuchet MS"/>
                <a:cs typeface="Trebuchet MS"/>
              </a:rPr>
              <a:t>e </a:t>
            </a:r>
            <a:r>
              <a:rPr sz="2000" i="1" spc="-30" dirty="0">
                <a:latin typeface="Trebuchet MS"/>
                <a:cs typeface="Trebuchet MS"/>
              </a:rPr>
              <a:t>s </a:t>
            </a:r>
            <a:r>
              <a:rPr sz="2000" i="1" spc="-170" dirty="0">
                <a:latin typeface="Trebuchet MS"/>
                <a:cs typeface="Trebuchet MS"/>
              </a:rPr>
              <a:t>t </a:t>
            </a:r>
            <a:r>
              <a:rPr sz="2000" i="1" spc="-85" dirty="0">
                <a:latin typeface="Trebuchet MS"/>
                <a:cs typeface="Trebuchet MS"/>
              </a:rPr>
              <a:t>u </a:t>
            </a:r>
            <a:r>
              <a:rPr sz="2000" i="1" spc="-254" dirty="0">
                <a:latin typeface="Trebuchet MS"/>
                <a:cs typeface="Trebuchet MS"/>
              </a:rPr>
              <a:t>j </a:t>
            </a:r>
            <a:r>
              <a:rPr sz="2000" i="1" spc="-75" dirty="0">
                <a:latin typeface="Trebuchet MS"/>
                <a:cs typeface="Trebuchet MS"/>
              </a:rPr>
              <a:t>m</a:t>
            </a:r>
            <a:r>
              <a:rPr sz="2000" i="1" spc="-150" dirty="0">
                <a:latin typeface="Trebuchet MS"/>
                <a:cs typeface="Trebuchet MS"/>
              </a:rPr>
              <a:t> </a:t>
            </a:r>
            <a:r>
              <a:rPr sz="2000" i="1" spc="-90" dirty="0">
                <a:latin typeface="Trebuchet MS"/>
                <a:cs typeface="Trebuchet MS"/>
              </a:rPr>
              <a:t>y	</a:t>
            </a:r>
            <a:r>
              <a:rPr sz="2000" i="1" spc="-150" dirty="0">
                <a:latin typeface="Trebuchet MS"/>
                <a:cs typeface="Trebuchet MS"/>
              </a:rPr>
              <a:t>r </a:t>
            </a:r>
            <a:r>
              <a:rPr sz="2000" i="1" spc="-25" dirty="0">
                <a:latin typeface="Trebuchet MS"/>
                <a:cs typeface="Trebuchet MS"/>
              </a:rPr>
              <a:t>a </a:t>
            </a:r>
            <a:r>
              <a:rPr sz="2000" i="1" spc="-160" dirty="0">
                <a:latin typeface="Trebuchet MS"/>
                <a:cs typeface="Trebuchet MS"/>
              </a:rPr>
              <a:t>z</a:t>
            </a:r>
            <a:r>
              <a:rPr sz="2000" i="1" spc="-300" dirty="0">
                <a:latin typeface="Trebuchet MS"/>
                <a:cs typeface="Trebuchet MS"/>
              </a:rPr>
              <a:t> </a:t>
            </a:r>
            <a:r>
              <a:rPr sz="2000" i="1" spc="-120" dirty="0">
                <a:latin typeface="Trebuchet MS"/>
                <a:cs typeface="Trebuchet MS"/>
              </a:rPr>
              <a:t>e</a:t>
            </a:r>
            <a:r>
              <a:rPr sz="2000" i="1" spc="-155" dirty="0">
                <a:latin typeface="Trebuchet MS"/>
                <a:cs typeface="Trebuchet MS"/>
              </a:rPr>
              <a:t> </a:t>
            </a:r>
            <a:r>
              <a:rPr sz="2000" i="1" spc="-75" dirty="0">
                <a:latin typeface="Trebuchet MS"/>
                <a:cs typeface="Trebuchet MS"/>
              </a:rPr>
              <a:t>m	</a:t>
            </a:r>
            <a:r>
              <a:rPr sz="2000" i="1" spc="-60" dirty="0">
                <a:latin typeface="Trebuchet MS"/>
                <a:cs typeface="Trebuchet MS"/>
              </a:rPr>
              <a:t>w	</a:t>
            </a:r>
            <a:r>
              <a:rPr sz="2000" i="1" spc="-30" dirty="0">
                <a:latin typeface="Trebuchet MS"/>
                <a:cs typeface="Trebuchet MS"/>
              </a:rPr>
              <a:t>ś</a:t>
            </a:r>
            <a:r>
              <a:rPr sz="2000" i="1" spc="-170" dirty="0">
                <a:latin typeface="Trebuchet MS"/>
                <a:cs typeface="Trebuchet MS"/>
              </a:rPr>
              <a:t> </a:t>
            </a:r>
            <a:r>
              <a:rPr sz="2000" i="1" spc="-150" dirty="0">
                <a:latin typeface="Trebuchet MS"/>
                <a:cs typeface="Trebuchet MS"/>
              </a:rPr>
              <a:t>r</a:t>
            </a:r>
            <a:r>
              <a:rPr sz="2000" i="1" spc="-155" dirty="0">
                <a:latin typeface="Trebuchet MS"/>
                <a:cs typeface="Trebuchet MS"/>
              </a:rPr>
              <a:t> </a:t>
            </a:r>
            <a:r>
              <a:rPr sz="2000" i="1" spc="-45" dirty="0">
                <a:latin typeface="Trebuchet MS"/>
                <a:cs typeface="Trebuchet MS"/>
              </a:rPr>
              <a:t>o</a:t>
            </a:r>
            <a:r>
              <a:rPr sz="2000" i="1" spc="-160" dirty="0">
                <a:latin typeface="Trebuchet MS"/>
                <a:cs typeface="Trebuchet MS"/>
              </a:rPr>
              <a:t> </a:t>
            </a:r>
            <a:r>
              <a:rPr sz="2000" i="1" spc="-85" dirty="0">
                <a:latin typeface="Trebuchet MS"/>
                <a:cs typeface="Trebuchet MS"/>
              </a:rPr>
              <a:t>d</a:t>
            </a:r>
            <a:r>
              <a:rPr sz="2000" i="1" spc="-170" dirty="0">
                <a:latin typeface="Trebuchet MS"/>
                <a:cs typeface="Trebuchet MS"/>
              </a:rPr>
              <a:t> </a:t>
            </a:r>
            <a:r>
              <a:rPr sz="2000" i="1" spc="-45" dirty="0">
                <a:latin typeface="Trebuchet MS"/>
                <a:cs typeface="Trebuchet MS"/>
              </a:rPr>
              <a:t>o</a:t>
            </a:r>
            <a:r>
              <a:rPr sz="2000" i="1" spc="-160" dirty="0">
                <a:latin typeface="Trebuchet MS"/>
                <a:cs typeface="Trebuchet MS"/>
              </a:rPr>
              <a:t> </a:t>
            </a:r>
            <a:r>
              <a:rPr sz="2000" i="1" spc="-60" dirty="0">
                <a:latin typeface="Trebuchet MS"/>
                <a:cs typeface="Trebuchet MS"/>
              </a:rPr>
              <a:t>w</a:t>
            </a:r>
            <a:r>
              <a:rPr sz="2000" i="1" spc="-175" dirty="0">
                <a:latin typeface="Trebuchet MS"/>
                <a:cs typeface="Trebuchet MS"/>
              </a:rPr>
              <a:t> </a:t>
            </a:r>
            <a:r>
              <a:rPr sz="2000" i="1" spc="-155" dirty="0">
                <a:latin typeface="Trebuchet MS"/>
                <a:cs typeface="Trebuchet MS"/>
              </a:rPr>
              <a:t>i </a:t>
            </a:r>
            <a:r>
              <a:rPr sz="2000" i="1" spc="-30" dirty="0">
                <a:latin typeface="Trebuchet MS"/>
                <a:cs typeface="Trebuchet MS"/>
              </a:rPr>
              <a:t>s</a:t>
            </a:r>
            <a:r>
              <a:rPr sz="2000" i="1" spc="-170" dirty="0">
                <a:latin typeface="Trebuchet MS"/>
                <a:cs typeface="Trebuchet MS"/>
              </a:rPr>
              <a:t> </a:t>
            </a:r>
            <a:r>
              <a:rPr sz="2000" i="1" spc="-100" dirty="0">
                <a:latin typeface="Trebuchet MS"/>
                <a:cs typeface="Trebuchet MS"/>
              </a:rPr>
              <a:t>k</a:t>
            </a:r>
            <a:r>
              <a:rPr sz="2000" i="1" spc="-160" dirty="0">
                <a:latin typeface="Trebuchet MS"/>
                <a:cs typeface="Trebuchet MS"/>
              </a:rPr>
              <a:t> </a:t>
            </a:r>
            <a:r>
              <a:rPr sz="2000" i="1" spc="-45" dirty="0">
                <a:latin typeface="Trebuchet MS"/>
                <a:cs typeface="Trebuchet MS"/>
              </a:rPr>
              <a:t>o</a:t>
            </a:r>
            <a:endParaRPr sz="2000" dirty="0">
              <a:latin typeface="Trebuchet MS"/>
              <a:cs typeface="Trebuchet MS"/>
            </a:endParaRPr>
          </a:p>
          <a:p>
            <a:pPr marL="12700" algn="r">
              <a:lnSpc>
                <a:spcPct val="100000"/>
              </a:lnSpc>
              <a:spcBef>
                <a:spcPts val="1080"/>
              </a:spcBef>
            </a:pPr>
            <a:r>
              <a:rPr lang="pl-PL" sz="2000" b="1" spc="-114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Urząd Marszałkowski Województwa Lubelskiego</a:t>
            </a:r>
            <a:endParaRPr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44" y="6237731"/>
            <a:ext cx="9136380" cy="620395"/>
          </a:xfrm>
          <a:custGeom>
            <a:avLst/>
            <a:gdLst/>
            <a:ahLst/>
            <a:cxnLst/>
            <a:rect l="l" t="t" r="r" b="b"/>
            <a:pathLst>
              <a:path w="9136380" h="620395">
                <a:moveTo>
                  <a:pt x="0" y="620268"/>
                </a:moveTo>
                <a:lnTo>
                  <a:pt x="9136380" y="620268"/>
                </a:lnTo>
                <a:lnTo>
                  <a:pt x="9136380" y="0"/>
                </a:lnTo>
                <a:lnTo>
                  <a:pt x="0" y="0"/>
                </a:lnTo>
                <a:lnTo>
                  <a:pt x="0" y="620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906267"/>
            <a:ext cx="9144000" cy="2045335"/>
          </a:xfrm>
          <a:custGeom>
            <a:avLst/>
            <a:gdLst/>
            <a:ahLst/>
            <a:cxnLst/>
            <a:rect l="l" t="t" r="r" b="b"/>
            <a:pathLst>
              <a:path w="9144000" h="2045335">
                <a:moveTo>
                  <a:pt x="0" y="0"/>
                </a:moveTo>
                <a:lnTo>
                  <a:pt x="0" y="2045207"/>
                </a:lnTo>
                <a:lnTo>
                  <a:pt x="9143999" y="2045207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BEBEBE">
              <a:alpha val="6313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98170" y="3276600"/>
            <a:ext cx="794765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algn="ctr">
              <a:lnSpc>
                <a:spcPct val="100000"/>
              </a:lnSpc>
              <a:spcBef>
                <a:spcPts val="100"/>
              </a:spcBef>
            </a:pPr>
            <a:r>
              <a:rPr lang="pl-PL" sz="3600" b="1" i="1" spc="-280" dirty="0">
                <a:latin typeface="Trebuchet MS"/>
                <a:cs typeface="Trebuchet MS"/>
              </a:rPr>
              <a:t>Program Priorytetowy „Mój Prąd”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079996" y="4578543"/>
            <a:ext cx="1986533" cy="9745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B089A1DB-5343-4F64-8F15-C6EE6138C97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446685" y="6050512"/>
            <a:ext cx="8240115" cy="6935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E5743AAC-F141-47C9-A30E-9A71D9F0B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8" b="10072"/>
          <a:stretch/>
        </p:blipFill>
        <p:spPr bwMode="auto">
          <a:xfrm>
            <a:off x="3007613" y="5406498"/>
            <a:ext cx="2476500" cy="8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10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869A0BBD-2B0C-4A49-A4BA-BA2C28736C8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4F960B96-D7F7-439D-BE95-B84788A7D2C2}"/>
              </a:ext>
            </a:extLst>
          </p:cNvPr>
          <p:cNvSpPr/>
          <p:nvPr/>
        </p:nvSpPr>
        <p:spPr>
          <a:xfrm>
            <a:off x="180593" y="1575165"/>
            <a:ext cx="8711565" cy="719455"/>
          </a:xfrm>
          <a:custGeom>
            <a:avLst/>
            <a:gdLst/>
            <a:ahLst/>
            <a:cxnLst/>
            <a:rect l="l" t="t" r="r" b="b"/>
            <a:pathLst>
              <a:path w="8711565" h="719455">
                <a:moveTo>
                  <a:pt x="8591296" y="0"/>
                </a:moveTo>
                <a:lnTo>
                  <a:pt x="119888" y="0"/>
                </a:lnTo>
                <a:lnTo>
                  <a:pt x="73225" y="9427"/>
                </a:lnTo>
                <a:lnTo>
                  <a:pt x="35117" y="35131"/>
                </a:lnTo>
                <a:lnTo>
                  <a:pt x="9422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2" y="646086"/>
                </a:lnTo>
                <a:lnTo>
                  <a:pt x="35117" y="684196"/>
                </a:lnTo>
                <a:lnTo>
                  <a:pt x="73225" y="709900"/>
                </a:lnTo>
                <a:lnTo>
                  <a:pt x="119888" y="719327"/>
                </a:lnTo>
                <a:lnTo>
                  <a:pt x="8591296" y="719327"/>
                </a:lnTo>
                <a:lnTo>
                  <a:pt x="8637942" y="709900"/>
                </a:lnTo>
                <a:lnTo>
                  <a:pt x="8676052" y="684196"/>
                </a:lnTo>
                <a:lnTo>
                  <a:pt x="8701756" y="646086"/>
                </a:lnTo>
                <a:lnTo>
                  <a:pt x="8711184" y="599439"/>
                </a:lnTo>
                <a:lnTo>
                  <a:pt x="8711184" y="119887"/>
                </a:lnTo>
                <a:lnTo>
                  <a:pt x="8701756" y="73241"/>
                </a:lnTo>
                <a:lnTo>
                  <a:pt x="8676052" y="35131"/>
                </a:lnTo>
                <a:lnTo>
                  <a:pt x="8637942" y="9427"/>
                </a:lnTo>
                <a:lnTo>
                  <a:pt x="859129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F06C524-C9B5-48C8-A0CE-42C7C6607DFB}"/>
              </a:ext>
            </a:extLst>
          </p:cNvPr>
          <p:cNvSpPr txBox="1"/>
          <p:nvPr/>
        </p:nvSpPr>
        <p:spPr>
          <a:xfrm>
            <a:off x="1551177" y="1703414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l-PL" sz="28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Załączniki do wniosków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FA357D0-6AB4-43D7-B48B-ECB25188D1E9}"/>
              </a:ext>
            </a:extLst>
          </p:cNvPr>
          <p:cNvSpPr txBox="1"/>
          <p:nvPr/>
        </p:nvSpPr>
        <p:spPr>
          <a:xfrm>
            <a:off x="180593" y="2612410"/>
            <a:ext cx="87115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Kopia faktury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 dostawę i montaż instalacji fotowoltaicznej opatrzona adnotacją 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„Zgłoszono do Programu priorytetowego Mój Prąd”.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Dowód zapłaty faktury/Oświadczenie o dokonanej zapłacie.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Zaświadczenie Operatora Sieci Dystrybucyjnej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potwierdzające montaż licznika wraz z numerem Punktu Poboru Mocy w którym go zainstalowano.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Klauzula informacyjna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dla wnioskodawców Programu priorytetowego "Mój Prąd".	</a:t>
            </a:r>
          </a:p>
        </p:txBody>
      </p:sp>
    </p:spTree>
    <p:extLst>
      <p:ext uri="{BB962C8B-B14F-4D97-AF65-F5344CB8AC3E}">
        <p14:creationId xmlns:p14="http://schemas.microsoft.com/office/powerpoint/2010/main" val="380961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11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5009D539-EAF7-45AA-8BC6-542F153A620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sp>
        <p:nvSpPr>
          <p:cNvPr id="12" name="object 6">
            <a:extLst>
              <a:ext uri="{FF2B5EF4-FFF2-40B4-BE49-F238E27FC236}">
                <a16:creationId xmlns:a16="http://schemas.microsoft.com/office/drawing/2014/main" id="{3A0827E0-60A7-41C8-9071-397CF4F227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6286528-406C-4630-BE44-B43D2988DFA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556" t="16689" r="9630" b="11956"/>
          <a:stretch/>
        </p:blipFill>
        <p:spPr>
          <a:xfrm>
            <a:off x="21274" y="1609078"/>
            <a:ext cx="9078336" cy="429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72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0222" y="2428748"/>
            <a:ext cx="30416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0" spc="-165" dirty="0">
                <a:solidFill>
                  <a:srgbClr val="43682A"/>
                </a:solidFill>
                <a:latin typeface="Arial"/>
                <a:cs typeface="Arial"/>
              </a:rPr>
              <a:t>Dziękuję </a:t>
            </a:r>
            <a:r>
              <a:rPr b="0" spc="-320" dirty="0">
                <a:solidFill>
                  <a:srgbClr val="43682A"/>
                </a:solidFill>
                <a:latin typeface="Arial"/>
                <a:cs typeface="Arial"/>
              </a:rPr>
              <a:t>za</a:t>
            </a:r>
            <a:r>
              <a:rPr b="0" spc="-215" dirty="0">
                <a:solidFill>
                  <a:srgbClr val="43682A"/>
                </a:solidFill>
                <a:latin typeface="Arial"/>
                <a:cs typeface="Arial"/>
              </a:rPr>
              <a:t> </a:t>
            </a:r>
            <a:r>
              <a:rPr b="0" spc="-180" dirty="0">
                <a:solidFill>
                  <a:srgbClr val="43682A"/>
                </a:solidFill>
                <a:latin typeface="Arial"/>
                <a:cs typeface="Arial"/>
              </a:rPr>
              <a:t>uwagę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44848" y="4469129"/>
            <a:ext cx="5019421" cy="108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7370" algn="r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solidFill>
                  <a:srgbClr val="7E7E7E"/>
                </a:solidFill>
                <a:latin typeface="Arial"/>
                <a:cs typeface="Arial"/>
              </a:rPr>
              <a:t>e-mail:</a:t>
            </a:r>
            <a:r>
              <a:rPr lang="pl-PL" sz="1600" spc="-14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600" spc="-75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dor</a:t>
            </a:r>
            <a:r>
              <a:rPr lang="pl-PL" sz="1600" spc="-75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adztwo.energetyczne</a:t>
            </a:r>
            <a:r>
              <a:rPr sz="1600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@</a:t>
            </a:r>
            <a:r>
              <a:rPr lang="pl-PL" sz="1600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lubelskie</a:t>
            </a:r>
            <a:r>
              <a:rPr sz="1600" spc="-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.pl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5080" indent="1581785" algn="r">
              <a:lnSpc>
                <a:spcPct val="120000"/>
              </a:lnSpc>
            </a:pPr>
            <a:r>
              <a:rPr lang="pl-PL" sz="1600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     </a:t>
            </a:r>
            <a:r>
              <a:rPr sz="1600" spc="-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www.doradztwo-energetyczne.gov.pl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04659" y="1124711"/>
            <a:ext cx="1804416" cy="11871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64269" y="6443116"/>
            <a:ext cx="2571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95" dirty="0">
                <a:solidFill>
                  <a:srgbClr val="888888"/>
                </a:solidFill>
                <a:latin typeface="Arial"/>
                <a:cs typeface="Arial"/>
              </a:rPr>
              <a:t>59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1FB31BD-1F52-4C94-A20B-8C4877B66A5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2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869A0BBD-2B0C-4A49-A4BA-BA2C28736C8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graphicFrame>
        <p:nvGraphicFramePr>
          <p:cNvPr id="17" name="object 11">
            <a:extLst>
              <a:ext uri="{FF2B5EF4-FFF2-40B4-BE49-F238E27FC236}">
                <a16:creationId xmlns:a16="http://schemas.microsoft.com/office/drawing/2014/main" id="{3A9D00EC-74A0-4243-BF7B-ECB324B47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86354"/>
              </p:ext>
            </p:extLst>
          </p:nvPr>
        </p:nvGraphicFramePr>
        <p:xfrm>
          <a:off x="-13717" y="1619589"/>
          <a:ext cx="9144000" cy="3257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8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536">
                <a:tc>
                  <a:txBody>
                    <a:bodyPr/>
                    <a:lstStyle/>
                    <a:p>
                      <a:pPr marL="4984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spc="-18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Budżet</a:t>
                      </a:r>
                      <a:endParaRPr sz="2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Arial"/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lang="pl-PL" sz="2800" b="1" spc="-1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mld PLN</a:t>
                      </a:r>
                      <a:endParaRPr sz="2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  <a:spcBef>
                          <a:spcPts val="1900"/>
                        </a:spcBef>
                      </a:pPr>
                      <a:r>
                        <a:rPr sz="2200" b="1" spc="-165" dirty="0">
                          <a:latin typeface="Arial"/>
                          <a:cs typeface="Arial"/>
                        </a:rPr>
                        <a:t>Beneficjenci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377825" marR="873760" indent="-286385">
                        <a:lnSpc>
                          <a:spcPct val="100000"/>
                        </a:lnSpc>
                        <a:spcBef>
                          <a:spcPts val="10"/>
                        </a:spcBef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lang="pl-PL" sz="2000" b="1" spc="-70" dirty="0">
                          <a:latin typeface="Arial"/>
                          <a:cs typeface="Arial"/>
                        </a:rPr>
                        <a:t>Osoby fizyczne </a:t>
                      </a:r>
                      <a:r>
                        <a:rPr lang="pl-PL" sz="1800" spc="-70" dirty="0">
                          <a:latin typeface="Arial"/>
                          <a:cs typeface="Arial"/>
                        </a:rPr>
                        <a:t>wytwarzające energię elektryczną na własne potrzeby, które mają zawartą umowę kompleksową regulującą kwestie związane z wprowadzeniem do sieci energii elektrycznej wytworzonej w mikroinstalacji.</a:t>
                      </a:r>
                      <a:endParaRPr lang="pl-PL" sz="2000" dirty="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4E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l-PL"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200" b="1" spc="-190" dirty="0">
                          <a:latin typeface="Arial"/>
                          <a:cs typeface="Arial"/>
                        </a:rPr>
                        <a:t>Forma</a:t>
                      </a:r>
                      <a:endParaRPr sz="2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b="1" spc="-150" dirty="0">
                          <a:latin typeface="Arial"/>
                          <a:cs typeface="Arial"/>
                        </a:rPr>
                        <a:t>finansowania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Wingdings"/>
                        <a:buChar char=""/>
                        <a:tabLst>
                          <a:tab pos="378460" algn="l"/>
                        </a:tabLst>
                      </a:pPr>
                      <a:r>
                        <a:rPr sz="2000" b="1" spc="-110" dirty="0">
                          <a:latin typeface="Arial"/>
                          <a:cs typeface="Arial"/>
                        </a:rPr>
                        <a:t>dotacja </a:t>
                      </a:r>
                      <a:r>
                        <a:rPr sz="2000" b="1" spc="-135" dirty="0">
                          <a:latin typeface="Arial"/>
                          <a:cs typeface="Arial"/>
                        </a:rPr>
                        <a:t>do </a:t>
                      </a:r>
                      <a:r>
                        <a:rPr lang="pl-PL" sz="2000" b="1" spc="-135" dirty="0">
                          <a:latin typeface="Arial"/>
                          <a:cs typeface="Arial"/>
                        </a:rPr>
                        <a:t>5 000 zł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77825" algn="l"/>
                          <a:tab pos="378460" algn="l"/>
                        </a:tabLs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nie więcej niż 50% kosztów kwalifikowanych;</a:t>
                      </a:r>
                      <a:endParaRPr sz="18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195"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2200" b="1" spc="-175" dirty="0">
                          <a:latin typeface="Arial"/>
                          <a:cs typeface="Arial"/>
                        </a:rPr>
                        <a:t>Realizacja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4E2CF"/>
                    </a:solidFill>
                  </a:tcPr>
                </a:tc>
                <a:tc>
                  <a:txBody>
                    <a:bodyPr/>
                    <a:lstStyle/>
                    <a:p>
                      <a:pPr marL="460375">
                        <a:lnSpc>
                          <a:spcPct val="100000"/>
                        </a:lnSpc>
                        <a:spcBef>
                          <a:spcPts val="645"/>
                        </a:spcBef>
                        <a:tabLst>
                          <a:tab pos="1972310" algn="l"/>
                        </a:tabLst>
                      </a:pPr>
                      <a:r>
                        <a:rPr sz="1800" b="1" spc="-95" dirty="0">
                          <a:latin typeface="Arial"/>
                          <a:cs typeface="Arial"/>
                        </a:rPr>
                        <a:t>2019</a:t>
                      </a:r>
                      <a:r>
                        <a:rPr sz="18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5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8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90" dirty="0">
                          <a:latin typeface="Arial"/>
                          <a:cs typeface="Arial"/>
                        </a:rPr>
                        <a:t>2025	</a:t>
                      </a:r>
                      <a:r>
                        <a:rPr sz="18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 </a:t>
                      </a:r>
                      <a:r>
                        <a:rPr sz="1800" b="1" spc="-114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nabór </a:t>
                      </a:r>
                      <a:r>
                        <a:rPr sz="1800" b="1" spc="-1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</a:t>
                      </a:r>
                      <a:r>
                        <a:rPr sz="1800" b="1" spc="-18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pl-PL" sz="18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8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.0</a:t>
                      </a:r>
                      <a:r>
                        <a:rPr lang="pl-PL" sz="18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8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.2019</a:t>
                      </a:r>
                      <a:r>
                        <a:rPr lang="pl-PL" sz="1800" b="1" spc="-7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do 20.12.2019 r.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" name="Picture 2">
            <a:extLst>
              <a:ext uri="{FF2B5EF4-FFF2-40B4-BE49-F238E27FC236}">
                <a16:creationId xmlns:a16="http://schemas.microsoft.com/office/drawing/2014/main" id="{E5743AAC-F141-47C9-A30E-9A71D9F0B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81600"/>
            <a:ext cx="24765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19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3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869A0BBD-2B0C-4A49-A4BA-BA2C28736C8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E5743AAC-F141-47C9-A30E-9A71D9F0B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613" y="5181600"/>
            <a:ext cx="24765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4F960B96-D7F7-439D-BE95-B84788A7D2C2}"/>
              </a:ext>
            </a:extLst>
          </p:cNvPr>
          <p:cNvSpPr/>
          <p:nvPr/>
        </p:nvSpPr>
        <p:spPr>
          <a:xfrm>
            <a:off x="180594" y="1524000"/>
            <a:ext cx="8711565" cy="719455"/>
          </a:xfrm>
          <a:custGeom>
            <a:avLst/>
            <a:gdLst/>
            <a:ahLst/>
            <a:cxnLst/>
            <a:rect l="l" t="t" r="r" b="b"/>
            <a:pathLst>
              <a:path w="8711565" h="719455">
                <a:moveTo>
                  <a:pt x="8591296" y="0"/>
                </a:moveTo>
                <a:lnTo>
                  <a:pt x="119888" y="0"/>
                </a:lnTo>
                <a:lnTo>
                  <a:pt x="73225" y="9427"/>
                </a:lnTo>
                <a:lnTo>
                  <a:pt x="35117" y="35131"/>
                </a:lnTo>
                <a:lnTo>
                  <a:pt x="9422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2" y="646086"/>
                </a:lnTo>
                <a:lnTo>
                  <a:pt x="35117" y="684196"/>
                </a:lnTo>
                <a:lnTo>
                  <a:pt x="73225" y="709900"/>
                </a:lnTo>
                <a:lnTo>
                  <a:pt x="119888" y="719327"/>
                </a:lnTo>
                <a:lnTo>
                  <a:pt x="8591296" y="719327"/>
                </a:lnTo>
                <a:lnTo>
                  <a:pt x="8637942" y="709900"/>
                </a:lnTo>
                <a:lnTo>
                  <a:pt x="8676052" y="684196"/>
                </a:lnTo>
                <a:lnTo>
                  <a:pt x="8701756" y="646086"/>
                </a:lnTo>
                <a:lnTo>
                  <a:pt x="8711184" y="599439"/>
                </a:lnTo>
                <a:lnTo>
                  <a:pt x="8711184" y="119887"/>
                </a:lnTo>
                <a:lnTo>
                  <a:pt x="8701756" y="73241"/>
                </a:lnTo>
                <a:lnTo>
                  <a:pt x="8676052" y="35131"/>
                </a:lnTo>
                <a:lnTo>
                  <a:pt x="8637942" y="9427"/>
                </a:lnTo>
                <a:lnTo>
                  <a:pt x="859129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F06C524-C9B5-48C8-A0CE-42C7C6607DFB}"/>
              </a:ext>
            </a:extLst>
          </p:cNvPr>
          <p:cNvSpPr txBox="1"/>
          <p:nvPr/>
        </p:nvSpPr>
        <p:spPr>
          <a:xfrm>
            <a:off x="1551177" y="1634235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l-PL" sz="28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Koszty kwalifikowalne przedsięwzięcia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FA357D0-6AB4-43D7-B48B-ECB25188D1E9}"/>
              </a:ext>
            </a:extLst>
          </p:cNvPr>
          <p:cNvSpPr txBox="1"/>
          <p:nvPr/>
        </p:nvSpPr>
        <p:spPr>
          <a:xfrm>
            <a:off x="180593" y="2500967"/>
            <a:ext cx="871156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Okres kwalifikowalności kosztów od 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23.07.2019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r.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31.12.2025 r.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Rozpoczęcie przedsięwzięcia rozumiane jest jako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poniesienie pierwszego kosztu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kwalifikowanego (data opłacenia pierwszej faktury);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Zakończenie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przedsięwzięcia rozumiane jest jako przyłączenia mikroinstalacji do sieci;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Koszty kwalifikowane: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zakup, montaż oraz odbiór i uruchomienie instalacji objętych przedsięwzięciem (panele fotowoltaiczne z niezbędnym oprzyrządowaniem)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– wymaganym elementem instalacji są liczniki dwukierunkowe</a:t>
            </a:r>
          </a:p>
        </p:txBody>
      </p:sp>
    </p:spTree>
    <p:extLst>
      <p:ext uri="{BB962C8B-B14F-4D97-AF65-F5344CB8AC3E}">
        <p14:creationId xmlns:p14="http://schemas.microsoft.com/office/powerpoint/2010/main" val="357439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E5743AAC-F141-47C9-A30E-9A71D9F0B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8" b="10072"/>
          <a:stretch/>
        </p:blipFill>
        <p:spPr bwMode="auto">
          <a:xfrm>
            <a:off x="3007613" y="5406498"/>
            <a:ext cx="2476500" cy="8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4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869A0BBD-2B0C-4A49-A4BA-BA2C28736C8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4F960B96-D7F7-439D-BE95-B84788A7D2C2}"/>
              </a:ext>
            </a:extLst>
          </p:cNvPr>
          <p:cNvSpPr/>
          <p:nvPr/>
        </p:nvSpPr>
        <p:spPr>
          <a:xfrm>
            <a:off x="180594" y="1548789"/>
            <a:ext cx="8711565" cy="719455"/>
          </a:xfrm>
          <a:custGeom>
            <a:avLst/>
            <a:gdLst/>
            <a:ahLst/>
            <a:cxnLst/>
            <a:rect l="l" t="t" r="r" b="b"/>
            <a:pathLst>
              <a:path w="8711565" h="719455">
                <a:moveTo>
                  <a:pt x="8591296" y="0"/>
                </a:moveTo>
                <a:lnTo>
                  <a:pt x="119888" y="0"/>
                </a:lnTo>
                <a:lnTo>
                  <a:pt x="73225" y="9427"/>
                </a:lnTo>
                <a:lnTo>
                  <a:pt x="35117" y="35131"/>
                </a:lnTo>
                <a:lnTo>
                  <a:pt x="9422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2" y="646086"/>
                </a:lnTo>
                <a:lnTo>
                  <a:pt x="35117" y="684196"/>
                </a:lnTo>
                <a:lnTo>
                  <a:pt x="73225" y="709900"/>
                </a:lnTo>
                <a:lnTo>
                  <a:pt x="119888" y="719327"/>
                </a:lnTo>
                <a:lnTo>
                  <a:pt x="8591296" y="719327"/>
                </a:lnTo>
                <a:lnTo>
                  <a:pt x="8637942" y="709900"/>
                </a:lnTo>
                <a:lnTo>
                  <a:pt x="8676052" y="684196"/>
                </a:lnTo>
                <a:lnTo>
                  <a:pt x="8701756" y="646086"/>
                </a:lnTo>
                <a:lnTo>
                  <a:pt x="8711184" y="599439"/>
                </a:lnTo>
                <a:lnTo>
                  <a:pt x="8711184" y="119887"/>
                </a:lnTo>
                <a:lnTo>
                  <a:pt x="8701756" y="73241"/>
                </a:lnTo>
                <a:lnTo>
                  <a:pt x="8676052" y="35131"/>
                </a:lnTo>
                <a:lnTo>
                  <a:pt x="8637942" y="9427"/>
                </a:lnTo>
                <a:lnTo>
                  <a:pt x="859129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F06C524-C9B5-48C8-A0CE-42C7C6607DFB}"/>
              </a:ext>
            </a:extLst>
          </p:cNvPr>
          <p:cNvSpPr txBox="1"/>
          <p:nvPr/>
        </p:nvSpPr>
        <p:spPr>
          <a:xfrm>
            <a:off x="1551177" y="1659024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l-PL" sz="28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Rodzaje przedsięwzięć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FA357D0-6AB4-43D7-B48B-ECB25188D1E9}"/>
              </a:ext>
            </a:extLst>
          </p:cNvPr>
          <p:cNvSpPr txBox="1"/>
          <p:nvPr/>
        </p:nvSpPr>
        <p:spPr>
          <a:xfrm>
            <a:off x="180593" y="3274874"/>
            <a:ext cx="87115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Przedsięwzięcia polegające na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zakupie i montażu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mikroinstalacji fotowoltaicznych o zainstalowanej mocy elektrycznej 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2 kW do 10 kW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służących na potrzeby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istniejących budynków mieszkalnych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podlegają dofinansowaniu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projekty polegające na zwiększeniu mocy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już istniejącej instalacji fotowoltaicznej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73F2E23-6BD1-466D-A91A-3D4BB3E5B273}"/>
              </a:ext>
            </a:extLst>
          </p:cNvPr>
          <p:cNvSpPr txBox="1"/>
          <p:nvPr/>
        </p:nvSpPr>
        <p:spPr>
          <a:xfrm>
            <a:off x="180593" y="2362200"/>
            <a:ext cx="8525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Celem programu jest zwiększenie produkcji energii elektrycznej z mikroinstalacji fotowoltaicznych na terenie Rzeczpospolitej Polskiej.</a:t>
            </a:r>
          </a:p>
        </p:txBody>
      </p:sp>
    </p:spTree>
    <p:extLst>
      <p:ext uri="{BB962C8B-B14F-4D97-AF65-F5344CB8AC3E}">
        <p14:creationId xmlns:p14="http://schemas.microsoft.com/office/powerpoint/2010/main" val="1879039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E5743AAC-F141-47C9-A30E-9A71D9F0B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8" b="10072"/>
          <a:stretch/>
        </p:blipFill>
        <p:spPr bwMode="auto">
          <a:xfrm>
            <a:off x="3007613" y="5406498"/>
            <a:ext cx="2476500" cy="8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5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869A0BBD-2B0C-4A49-A4BA-BA2C28736C8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4F960B96-D7F7-439D-BE95-B84788A7D2C2}"/>
              </a:ext>
            </a:extLst>
          </p:cNvPr>
          <p:cNvSpPr/>
          <p:nvPr/>
        </p:nvSpPr>
        <p:spPr>
          <a:xfrm>
            <a:off x="180594" y="1548789"/>
            <a:ext cx="8711565" cy="719455"/>
          </a:xfrm>
          <a:custGeom>
            <a:avLst/>
            <a:gdLst/>
            <a:ahLst/>
            <a:cxnLst/>
            <a:rect l="l" t="t" r="r" b="b"/>
            <a:pathLst>
              <a:path w="8711565" h="719455">
                <a:moveTo>
                  <a:pt x="8591296" y="0"/>
                </a:moveTo>
                <a:lnTo>
                  <a:pt x="119888" y="0"/>
                </a:lnTo>
                <a:lnTo>
                  <a:pt x="73225" y="9427"/>
                </a:lnTo>
                <a:lnTo>
                  <a:pt x="35117" y="35131"/>
                </a:lnTo>
                <a:lnTo>
                  <a:pt x="9422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2" y="646086"/>
                </a:lnTo>
                <a:lnTo>
                  <a:pt x="35117" y="684196"/>
                </a:lnTo>
                <a:lnTo>
                  <a:pt x="73225" y="709900"/>
                </a:lnTo>
                <a:lnTo>
                  <a:pt x="119888" y="719327"/>
                </a:lnTo>
                <a:lnTo>
                  <a:pt x="8591296" y="719327"/>
                </a:lnTo>
                <a:lnTo>
                  <a:pt x="8637942" y="709900"/>
                </a:lnTo>
                <a:lnTo>
                  <a:pt x="8676052" y="684196"/>
                </a:lnTo>
                <a:lnTo>
                  <a:pt x="8701756" y="646086"/>
                </a:lnTo>
                <a:lnTo>
                  <a:pt x="8711184" y="599439"/>
                </a:lnTo>
                <a:lnTo>
                  <a:pt x="8711184" y="119887"/>
                </a:lnTo>
                <a:lnTo>
                  <a:pt x="8701756" y="73241"/>
                </a:lnTo>
                <a:lnTo>
                  <a:pt x="8676052" y="35131"/>
                </a:lnTo>
                <a:lnTo>
                  <a:pt x="8637942" y="9427"/>
                </a:lnTo>
                <a:lnTo>
                  <a:pt x="859129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F06C524-C9B5-48C8-A0CE-42C7C6607DFB}"/>
              </a:ext>
            </a:extLst>
          </p:cNvPr>
          <p:cNvSpPr txBox="1"/>
          <p:nvPr/>
        </p:nvSpPr>
        <p:spPr>
          <a:xfrm>
            <a:off x="1551177" y="1659024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l-PL" sz="28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Warunki dofinansowania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FA357D0-6AB4-43D7-B48B-ECB25188D1E9}"/>
              </a:ext>
            </a:extLst>
          </p:cNvPr>
          <p:cNvSpPr txBox="1"/>
          <p:nvPr/>
        </p:nvSpPr>
        <p:spPr>
          <a:xfrm>
            <a:off x="180593" y="2268244"/>
            <a:ext cx="871156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Dofinansowaniu podlegają instalacje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niezakończone przed dniem ogłoszenia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naboru wniosków;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Dofinansowanie udziela się na projekty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zakończone przed dniem złożenia wniosku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 dofinansowanie;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Dofinansowanie jest udzielane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jednokrotnie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ramach danej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umowy kompleksowej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na zakup i dystrybucję energii elektrycznej;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Urządzenia muszą być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instalowane jako nowe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wyprodukowane w ciągu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24 miesięcy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przed montażem;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Beneficjent zobowiązany jest do eksploatacji instalacji (we wskazanej we wniosku lokalizacji)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przez co najmniej 3 lata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od dnia wypłaty dofinansowania;</a:t>
            </a:r>
          </a:p>
        </p:txBody>
      </p:sp>
    </p:spTree>
    <p:extLst>
      <p:ext uri="{BB962C8B-B14F-4D97-AF65-F5344CB8AC3E}">
        <p14:creationId xmlns:p14="http://schemas.microsoft.com/office/powerpoint/2010/main" val="162327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E5743AAC-F141-47C9-A30E-9A71D9F0B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8" b="10072"/>
          <a:stretch/>
        </p:blipFill>
        <p:spPr bwMode="auto">
          <a:xfrm>
            <a:off x="3007613" y="5406498"/>
            <a:ext cx="2476500" cy="8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6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869A0BBD-2B0C-4A49-A4BA-BA2C28736C8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4F960B96-D7F7-439D-BE95-B84788A7D2C2}"/>
              </a:ext>
            </a:extLst>
          </p:cNvPr>
          <p:cNvSpPr/>
          <p:nvPr/>
        </p:nvSpPr>
        <p:spPr>
          <a:xfrm>
            <a:off x="180594" y="1548789"/>
            <a:ext cx="8711565" cy="719455"/>
          </a:xfrm>
          <a:custGeom>
            <a:avLst/>
            <a:gdLst/>
            <a:ahLst/>
            <a:cxnLst/>
            <a:rect l="l" t="t" r="r" b="b"/>
            <a:pathLst>
              <a:path w="8711565" h="719455">
                <a:moveTo>
                  <a:pt x="8591296" y="0"/>
                </a:moveTo>
                <a:lnTo>
                  <a:pt x="119888" y="0"/>
                </a:lnTo>
                <a:lnTo>
                  <a:pt x="73225" y="9427"/>
                </a:lnTo>
                <a:lnTo>
                  <a:pt x="35117" y="35131"/>
                </a:lnTo>
                <a:lnTo>
                  <a:pt x="9422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2" y="646086"/>
                </a:lnTo>
                <a:lnTo>
                  <a:pt x="35117" y="684196"/>
                </a:lnTo>
                <a:lnTo>
                  <a:pt x="73225" y="709900"/>
                </a:lnTo>
                <a:lnTo>
                  <a:pt x="119888" y="719327"/>
                </a:lnTo>
                <a:lnTo>
                  <a:pt x="8591296" y="719327"/>
                </a:lnTo>
                <a:lnTo>
                  <a:pt x="8637942" y="709900"/>
                </a:lnTo>
                <a:lnTo>
                  <a:pt x="8676052" y="684196"/>
                </a:lnTo>
                <a:lnTo>
                  <a:pt x="8701756" y="646086"/>
                </a:lnTo>
                <a:lnTo>
                  <a:pt x="8711184" y="599439"/>
                </a:lnTo>
                <a:lnTo>
                  <a:pt x="8711184" y="119887"/>
                </a:lnTo>
                <a:lnTo>
                  <a:pt x="8701756" y="73241"/>
                </a:lnTo>
                <a:lnTo>
                  <a:pt x="8676052" y="35131"/>
                </a:lnTo>
                <a:lnTo>
                  <a:pt x="8637942" y="9427"/>
                </a:lnTo>
                <a:lnTo>
                  <a:pt x="859129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F06C524-C9B5-48C8-A0CE-42C7C6607DFB}"/>
              </a:ext>
            </a:extLst>
          </p:cNvPr>
          <p:cNvSpPr txBox="1"/>
          <p:nvPr/>
        </p:nvSpPr>
        <p:spPr>
          <a:xfrm>
            <a:off x="1551177" y="1659024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l-PL" sz="28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Warunki dofinansowania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FA357D0-6AB4-43D7-B48B-ECB25188D1E9}"/>
              </a:ext>
            </a:extLst>
          </p:cNvPr>
          <p:cNvSpPr txBox="1"/>
          <p:nvPr/>
        </p:nvSpPr>
        <p:spPr>
          <a:xfrm>
            <a:off x="180593" y="2540675"/>
            <a:ext cx="88872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Dofinansowanie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może być udzielone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 instalacje sfinansowane lub realizowane z innych środków publicznych,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 tym programu „Czyste powietrze”.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przypadku przedstawienia kosztu zakupu i montażu instalacji dofinansowanej ze środków Programu priorytetowego "Mój Prąd' do rozliczenia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 ramach ulgi termomodernizacyjnej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kwota przedstawiona do odliczenia od podatku będzie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pomniejszona o kwotę otrzymanego dofinansowania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455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7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347090F0-AE6A-4BED-BF22-9246363B060A}"/>
              </a:ext>
            </a:extLst>
          </p:cNvPr>
          <p:cNvSpPr txBox="1">
            <a:spLocks/>
          </p:cNvSpPr>
          <p:nvPr/>
        </p:nvSpPr>
        <p:spPr>
          <a:xfrm>
            <a:off x="293014" y="1980668"/>
            <a:ext cx="8393786" cy="41915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200" b="1" i="0">
                <a:solidFill>
                  <a:srgbClr val="016A38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5"/>
              </a:spcBef>
            </a:pPr>
            <a:endParaRPr lang="pl-PL" sz="2200" kern="0" spc="-245" dirty="0"/>
          </a:p>
          <a:p>
            <a:pPr marL="12700">
              <a:spcBef>
                <a:spcPts val="105"/>
              </a:spcBef>
            </a:pPr>
            <a:r>
              <a:rPr lang="pl-PL" sz="2200" kern="0" spc="-245" dirty="0">
                <a:solidFill>
                  <a:schemeClr val="tx1"/>
                </a:solidFill>
              </a:rPr>
              <a:t>Przykład:</a:t>
            </a:r>
          </a:p>
          <a:p>
            <a:pPr marL="355600" indent="-342900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lang="pl-PL" sz="2200" kern="0" spc="-245" dirty="0">
                <a:solidFill>
                  <a:schemeClr val="tx1"/>
                </a:solidFill>
              </a:rPr>
              <a:t>Roczne zużycie energii elektrycznej w gospodarstwie domowym na podstawie faktur</a:t>
            </a:r>
          </a:p>
          <a:p>
            <a:pPr marL="12700">
              <a:spcBef>
                <a:spcPts val="105"/>
              </a:spcBef>
            </a:pPr>
            <a:r>
              <a:rPr lang="pl-PL" sz="2200" kern="0" spc="-245" dirty="0">
                <a:solidFill>
                  <a:schemeClr val="tx1"/>
                </a:solidFill>
              </a:rPr>
              <a:t>       </a:t>
            </a:r>
            <a:r>
              <a:rPr lang="pl-PL" sz="2200" kern="0" spc="-245" dirty="0">
                <a:solidFill>
                  <a:srgbClr val="FF0000"/>
                </a:solidFill>
              </a:rPr>
              <a:t>-  3 000 kWh</a:t>
            </a:r>
            <a:br>
              <a:rPr lang="pl-PL" sz="2200" kern="0" spc="-245" dirty="0">
                <a:solidFill>
                  <a:schemeClr val="tx1"/>
                </a:solidFill>
              </a:rPr>
            </a:br>
            <a:endParaRPr lang="pl-PL" sz="2200" kern="0" spc="-245" dirty="0">
              <a:solidFill>
                <a:schemeClr val="tx1"/>
              </a:solidFill>
            </a:endParaRPr>
          </a:p>
          <a:p>
            <a:pPr marL="355600" indent="-342900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lang="pl-PL" sz="2200" kern="0" spc="-245" dirty="0">
                <a:solidFill>
                  <a:schemeClr val="tx1"/>
                </a:solidFill>
              </a:rPr>
              <a:t>Roczna  produkcja energii elektrycznej </a:t>
            </a:r>
            <a:r>
              <a:rPr lang="pl-PL" sz="2200" kern="0" spc="-245" dirty="0">
                <a:solidFill>
                  <a:srgbClr val="FF0000"/>
                </a:solidFill>
              </a:rPr>
              <a:t>z 1 kW </a:t>
            </a:r>
            <a:r>
              <a:rPr lang="pl-PL" sz="2200" kern="0" spc="-245" dirty="0">
                <a:solidFill>
                  <a:schemeClr val="tx1"/>
                </a:solidFill>
              </a:rPr>
              <a:t>instalacji fotowoltaicznej</a:t>
            </a:r>
          </a:p>
          <a:p>
            <a:pPr marL="12700">
              <a:spcBef>
                <a:spcPts val="105"/>
              </a:spcBef>
            </a:pPr>
            <a:r>
              <a:rPr lang="pl-PL" sz="2200" kern="0" spc="-245" dirty="0">
                <a:solidFill>
                  <a:schemeClr val="tx1"/>
                </a:solidFill>
              </a:rPr>
              <a:t>       - około </a:t>
            </a:r>
            <a:r>
              <a:rPr lang="pl-PL" sz="2200" kern="0" spc="-245" dirty="0">
                <a:solidFill>
                  <a:srgbClr val="FF0000"/>
                </a:solidFill>
              </a:rPr>
              <a:t>930 – 1 000 kWh</a:t>
            </a:r>
          </a:p>
          <a:p>
            <a:pPr marL="12700">
              <a:spcBef>
                <a:spcPts val="105"/>
              </a:spcBef>
            </a:pPr>
            <a:endParaRPr lang="pl-PL" sz="2200" kern="0" spc="-245" dirty="0">
              <a:solidFill>
                <a:schemeClr val="tx1"/>
              </a:solidFill>
            </a:endParaRPr>
          </a:p>
          <a:p>
            <a:pPr marL="12700" algn="ctr">
              <a:spcBef>
                <a:spcPts val="105"/>
              </a:spcBef>
            </a:pPr>
            <a:r>
              <a:rPr lang="pl-PL" sz="2200" kern="0" spc="-245" dirty="0">
                <a:solidFill>
                  <a:schemeClr val="tx1"/>
                </a:solidFill>
              </a:rPr>
              <a:t>Optymalna wielkość instalacji fotowoltaicznej</a:t>
            </a:r>
          </a:p>
          <a:p>
            <a:pPr marL="12700" algn="ctr">
              <a:spcBef>
                <a:spcPts val="105"/>
              </a:spcBef>
            </a:pPr>
            <a:r>
              <a:rPr lang="pl-PL" sz="2200" kern="0" spc="-245" dirty="0">
                <a:solidFill>
                  <a:srgbClr val="FF0000"/>
                </a:solidFill>
              </a:rPr>
              <a:t>Około: 3 – 3,5 kW</a:t>
            </a:r>
          </a:p>
          <a:p>
            <a:pPr marL="12700">
              <a:spcBef>
                <a:spcPts val="105"/>
              </a:spcBef>
            </a:pPr>
            <a:endParaRPr lang="pl-PL" sz="2200" kern="0" spc="-245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5009D539-EAF7-45AA-8BC6-542F153A620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sp>
        <p:nvSpPr>
          <p:cNvPr id="12" name="object 6">
            <a:extLst>
              <a:ext uri="{FF2B5EF4-FFF2-40B4-BE49-F238E27FC236}">
                <a16:creationId xmlns:a16="http://schemas.microsoft.com/office/drawing/2014/main" id="{3A0827E0-60A7-41C8-9071-397CF4F227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24500C96-059A-4F1E-81CB-CA497EEF3D0F}"/>
              </a:ext>
            </a:extLst>
          </p:cNvPr>
          <p:cNvSpPr/>
          <p:nvPr/>
        </p:nvSpPr>
        <p:spPr>
          <a:xfrm>
            <a:off x="180594" y="1548789"/>
            <a:ext cx="8711565" cy="719455"/>
          </a:xfrm>
          <a:custGeom>
            <a:avLst/>
            <a:gdLst/>
            <a:ahLst/>
            <a:cxnLst/>
            <a:rect l="l" t="t" r="r" b="b"/>
            <a:pathLst>
              <a:path w="8711565" h="719455">
                <a:moveTo>
                  <a:pt x="8591296" y="0"/>
                </a:moveTo>
                <a:lnTo>
                  <a:pt x="119888" y="0"/>
                </a:lnTo>
                <a:lnTo>
                  <a:pt x="73225" y="9427"/>
                </a:lnTo>
                <a:lnTo>
                  <a:pt x="35117" y="35131"/>
                </a:lnTo>
                <a:lnTo>
                  <a:pt x="9422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2" y="646086"/>
                </a:lnTo>
                <a:lnTo>
                  <a:pt x="35117" y="684196"/>
                </a:lnTo>
                <a:lnTo>
                  <a:pt x="73225" y="709900"/>
                </a:lnTo>
                <a:lnTo>
                  <a:pt x="119888" y="719327"/>
                </a:lnTo>
                <a:lnTo>
                  <a:pt x="8591296" y="719327"/>
                </a:lnTo>
                <a:lnTo>
                  <a:pt x="8637942" y="709900"/>
                </a:lnTo>
                <a:lnTo>
                  <a:pt x="8676052" y="684196"/>
                </a:lnTo>
                <a:lnTo>
                  <a:pt x="8701756" y="646086"/>
                </a:lnTo>
                <a:lnTo>
                  <a:pt x="8711184" y="599439"/>
                </a:lnTo>
                <a:lnTo>
                  <a:pt x="8711184" y="119887"/>
                </a:lnTo>
                <a:lnTo>
                  <a:pt x="8701756" y="73241"/>
                </a:lnTo>
                <a:lnTo>
                  <a:pt x="8676052" y="35131"/>
                </a:lnTo>
                <a:lnTo>
                  <a:pt x="8637942" y="9427"/>
                </a:lnTo>
                <a:lnTo>
                  <a:pt x="859129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C60DD477-1901-41CF-BE63-333F0D6F66E0}"/>
              </a:ext>
            </a:extLst>
          </p:cNvPr>
          <p:cNvSpPr txBox="1"/>
          <p:nvPr/>
        </p:nvSpPr>
        <p:spPr>
          <a:xfrm>
            <a:off x="337007" y="1674625"/>
            <a:ext cx="846998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pl-PL" sz="28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Sposób doboru wielkości instalacji fotowoltaicznej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8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27CC3671-DE12-4C92-86A5-EE1574135CD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sp>
        <p:nvSpPr>
          <p:cNvPr id="11" name="object 6">
            <a:extLst>
              <a:ext uri="{FF2B5EF4-FFF2-40B4-BE49-F238E27FC236}">
                <a16:creationId xmlns:a16="http://schemas.microsoft.com/office/drawing/2014/main" id="{89BDF58D-91D4-4AFF-984F-EEF68AD87B62}"/>
              </a:ext>
            </a:extLst>
          </p:cNvPr>
          <p:cNvSpPr txBox="1">
            <a:spLocks/>
          </p:cNvSpPr>
          <p:nvPr/>
        </p:nvSpPr>
        <p:spPr>
          <a:xfrm>
            <a:off x="293014" y="2029890"/>
            <a:ext cx="8393786" cy="3304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3200" b="1" i="0">
                <a:solidFill>
                  <a:srgbClr val="016A38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05"/>
              </a:spcBef>
            </a:pPr>
            <a:endParaRPr lang="pl-PL" sz="2400" kern="0" spc="-240" dirty="0">
              <a:solidFill>
                <a:schemeClr val="tx1"/>
              </a:solidFill>
            </a:endParaRPr>
          </a:p>
          <a:p>
            <a:pPr marL="12700">
              <a:spcBef>
                <a:spcPts val="105"/>
              </a:spcBef>
            </a:pPr>
            <a:r>
              <a:rPr lang="pl-PL" sz="2400" kern="0" spc="-240" dirty="0">
                <a:solidFill>
                  <a:schemeClr val="tx1"/>
                </a:solidFill>
              </a:rPr>
              <a:t>Instalacje o mocy </a:t>
            </a:r>
            <a:r>
              <a:rPr lang="pl-PL" sz="2400" kern="0" spc="-240" dirty="0">
                <a:solidFill>
                  <a:srgbClr val="FF0000"/>
                </a:solidFill>
              </a:rPr>
              <a:t>do 10 kW </a:t>
            </a:r>
            <a:r>
              <a:rPr lang="pl-PL" sz="2400" kern="0" spc="-240" dirty="0">
                <a:solidFill>
                  <a:schemeClr val="tx1"/>
                </a:solidFill>
              </a:rPr>
              <a:t>„Opust” w wysokości </a:t>
            </a:r>
            <a:r>
              <a:rPr lang="pl-PL" sz="2400" kern="0" spc="-240" dirty="0">
                <a:solidFill>
                  <a:srgbClr val="FF0000"/>
                </a:solidFill>
              </a:rPr>
              <a:t>80 %</a:t>
            </a:r>
          </a:p>
          <a:p>
            <a:pPr marL="12700">
              <a:spcBef>
                <a:spcPts val="105"/>
              </a:spcBef>
            </a:pPr>
            <a:endParaRPr lang="pl-PL" sz="2400" kern="0" spc="-240" dirty="0">
              <a:solidFill>
                <a:schemeClr val="tx1"/>
              </a:solidFill>
            </a:endParaRPr>
          </a:p>
          <a:p>
            <a:pPr marL="12700">
              <a:spcBef>
                <a:spcPts val="105"/>
              </a:spcBef>
            </a:pPr>
            <a:r>
              <a:rPr lang="pl-PL" sz="2400" kern="0" spc="-240" dirty="0">
                <a:solidFill>
                  <a:schemeClr val="tx1"/>
                </a:solidFill>
              </a:rPr>
              <a:t>Instalacje o mocy </a:t>
            </a:r>
            <a:r>
              <a:rPr lang="pl-PL" sz="2400" kern="0" spc="-240" dirty="0">
                <a:solidFill>
                  <a:srgbClr val="FF0000"/>
                </a:solidFill>
              </a:rPr>
              <a:t>od 10 kW do 50 kW </a:t>
            </a:r>
            <a:r>
              <a:rPr lang="pl-PL" sz="2400" kern="0" spc="-240" dirty="0">
                <a:solidFill>
                  <a:schemeClr val="tx1"/>
                </a:solidFill>
              </a:rPr>
              <a:t>„Opust” w wysokości </a:t>
            </a:r>
            <a:r>
              <a:rPr lang="pl-PL" sz="2400" kern="0" spc="-240" dirty="0">
                <a:solidFill>
                  <a:srgbClr val="FF0000"/>
                </a:solidFill>
              </a:rPr>
              <a:t>70 %</a:t>
            </a:r>
          </a:p>
          <a:p>
            <a:pPr marL="12700">
              <a:spcBef>
                <a:spcPts val="105"/>
              </a:spcBef>
            </a:pPr>
            <a:endParaRPr lang="pl-PL" sz="2400" kern="0" spc="-240" dirty="0">
              <a:solidFill>
                <a:schemeClr val="tx1"/>
              </a:solidFill>
            </a:endParaRPr>
          </a:p>
          <a:p>
            <a:pPr marL="12700">
              <a:spcBef>
                <a:spcPts val="105"/>
              </a:spcBef>
            </a:pPr>
            <a:r>
              <a:rPr lang="pl-PL" sz="2200" kern="0" spc="-240" dirty="0">
                <a:solidFill>
                  <a:schemeClr val="tx1"/>
                </a:solidFill>
              </a:rPr>
              <a:t>„Opust” dotyczy opłaty za energię elektryczną czynną oraz za dystrybucję tej energii wyrażonej w [kWh]. </a:t>
            </a:r>
          </a:p>
          <a:p>
            <a:pPr marL="12700">
              <a:spcBef>
                <a:spcPts val="105"/>
              </a:spcBef>
            </a:pPr>
            <a:endParaRPr lang="pl-PL" sz="2400" kern="0" spc="-240" dirty="0">
              <a:solidFill>
                <a:schemeClr val="tx1"/>
              </a:solidFill>
            </a:endParaRPr>
          </a:p>
          <a:p>
            <a:pPr marL="12700" algn="ctr">
              <a:spcBef>
                <a:spcPts val="105"/>
              </a:spcBef>
            </a:pPr>
            <a:r>
              <a:rPr lang="pl-PL" sz="2000" kern="0" spc="-240" dirty="0">
                <a:solidFill>
                  <a:schemeClr val="tx1"/>
                </a:solidFill>
              </a:rPr>
              <a:t>Pozostałe koszty na fakturze nie obejmują systemu opustów.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1DC4262C-9DCA-4C99-B267-30E705CF7DF2}"/>
              </a:ext>
            </a:extLst>
          </p:cNvPr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EC7D4B42-1704-45E5-A52E-ECA51F0166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B0729696-0DA4-4123-AF59-70A5B56B22B8}"/>
              </a:ext>
            </a:extLst>
          </p:cNvPr>
          <p:cNvSpPr/>
          <p:nvPr/>
        </p:nvSpPr>
        <p:spPr>
          <a:xfrm>
            <a:off x="180594" y="1548789"/>
            <a:ext cx="8711565" cy="719455"/>
          </a:xfrm>
          <a:custGeom>
            <a:avLst/>
            <a:gdLst/>
            <a:ahLst/>
            <a:cxnLst/>
            <a:rect l="l" t="t" r="r" b="b"/>
            <a:pathLst>
              <a:path w="8711565" h="719455">
                <a:moveTo>
                  <a:pt x="8591296" y="0"/>
                </a:moveTo>
                <a:lnTo>
                  <a:pt x="119888" y="0"/>
                </a:lnTo>
                <a:lnTo>
                  <a:pt x="73225" y="9427"/>
                </a:lnTo>
                <a:lnTo>
                  <a:pt x="35117" y="35131"/>
                </a:lnTo>
                <a:lnTo>
                  <a:pt x="9422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2" y="646086"/>
                </a:lnTo>
                <a:lnTo>
                  <a:pt x="35117" y="684196"/>
                </a:lnTo>
                <a:lnTo>
                  <a:pt x="73225" y="709900"/>
                </a:lnTo>
                <a:lnTo>
                  <a:pt x="119888" y="719327"/>
                </a:lnTo>
                <a:lnTo>
                  <a:pt x="8591296" y="719327"/>
                </a:lnTo>
                <a:lnTo>
                  <a:pt x="8637942" y="709900"/>
                </a:lnTo>
                <a:lnTo>
                  <a:pt x="8676052" y="684196"/>
                </a:lnTo>
                <a:lnTo>
                  <a:pt x="8701756" y="646086"/>
                </a:lnTo>
                <a:lnTo>
                  <a:pt x="8711184" y="599439"/>
                </a:lnTo>
                <a:lnTo>
                  <a:pt x="8711184" y="119887"/>
                </a:lnTo>
                <a:lnTo>
                  <a:pt x="8701756" y="73241"/>
                </a:lnTo>
                <a:lnTo>
                  <a:pt x="8676052" y="35131"/>
                </a:lnTo>
                <a:lnTo>
                  <a:pt x="8637942" y="9427"/>
                </a:lnTo>
                <a:lnTo>
                  <a:pt x="859129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id="{FFC205CF-8A9B-4829-B7A3-92902007F97D}"/>
              </a:ext>
            </a:extLst>
          </p:cNvPr>
          <p:cNvSpPr txBox="1"/>
          <p:nvPr/>
        </p:nvSpPr>
        <p:spPr>
          <a:xfrm>
            <a:off x="293014" y="1525854"/>
            <a:ext cx="8469985" cy="11945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lang="pl-PL" sz="24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Sposób rozliczania energii elektrycznej z </a:t>
            </a:r>
            <a:r>
              <a:rPr lang="pl-PL" sz="2400" b="1" spc="-17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fotowoltaiki</a:t>
            </a:r>
            <a:r>
              <a:rPr lang="pl-PL" sz="24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wprowadzonej do sieci zewnętrznej: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16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E5743AAC-F141-47C9-A30E-9A71D9F0B7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68" b="10072"/>
          <a:stretch/>
        </p:blipFill>
        <p:spPr bwMode="auto">
          <a:xfrm>
            <a:off x="3007613" y="5406498"/>
            <a:ext cx="2476500" cy="8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/>
          <p:nvPr/>
        </p:nvSpPr>
        <p:spPr>
          <a:xfrm>
            <a:off x="3162300" y="6249922"/>
            <a:ext cx="5524500" cy="594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8972" y="554748"/>
            <a:ext cx="6653783" cy="966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91411" y="623316"/>
            <a:ext cx="6333744" cy="955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75892" y="706958"/>
            <a:ext cx="577278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pc="-240" dirty="0"/>
              <a:t>Mój Prąd</a:t>
            </a:r>
            <a:r>
              <a:rPr spc="-240" dirty="0"/>
              <a:t> </a:t>
            </a:r>
            <a:r>
              <a:rPr spc="-185" dirty="0"/>
              <a:t>– </a:t>
            </a:r>
            <a:r>
              <a:rPr spc="-225" dirty="0"/>
              <a:t>założenia</a:t>
            </a:r>
            <a:r>
              <a:rPr spc="-130" dirty="0"/>
              <a:t> </a:t>
            </a:r>
            <a:r>
              <a:rPr spc="-245" dirty="0"/>
              <a:t>programu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706484" y="6432753"/>
            <a:ext cx="28257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10"/>
              </a:lnSpc>
            </a:pPr>
            <a:fld id="{81D60167-4931-47E6-BA6A-407CBD079E47}" type="slidenum">
              <a:rPr sz="1800" spc="-90" dirty="0">
                <a:latin typeface="Arial"/>
                <a:cs typeface="Arial"/>
              </a:rPr>
              <a:t>9</a:t>
            </a:fld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pc="-85" dirty="0"/>
              <a:t>Zainwestujmy </a:t>
            </a:r>
            <a:r>
              <a:rPr spc="-80" dirty="0"/>
              <a:t>razem </a:t>
            </a:r>
            <a:r>
              <a:rPr spc="-40" dirty="0"/>
              <a:t>w</a:t>
            </a:r>
            <a:r>
              <a:rPr spc="-210" dirty="0"/>
              <a:t> </a:t>
            </a:r>
            <a:r>
              <a:rPr spc="-60" dirty="0"/>
              <a:t>środowisko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869A0BBD-2B0C-4A49-A4BA-BA2C28736C8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26635" r="4167" b="27663"/>
          <a:stretch/>
        </p:blipFill>
        <p:spPr>
          <a:xfrm>
            <a:off x="3302493" y="6345683"/>
            <a:ext cx="5231907" cy="436117"/>
          </a:xfrm>
          <a:prstGeom prst="rect">
            <a:avLst/>
          </a:prstGeom>
        </p:spPr>
      </p:pic>
      <p:sp>
        <p:nvSpPr>
          <p:cNvPr id="11" name="object 3">
            <a:extLst>
              <a:ext uri="{FF2B5EF4-FFF2-40B4-BE49-F238E27FC236}">
                <a16:creationId xmlns:a16="http://schemas.microsoft.com/office/drawing/2014/main" id="{4F960B96-D7F7-439D-BE95-B84788A7D2C2}"/>
              </a:ext>
            </a:extLst>
          </p:cNvPr>
          <p:cNvSpPr/>
          <p:nvPr/>
        </p:nvSpPr>
        <p:spPr>
          <a:xfrm>
            <a:off x="180594" y="1548789"/>
            <a:ext cx="8711565" cy="719455"/>
          </a:xfrm>
          <a:custGeom>
            <a:avLst/>
            <a:gdLst/>
            <a:ahLst/>
            <a:cxnLst/>
            <a:rect l="l" t="t" r="r" b="b"/>
            <a:pathLst>
              <a:path w="8711565" h="719455">
                <a:moveTo>
                  <a:pt x="8591296" y="0"/>
                </a:moveTo>
                <a:lnTo>
                  <a:pt x="119888" y="0"/>
                </a:lnTo>
                <a:lnTo>
                  <a:pt x="73225" y="9427"/>
                </a:lnTo>
                <a:lnTo>
                  <a:pt x="35117" y="35131"/>
                </a:lnTo>
                <a:lnTo>
                  <a:pt x="9422" y="73241"/>
                </a:lnTo>
                <a:lnTo>
                  <a:pt x="0" y="119887"/>
                </a:lnTo>
                <a:lnTo>
                  <a:pt x="0" y="599439"/>
                </a:lnTo>
                <a:lnTo>
                  <a:pt x="9422" y="646086"/>
                </a:lnTo>
                <a:lnTo>
                  <a:pt x="35117" y="684196"/>
                </a:lnTo>
                <a:lnTo>
                  <a:pt x="73225" y="709900"/>
                </a:lnTo>
                <a:lnTo>
                  <a:pt x="119888" y="719327"/>
                </a:lnTo>
                <a:lnTo>
                  <a:pt x="8591296" y="719327"/>
                </a:lnTo>
                <a:lnTo>
                  <a:pt x="8637942" y="709900"/>
                </a:lnTo>
                <a:lnTo>
                  <a:pt x="8676052" y="684196"/>
                </a:lnTo>
                <a:lnTo>
                  <a:pt x="8701756" y="646086"/>
                </a:lnTo>
                <a:lnTo>
                  <a:pt x="8711184" y="599439"/>
                </a:lnTo>
                <a:lnTo>
                  <a:pt x="8711184" y="119887"/>
                </a:lnTo>
                <a:lnTo>
                  <a:pt x="8701756" y="73241"/>
                </a:lnTo>
                <a:lnTo>
                  <a:pt x="8676052" y="35131"/>
                </a:lnTo>
                <a:lnTo>
                  <a:pt x="8637942" y="9427"/>
                </a:lnTo>
                <a:lnTo>
                  <a:pt x="8591296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AF06C524-C9B5-48C8-A0CE-42C7C6607DFB}"/>
              </a:ext>
            </a:extLst>
          </p:cNvPr>
          <p:cNvSpPr txBox="1"/>
          <p:nvPr/>
        </p:nvSpPr>
        <p:spPr>
          <a:xfrm>
            <a:off x="1551177" y="1676780"/>
            <a:ext cx="59645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pl-PL" sz="2800" b="1" spc="-17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Składanie wniosków</a:t>
            </a:r>
            <a:endParaRPr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FA357D0-6AB4-43D7-B48B-ECB25188D1E9}"/>
              </a:ext>
            </a:extLst>
          </p:cNvPr>
          <p:cNvSpPr txBox="1"/>
          <p:nvPr/>
        </p:nvSpPr>
        <p:spPr>
          <a:xfrm>
            <a:off x="180593" y="2259366"/>
            <a:ext cx="871156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Nabór wniosków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odbywa się na podstawie ogłoszenia o konkursie publikowanego na stronie </a:t>
            </a: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www.nfosigw.gov.pl</a:t>
            </a:r>
            <a:br>
              <a:rPr lang="pl-P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Wnioski należy składać wyłącznie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 formie papierowej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 formularzu, właściwym dla danego konkursu w ramach programu priorytetowego.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Wniosek składa się wyłącznie w wersji papierowej, z podpisem własnoręcznym wnioskodawcy w kopercie opatrzonej adnotacją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„Program priorytetowy „Mój Prąd”’.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Wniosek składa się w terminach wskazanych w ogłoszeniu o naborze. O zachowaniu terminu złożenia wniosku decyduje data złożenia wniosku w siedzibie NFOŚiGW</a:t>
            </a:r>
            <a:br>
              <a:rPr lang="pl-PL" dirty="0"/>
            </a:br>
            <a:r>
              <a:rPr lang="pl-PL" b="1" dirty="0">
                <a:solidFill>
                  <a:srgbClr val="FF0000"/>
                </a:solidFill>
              </a:rPr>
              <a:t>02-673 Warszawa</a:t>
            </a:r>
            <a:r>
              <a:rPr lang="pl-PL" dirty="0"/>
              <a:t>, </a:t>
            </a:r>
            <a:r>
              <a:rPr lang="pl-PL" b="1" dirty="0">
                <a:solidFill>
                  <a:srgbClr val="FF0000"/>
                </a:solidFill>
              </a:rPr>
              <a:t>ul. Konstruktorskiej 1 w portierni </a:t>
            </a:r>
            <a:r>
              <a:rPr lang="pl-PL" b="1" dirty="0"/>
              <a:t>w godzinach 8</a:t>
            </a:r>
            <a:r>
              <a:rPr lang="pl-PL" b="1" baseline="30000" dirty="0"/>
              <a:t>00</a:t>
            </a:r>
            <a:r>
              <a:rPr lang="pl-PL" b="1" dirty="0"/>
              <a:t> – 15</a:t>
            </a:r>
            <a:r>
              <a:rPr lang="pl-PL" b="1" baseline="30000" dirty="0"/>
              <a:t>00</a:t>
            </a:r>
            <a:r>
              <a:rPr lang="pl-PL" b="1" dirty="0"/>
              <a:t>.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53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</TotalTime>
  <Words>425</Words>
  <Application>Microsoft Office PowerPoint</Application>
  <PresentationFormat>Pokaz na ekranie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Office Theme</vt:lpstr>
      <vt:lpstr>Prezentacja programu PowerPoint</vt:lpstr>
      <vt:lpstr>Mój Prąd – założenia programu</vt:lpstr>
      <vt:lpstr>Mój Prąd – założenia programu</vt:lpstr>
      <vt:lpstr>Mój Prąd – założenia programu</vt:lpstr>
      <vt:lpstr>Mój Prąd – założenia programu</vt:lpstr>
      <vt:lpstr>Mój Prąd – założenia programu</vt:lpstr>
      <vt:lpstr>Mój Prąd – założenia programu</vt:lpstr>
      <vt:lpstr>Mój Prąd – założenia programu</vt:lpstr>
      <vt:lpstr>Mój Prąd – założenia programu</vt:lpstr>
      <vt:lpstr>Mój Prąd – założenia programu</vt:lpstr>
      <vt:lpstr>Mój Prąd – założenia programu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wb-JRP</dc:creator>
  <cp:lastModifiedBy>Michał Jodełko</cp:lastModifiedBy>
  <cp:revision>62</cp:revision>
  <dcterms:created xsi:type="dcterms:W3CDTF">2019-08-30T06:12:29Z</dcterms:created>
  <dcterms:modified xsi:type="dcterms:W3CDTF">2019-09-04T13:01:40Z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2019-06-26T00:00:00Z</vt:filetime>
  </property>
  <property fmtid="{D5CDD505-2E9C-101B-9397-08002B2CF9AE}" pid="3" name="Creator">
    <vt:lpwstr>Microsoft® PowerPoint® dla Office 365</vt:lpwstr>
  </property>
  <property fmtid="{D5CDD505-2E9C-101B-9397-08002B2CF9AE}" pid="4" name="LastSaved">
    <vt:filetime>2019-08-30T00:00:00Z</vt:filetime>
  </property>
</Properties>
</file>