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3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4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5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6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7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8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9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0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1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2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3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4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5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6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7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97" r:id="rId5"/>
    <p:sldId id="320" r:id="rId6"/>
    <p:sldId id="335" r:id="rId7"/>
    <p:sldId id="336" r:id="rId8"/>
    <p:sldId id="337" r:id="rId9"/>
    <p:sldId id="353" r:id="rId10"/>
    <p:sldId id="341" r:id="rId11"/>
    <p:sldId id="339" r:id="rId12"/>
    <p:sldId id="340" r:id="rId13"/>
    <p:sldId id="321" r:id="rId14"/>
    <p:sldId id="323" r:id="rId15"/>
    <p:sldId id="324" r:id="rId16"/>
    <p:sldId id="363" r:id="rId17"/>
    <p:sldId id="364" r:id="rId18"/>
    <p:sldId id="329" r:id="rId19"/>
    <p:sldId id="330" r:id="rId20"/>
    <p:sldId id="331" r:id="rId21"/>
    <p:sldId id="332" r:id="rId22"/>
    <p:sldId id="333" r:id="rId23"/>
    <p:sldId id="334" r:id="rId24"/>
    <p:sldId id="344" r:id="rId25"/>
    <p:sldId id="345" r:id="rId26"/>
    <p:sldId id="365" r:id="rId27"/>
    <p:sldId id="342" r:id="rId28"/>
    <p:sldId id="343" r:id="rId29"/>
    <p:sldId id="346" r:id="rId30"/>
    <p:sldId id="347" r:id="rId31"/>
    <p:sldId id="348" r:id="rId32"/>
    <p:sldId id="352" r:id="rId33"/>
    <p:sldId id="350" r:id="rId34"/>
    <p:sldId id="351" r:id="rId35"/>
    <p:sldId id="362" r:id="rId36"/>
    <p:sldId id="349" r:id="rId37"/>
    <p:sldId id="354" r:id="rId38"/>
    <p:sldId id="355" r:id="rId39"/>
    <p:sldId id="356" r:id="rId40"/>
    <p:sldId id="357" r:id="rId41"/>
    <p:sldId id="358" r:id="rId42"/>
    <p:sldId id="360" r:id="rId43"/>
    <p:sldId id="361" r:id="rId44"/>
    <p:sldId id="314" r:id="rId45"/>
  </p:sldIdLst>
  <p:sldSz cx="10693400" cy="7562850"/>
  <p:notesSz cx="10693400" cy="75628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>
      <p:cViewPr varScale="1">
        <p:scale>
          <a:sx n="78" d="100"/>
          <a:sy n="78" d="100"/>
        </p:scale>
        <p:origin x="1152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122-4356-8817-FC98700A341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122-4356-8817-FC98700A34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Kobieta</c:v>
                </c:pt>
                <c:pt idx="1">
                  <c:v>Mężczyzna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56.69</c:v>
                </c:pt>
                <c:pt idx="1">
                  <c:v>43.54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5-4A8C-96AD-6ADA9A17B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Zachęca do mieszkania</c:v>
                </c:pt>
              </c:strCache>
            </c:strRef>
          </c:tx>
          <c:spPr>
            <a:solidFill>
              <a:srgbClr val="FFCD00"/>
            </a:solidFill>
            <a:ln>
              <a:noFill/>
            </a:ln>
            <a:effectLst/>
          </c:spPr>
          <c:invertIfNegative val="0"/>
          <c:cat>
            <c:strRef>
              <c:f>Arkusz1!$A$2:$A$26</c:f>
              <c:strCache>
                <c:ptCount val="25"/>
                <c:pt idx="0">
                  <c:v>Oferta miejsc pracy</c:v>
                </c:pt>
                <c:pt idx="1">
                  <c:v>Wysokość zarobków</c:v>
                </c:pt>
                <c:pt idx="2">
                  <c:v>Oferta i infrastruktura kulturalna i rozrywkowa</c:v>
                </c:pt>
                <c:pt idx="3">
                  <c:v>Oferta i infrastruktura sportowa i rekreacyjna</c:v>
                </c:pt>
                <c:pt idx="4">
                  <c:v>Oferta handlowa i usług rynkowych dla mieszkańców i firm</c:v>
                </c:pt>
                <c:pt idx="5">
                  <c:v>Oferta usług społecznych (zdrowotnych, opiekuńczych, edukacyjnych)</c:v>
                </c:pt>
                <c:pt idx="6">
                  <c:v>Możliwość kontynuacji nauki</c:v>
                </c:pt>
                <c:pt idx="7">
                  <c:v>Warunki do otwarcia i prowadzenia firmy</c:v>
                </c:pt>
                <c:pt idx="8">
                  <c:v>Warunki do prowadzenia własnego gospodarstwa rolnego</c:v>
                </c:pt>
                <c:pt idx="9">
                  <c:v>Estetyka otoczenia i jakość przestrzeni publicznych</c:v>
                </c:pt>
                <c:pt idx="10">
                  <c:v>Jakość i czystość środowiska naturalnego</c:v>
                </c:pt>
                <c:pt idx="11">
                  <c:v>Atrakcyjność turystyczna</c:v>
                </c:pt>
                <c:pt idx="12">
                  <c:v>Bezpieczeństwo</c:v>
                </c:pt>
                <c:pt idx="13">
                  <c:v>To, z czego gmina jest znana (lokalne produkty, kultura, wyroby, usługi)</c:v>
                </c:pt>
                <c:pt idx="14">
                  <c:v>Działalność JST</c:v>
                </c:pt>
                <c:pt idx="15">
                  <c:v>Jakość i zakres usług komunalnych</c:v>
                </c:pt>
                <c:pt idx="16">
                  <c:v>Komunikacja i transport zbiorowy</c:v>
                </c:pt>
                <c:pt idx="17">
                  <c:v>Skomunikowanie z sąsiednimi miejscowościami</c:v>
                </c:pt>
                <c:pt idx="18">
                  <c:v>Skomunikowanie z większymi miastami</c:v>
                </c:pt>
                <c:pt idx="19">
                  <c:v>Dostępność i ceny mieszkań</c:v>
                </c:pt>
                <c:pt idx="20">
                  <c:v>Opinia o gminie/mieszkańcach</c:v>
                </c:pt>
                <c:pt idx="21">
                  <c:v>Relacje z przyjaciółmi, znajomymi</c:v>
                </c:pt>
                <c:pt idx="22">
                  <c:v>Więzi rodzinne</c:v>
                </c:pt>
                <c:pt idx="23">
                  <c:v>Sentyment, lokalny patriotyzm, historia</c:v>
                </c:pt>
                <c:pt idx="24">
                  <c:v>Aktywność społeczna i współdziałanie mieszkańców</c:v>
                </c:pt>
              </c:strCache>
            </c:strRef>
          </c:cat>
          <c:val>
            <c:numRef>
              <c:f>Arkusz1!$B$2:$B$26</c:f>
              <c:numCache>
                <c:formatCode>General</c:formatCode>
                <c:ptCount val="25"/>
                <c:pt idx="0">
                  <c:v>18.14</c:v>
                </c:pt>
                <c:pt idx="1">
                  <c:v>16.100000000000001</c:v>
                </c:pt>
                <c:pt idx="2">
                  <c:v>24.04</c:v>
                </c:pt>
                <c:pt idx="3">
                  <c:v>34.01</c:v>
                </c:pt>
                <c:pt idx="4">
                  <c:v>25.62</c:v>
                </c:pt>
                <c:pt idx="5">
                  <c:v>30.61</c:v>
                </c:pt>
                <c:pt idx="6">
                  <c:v>22.68</c:v>
                </c:pt>
                <c:pt idx="7">
                  <c:v>27.21</c:v>
                </c:pt>
                <c:pt idx="8">
                  <c:v>44.67</c:v>
                </c:pt>
                <c:pt idx="9">
                  <c:v>47.17</c:v>
                </c:pt>
                <c:pt idx="10">
                  <c:v>55.56</c:v>
                </c:pt>
                <c:pt idx="11">
                  <c:v>33.79</c:v>
                </c:pt>
                <c:pt idx="12">
                  <c:v>56.46</c:v>
                </c:pt>
                <c:pt idx="13">
                  <c:v>34.69</c:v>
                </c:pt>
                <c:pt idx="14">
                  <c:v>22</c:v>
                </c:pt>
                <c:pt idx="15">
                  <c:v>38.549999999999997</c:v>
                </c:pt>
                <c:pt idx="16">
                  <c:v>29.93</c:v>
                </c:pt>
                <c:pt idx="17">
                  <c:v>46.71</c:v>
                </c:pt>
                <c:pt idx="18">
                  <c:v>38.32</c:v>
                </c:pt>
                <c:pt idx="19">
                  <c:v>28.12</c:v>
                </c:pt>
                <c:pt idx="20">
                  <c:v>33.79</c:v>
                </c:pt>
                <c:pt idx="21">
                  <c:v>77.099999999999994</c:v>
                </c:pt>
                <c:pt idx="22">
                  <c:v>78.91</c:v>
                </c:pt>
                <c:pt idx="23">
                  <c:v>54.88</c:v>
                </c:pt>
                <c:pt idx="24">
                  <c:v>32.65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6-4EA8-9CD3-A6D986F38B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Zachęca do opuszczenia</c:v>
                </c:pt>
              </c:strCache>
            </c:strRef>
          </c:tx>
          <c:spPr>
            <a:solidFill>
              <a:srgbClr val="2E2D2C"/>
            </a:solidFill>
            <a:ln>
              <a:noFill/>
            </a:ln>
            <a:effectLst/>
          </c:spPr>
          <c:invertIfNegative val="0"/>
          <c:cat>
            <c:strRef>
              <c:f>Arkusz1!$A$2:$A$26</c:f>
              <c:strCache>
                <c:ptCount val="25"/>
                <c:pt idx="0">
                  <c:v>Oferta miejsc pracy</c:v>
                </c:pt>
                <c:pt idx="1">
                  <c:v>Wysokość zarobków</c:v>
                </c:pt>
                <c:pt idx="2">
                  <c:v>Oferta i infrastruktura kulturalna i rozrywkowa</c:v>
                </c:pt>
                <c:pt idx="3">
                  <c:v>Oferta i infrastruktura sportowa i rekreacyjna</c:v>
                </c:pt>
                <c:pt idx="4">
                  <c:v>Oferta handlowa i usług rynkowych dla mieszkańców i firm</c:v>
                </c:pt>
                <c:pt idx="5">
                  <c:v>Oferta usług społecznych (zdrowotnych, opiekuńczych, edukacyjnych)</c:v>
                </c:pt>
                <c:pt idx="6">
                  <c:v>Możliwość kontynuacji nauki</c:v>
                </c:pt>
                <c:pt idx="7">
                  <c:v>Warunki do otwarcia i prowadzenia firmy</c:v>
                </c:pt>
                <c:pt idx="8">
                  <c:v>Warunki do prowadzenia własnego gospodarstwa rolnego</c:v>
                </c:pt>
                <c:pt idx="9">
                  <c:v>Estetyka otoczenia i jakość przestrzeni publicznych</c:v>
                </c:pt>
                <c:pt idx="10">
                  <c:v>Jakość i czystość środowiska naturalnego</c:v>
                </c:pt>
                <c:pt idx="11">
                  <c:v>Atrakcyjność turystyczna</c:v>
                </c:pt>
                <c:pt idx="12">
                  <c:v>Bezpieczeństwo</c:v>
                </c:pt>
                <c:pt idx="13">
                  <c:v>To, z czego gmina jest znana (lokalne produkty, kultura, wyroby, usługi)</c:v>
                </c:pt>
                <c:pt idx="14">
                  <c:v>Działalność JST</c:v>
                </c:pt>
                <c:pt idx="15">
                  <c:v>Jakość i zakres usług komunalnych</c:v>
                </c:pt>
                <c:pt idx="16">
                  <c:v>Komunikacja i transport zbiorowy</c:v>
                </c:pt>
                <c:pt idx="17">
                  <c:v>Skomunikowanie z sąsiednimi miejscowościami</c:v>
                </c:pt>
                <c:pt idx="18">
                  <c:v>Skomunikowanie z większymi miastami</c:v>
                </c:pt>
                <c:pt idx="19">
                  <c:v>Dostępność i ceny mieszkań</c:v>
                </c:pt>
                <c:pt idx="20">
                  <c:v>Opinia o gminie/mieszkańcach</c:v>
                </c:pt>
                <c:pt idx="21">
                  <c:v>Relacje z przyjaciółmi, znajomymi</c:v>
                </c:pt>
                <c:pt idx="22">
                  <c:v>Więzi rodzinne</c:v>
                </c:pt>
                <c:pt idx="23">
                  <c:v>Sentyment, lokalny patriotyzm, historia</c:v>
                </c:pt>
                <c:pt idx="24">
                  <c:v>Aktywność społeczna i współdziałanie mieszkańców</c:v>
                </c:pt>
              </c:strCache>
            </c:strRef>
          </c:cat>
          <c:val>
            <c:numRef>
              <c:f>Arkusz1!$C$2:$C$26</c:f>
              <c:numCache>
                <c:formatCode>General</c:formatCode>
                <c:ptCount val="25"/>
                <c:pt idx="0">
                  <c:v>65.989999999999995</c:v>
                </c:pt>
                <c:pt idx="1">
                  <c:v>68.03</c:v>
                </c:pt>
                <c:pt idx="2">
                  <c:v>54.2</c:v>
                </c:pt>
                <c:pt idx="3">
                  <c:v>42.63</c:v>
                </c:pt>
                <c:pt idx="4">
                  <c:v>47.17</c:v>
                </c:pt>
                <c:pt idx="5">
                  <c:v>50.11</c:v>
                </c:pt>
                <c:pt idx="6">
                  <c:v>63.95</c:v>
                </c:pt>
                <c:pt idx="7">
                  <c:v>46.03</c:v>
                </c:pt>
                <c:pt idx="8">
                  <c:v>20.18</c:v>
                </c:pt>
                <c:pt idx="9">
                  <c:v>33.56</c:v>
                </c:pt>
                <c:pt idx="10">
                  <c:v>28.8</c:v>
                </c:pt>
                <c:pt idx="11">
                  <c:v>39.68</c:v>
                </c:pt>
                <c:pt idx="12">
                  <c:v>24.26</c:v>
                </c:pt>
                <c:pt idx="13">
                  <c:v>25.17</c:v>
                </c:pt>
                <c:pt idx="14">
                  <c:v>36.96</c:v>
                </c:pt>
                <c:pt idx="15">
                  <c:v>32.43</c:v>
                </c:pt>
                <c:pt idx="16">
                  <c:v>43.08</c:v>
                </c:pt>
                <c:pt idx="17">
                  <c:v>22</c:v>
                </c:pt>
                <c:pt idx="18">
                  <c:v>35.369999999999997</c:v>
                </c:pt>
                <c:pt idx="19">
                  <c:v>48.07</c:v>
                </c:pt>
                <c:pt idx="20">
                  <c:v>29.71</c:v>
                </c:pt>
                <c:pt idx="21">
                  <c:v>12.7</c:v>
                </c:pt>
                <c:pt idx="22">
                  <c:v>9.3000000000000007</c:v>
                </c:pt>
                <c:pt idx="23">
                  <c:v>17.46</c:v>
                </c:pt>
                <c:pt idx="24">
                  <c:v>28.57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6-4EA8-9CD3-A6D986F38B9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ma znaczenia</c:v>
                </c:pt>
              </c:strCache>
            </c:strRef>
          </c:tx>
          <c:spPr>
            <a:solidFill>
              <a:srgbClr val="5BC2E7"/>
            </a:solidFill>
            <a:ln>
              <a:noFill/>
            </a:ln>
            <a:effectLst/>
          </c:spPr>
          <c:invertIfNegative val="0"/>
          <c:cat>
            <c:strRef>
              <c:f>Arkusz1!$A$2:$A$26</c:f>
              <c:strCache>
                <c:ptCount val="25"/>
                <c:pt idx="0">
                  <c:v>Oferta miejsc pracy</c:v>
                </c:pt>
                <c:pt idx="1">
                  <c:v>Wysokość zarobków</c:v>
                </c:pt>
                <c:pt idx="2">
                  <c:v>Oferta i infrastruktura kulturalna i rozrywkowa</c:v>
                </c:pt>
                <c:pt idx="3">
                  <c:v>Oferta i infrastruktura sportowa i rekreacyjna</c:v>
                </c:pt>
                <c:pt idx="4">
                  <c:v>Oferta handlowa i usług rynkowych dla mieszkańców i firm</c:v>
                </c:pt>
                <c:pt idx="5">
                  <c:v>Oferta usług społecznych (zdrowotnych, opiekuńczych, edukacyjnych)</c:v>
                </c:pt>
                <c:pt idx="6">
                  <c:v>Możliwość kontynuacji nauki</c:v>
                </c:pt>
                <c:pt idx="7">
                  <c:v>Warunki do otwarcia i prowadzenia firmy</c:v>
                </c:pt>
                <c:pt idx="8">
                  <c:v>Warunki do prowadzenia własnego gospodarstwa rolnego</c:v>
                </c:pt>
                <c:pt idx="9">
                  <c:v>Estetyka otoczenia i jakość przestrzeni publicznych</c:v>
                </c:pt>
                <c:pt idx="10">
                  <c:v>Jakość i czystość środowiska naturalnego</c:v>
                </c:pt>
                <c:pt idx="11">
                  <c:v>Atrakcyjność turystyczna</c:v>
                </c:pt>
                <c:pt idx="12">
                  <c:v>Bezpieczeństwo</c:v>
                </c:pt>
                <c:pt idx="13">
                  <c:v>To, z czego gmina jest znana (lokalne produkty, kultura, wyroby, usługi)</c:v>
                </c:pt>
                <c:pt idx="14">
                  <c:v>Działalność JST</c:v>
                </c:pt>
                <c:pt idx="15">
                  <c:v>Jakość i zakres usług komunalnych</c:v>
                </c:pt>
                <c:pt idx="16">
                  <c:v>Komunikacja i transport zbiorowy</c:v>
                </c:pt>
                <c:pt idx="17">
                  <c:v>Skomunikowanie z sąsiednimi miejscowościami</c:v>
                </c:pt>
                <c:pt idx="18">
                  <c:v>Skomunikowanie z większymi miastami</c:v>
                </c:pt>
                <c:pt idx="19">
                  <c:v>Dostępność i ceny mieszkań</c:v>
                </c:pt>
                <c:pt idx="20">
                  <c:v>Opinia o gminie/mieszkańcach</c:v>
                </c:pt>
                <c:pt idx="21">
                  <c:v>Relacje z przyjaciółmi, znajomymi</c:v>
                </c:pt>
                <c:pt idx="22">
                  <c:v>Więzi rodzinne</c:v>
                </c:pt>
                <c:pt idx="23">
                  <c:v>Sentyment, lokalny patriotyzm, historia</c:v>
                </c:pt>
                <c:pt idx="24">
                  <c:v>Aktywność społeczna i współdziałanie mieszkańców</c:v>
                </c:pt>
              </c:strCache>
            </c:strRef>
          </c:cat>
          <c:val>
            <c:numRef>
              <c:f>Arkusz1!$D$2:$D$26</c:f>
              <c:numCache>
                <c:formatCode>General</c:formatCode>
                <c:ptCount val="25"/>
                <c:pt idx="0">
                  <c:v>15.87</c:v>
                </c:pt>
                <c:pt idx="1">
                  <c:v>15.87</c:v>
                </c:pt>
                <c:pt idx="2">
                  <c:v>21.77</c:v>
                </c:pt>
                <c:pt idx="3">
                  <c:v>23.36</c:v>
                </c:pt>
                <c:pt idx="4">
                  <c:v>27.21</c:v>
                </c:pt>
                <c:pt idx="5">
                  <c:v>19.27</c:v>
                </c:pt>
                <c:pt idx="6">
                  <c:v>13.38</c:v>
                </c:pt>
                <c:pt idx="7">
                  <c:v>26.76</c:v>
                </c:pt>
                <c:pt idx="8">
                  <c:v>35.15</c:v>
                </c:pt>
                <c:pt idx="9">
                  <c:v>19.27</c:v>
                </c:pt>
                <c:pt idx="10">
                  <c:v>15.65</c:v>
                </c:pt>
                <c:pt idx="11">
                  <c:v>26.53</c:v>
                </c:pt>
                <c:pt idx="12">
                  <c:v>19.27</c:v>
                </c:pt>
                <c:pt idx="13">
                  <c:v>40.14</c:v>
                </c:pt>
                <c:pt idx="14">
                  <c:v>41.04</c:v>
                </c:pt>
                <c:pt idx="15">
                  <c:v>29.02</c:v>
                </c:pt>
                <c:pt idx="16">
                  <c:v>26.98</c:v>
                </c:pt>
                <c:pt idx="17">
                  <c:v>31.29</c:v>
                </c:pt>
                <c:pt idx="18">
                  <c:v>26.3</c:v>
                </c:pt>
                <c:pt idx="19">
                  <c:v>23.81</c:v>
                </c:pt>
                <c:pt idx="20">
                  <c:v>36.51</c:v>
                </c:pt>
                <c:pt idx="21">
                  <c:v>10.199999999999999</c:v>
                </c:pt>
                <c:pt idx="22">
                  <c:v>11.79</c:v>
                </c:pt>
                <c:pt idx="23">
                  <c:v>27.66</c:v>
                </c:pt>
                <c:pt idx="24">
                  <c:v>38.78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96-4EA8-9CD3-A6D986F38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79810127"/>
        <c:axId val="1477506143"/>
      </c:barChart>
      <c:catAx>
        <c:axId val="167981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pPr>
            <a:endParaRPr lang="pl-PL"/>
          </a:p>
        </c:txPr>
        <c:crossAx val="1477506143"/>
        <c:crosses val="autoZero"/>
        <c:auto val="1"/>
        <c:lblAlgn val="ctr"/>
        <c:lblOffset val="100"/>
        <c:noMultiLvlLbl val="0"/>
      </c:catAx>
      <c:valAx>
        <c:axId val="147750614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7981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Arkusz1!$A$2:$A$18</c:f>
              <c:strCache>
                <c:ptCount val="17"/>
                <c:pt idx="0">
                  <c:v>Lepsza oferta edukacyjna</c:v>
                </c:pt>
                <c:pt idx="1">
                  <c:v>Więcej miejsc dobrej pracy</c:v>
                </c:pt>
                <c:pt idx="2">
                  <c:v>Warunki dla rozwoju firm</c:v>
                </c:pt>
                <c:pt idx="3">
                  <c:v>Wsparcie dla rozwoju gospodarstw rolnych</c:v>
                </c:pt>
                <c:pt idx="4">
                  <c:v>Lepsze połączenia z regionem i światem</c:v>
                </c:pt>
                <c:pt idx="5">
                  <c:v>Większa dostępność mieszkań</c:v>
                </c:pt>
                <c:pt idx="6">
                  <c:v>Aktywna polityka prorodzinna</c:v>
                </c:pt>
                <c:pt idx="7">
                  <c:v>Jakość usług komunalnych</c:v>
                </c:pt>
                <c:pt idx="8">
                  <c:v>Partycypacja społeczna</c:v>
                </c:pt>
                <c:pt idx="9">
                  <c:v>Infrastruktura rowerowa, sportowa, rekreacyjna</c:v>
                </c:pt>
                <c:pt idx="10">
                  <c:v>Specjalna oferta dla młodych</c:v>
                </c:pt>
                <c:pt idx="11">
                  <c:v>Poprawa stanu środowiska</c:v>
                </c:pt>
                <c:pt idx="12">
                  <c:v>Atrakcyjność turystyczna</c:v>
                </c:pt>
                <c:pt idx="13">
                  <c:v>Promocja miejscowości i regionu</c:v>
                </c:pt>
                <c:pt idx="14">
                  <c:v>Lokalny patriotyzm i tożsamość</c:v>
                </c:pt>
                <c:pt idx="15">
                  <c:v>Bezpieczeństwo</c:v>
                </c:pt>
                <c:pt idx="16">
                  <c:v>Opieka zdrowotna</c:v>
                </c:pt>
              </c:strCache>
            </c:strRef>
          </c:cat>
          <c:val>
            <c:numRef>
              <c:f>Arkusz1!$B$2:$B$18</c:f>
              <c:numCache>
                <c:formatCode>General</c:formatCode>
                <c:ptCount val="17"/>
                <c:pt idx="0">
                  <c:v>49.66</c:v>
                </c:pt>
                <c:pt idx="1">
                  <c:v>66.209999999999994</c:v>
                </c:pt>
                <c:pt idx="2">
                  <c:v>43.31</c:v>
                </c:pt>
                <c:pt idx="3">
                  <c:v>24.04</c:v>
                </c:pt>
                <c:pt idx="4">
                  <c:v>39.46</c:v>
                </c:pt>
                <c:pt idx="5">
                  <c:v>35.15</c:v>
                </c:pt>
                <c:pt idx="6">
                  <c:v>20.18</c:v>
                </c:pt>
                <c:pt idx="7">
                  <c:v>20.86</c:v>
                </c:pt>
                <c:pt idx="8">
                  <c:v>15.65</c:v>
                </c:pt>
                <c:pt idx="9">
                  <c:v>42.18</c:v>
                </c:pt>
                <c:pt idx="10">
                  <c:v>35.369999999999997</c:v>
                </c:pt>
                <c:pt idx="11">
                  <c:v>34.47</c:v>
                </c:pt>
                <c:pt idx="12">
                  <c:v>27.21</c:v>
                </c:pt>
                <c:pt idx="13">
                  <c:v>15.19</c:v>
                </c:pt>
                <c:pt idx="14">
                  <c:v>9.98</c:v>
                </c:pt>
                <c:pt idx="15">
                  <c:v>21.32</c:v>
                </c:pt>
                <c:pt idx="16">
                  <c:v>46.49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D-4B42-BC33-25B9CF12A5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19551935"/>
        <c:axId val="1319552351"/>
      </c:barChart>
      <c:catAx>
        <c:axId val="1319551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9552351"/>
        <c:crosses val="autoZero"/>
        <c:auto val="1"/>
        <c:lblAlgn val="ctr"/>
        <c:lblOffset val="100"/>
        <c:noMultiLvlLbl val="0"/>
      </c:catAx>
      <c:valAx>
        <c:axId val="13195523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9551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285-43A5-8A94-4A45F2C39A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285-43A5-8A94-4A45F2C39A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285-43A5-8A94-4A45F2C39A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285-43A5-8A94-4A45F2C39A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285-43A5-8A94-4A45F2C39A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2285-43A5-8A94-4A45F2C39A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285-43A5-8A94-4A45F2C39A0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2285-43A5-8A94-4A45F2C39A0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285-43A5-8A94-4A45F2C39A0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2285-43A5-8A94-4A45F2C39A0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285-43A5-8A94-4A45F2C39A0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2285-43A5-8A94-4A45F2C39A09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2285-43A5-8A94-4A45F2C39A09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285-43A5-8A94-4A45F2C39A0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Kontynuować naukę</c:v>
                </c:pt>
                <c:pt idx="1">
                  <c:v>Podjąć pracę</c:v>
                </c:pt>
                <c:pt idx="2">
                  <c:v>Uczyć się i pracować</c:v>
                </c:pt>
                <c:pt idx="3">
                  <c:v>Nie wiem</c:v>
                </c:pt>
                <c:pt idx="4">
                  <c:v>Mam inne plany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23.81</c:v>
                </c:pt>
                <c:pt idx="1">
                  <c:v>19.95</c:v>
                </c:pt>
                <c:pt idx="2">
                  <c:v>49.21</c:v>
                </c:pt>
                <c:pt idx="3">
                  <c:v>4.99</c:v>
                </c:pt>
                <c:pt idx="4">
                  <c:v>2.27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5-43A5-8A94-4A45F2C39A0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7325021872266"/>
          <c:y val="8.8306953890671447E-2"/>
          <c:w val="0.53453499562554685"/>
          <c:h val="0.82768727236766082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285-43A5-8A94-4A45F2C39A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285-43A5-8A94-4A45F2C39A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285-43A5-8A94-4A45F2C39A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285-43A5-8A94-4A45F2C39A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285-43A5-8A94-4A45F2C39A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2285-43A5-8A94-4A45F2C39A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285-43A5-8A94-4A45F2C39A0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87A-47BE-845F-AFF243D3618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2285-43A5-8A94-4A45F2C39A0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285-43A5-8A94-4A45F2C39A0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2285-43A5-8A94-4A45F2C39A0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285-43A5-8A94-4A45F2C39A0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2285-43A5-8A94-4A45F2C39A09}"/>
                </c:ext>
              </c:extLst>
            </c:dLbl>
            <c:dLbl>
              <c:idx val="5"/>
              <c:layout>
                <c:manualLayout>
                  <c:x val="-4.5833333333333386E-2"/>
                  <c:y val="2.1505900745018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85-43A5-8A94-4A45F2C39A09}"/>
                </c:ext>
              </c:extLst>
            </c:dLbl>
            <c:dLbl>
              <c:idx val="6"/>
              <c:layout>
                <c:manualLayout>
                  <c:x val="-3.888888888888893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85-43A5-8A94-4A45F2C39A09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B87A-47BE-845F-AFF243D3618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Wrocław</c:v>
                </c:pt>
                <c:pt idx="1">
                  <c:v>Warszawa</c:v>
                </c:pt>
                <c:pt idx="2">
                  <c:v>Łódź</c:v>
                </c:pt>
                <c:pt idx="3">
                  <c:v>Poznań</c:v>
                </c:pt>
                <c:pt idx="4">
                  <c:v>Nie wiem</c:v>
                </c:pt>
                <c:pt idx="5">
                  <c:v>Gdańsk</c:v>
                </c:pt>
                <c:pt idx="6">
                  <c:v>Kraków</c:v>
                </c:pt>
                <c:pt idx="7">
                  <c:v>Toruń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3</c:v>
                </c:pt>
                <c:pt idx="1">
                  <c:v>12</c:v>
                </c:pt>
                <c:pt idx="2">
                  <c:v>32</c:v>
                </c:pt>
                <c:pt idx="3">
                  <c:v>8</c:v>
                </c:pt>
                <c:pt idx="4">
                  <c:v>34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5-43A5-8A94-4A45F2C39A0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83-4CD7-A54E-CFA291471FB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A83-4CD7-A54E-CFA291471FB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83-4CD7-A54E-CFA291471FB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A83-4CD7-A54E-CFA291471FBA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285-43A5-8A94-4A45F2C39A09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83-4CD7-A54E-CFA291471F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285-43A5-8A94-4A45F2C39A0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A83-4CD7-A54E-CFA291471FB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4A83-4CD7-A54E-CFA291471FB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A83-4CD7-A54E-CFA291471FB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4A83-4CD7-A54E-CFA291471FB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2285-43A5-8A94-4A45F2C39A09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D4C3CF-DE0C-4C9D-B06D-2451CB4FDAFF}" type="CATEGORYNAME">
                      <a:rPr lang="pl-PL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[NAZWA KATEGORII]</a:t>
                    </a:fld>
                    <a:r>
                      <a:rPr lang="pl-PL" baseline="0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
</a:t>
                    </a:r>
                    <a:fld id="{5B61E81F-40F9-4437-AA74-9D005D6D8E74}" type="PERCENTAGE">
                      <a:rPr lang="pl-PL" baseline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[PROCENTOWE]</a:t>
                    </a:fld>
                    <a:endParaRPr lang="pl-PL" baseline="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04166666666667"/>
                      <c:h val="0.111196344471019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A83-4CD7-A54E-CFA291471FBA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285-43A5-8A94-4A45F2C39A0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W miejscowości, w któej mieszkam</c:v>
                </c:pt>
                <c:pt idx="1">
                  <c:v>Inna miejscowość w ramach OP</c:v>
                </c:pt>
                <c:pt idx="2">
                  <c:v>Inna miejscowość w województwie</c:v>
                </c:pt>
                <c:pt idx="3">
                  <c:v>Miejscowość w innym województwie</c:v>
                </c:pt>
                <c:pt idx="4">
                  <c:v>Zagranica</c:v>
                </c:pt>
                <c:pt idx="5">
                  <c:v>Nie zastaniawałam/em się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11.79</c:v>
                </c:pt>
                <c:pt idx="1">
                  <c:v>8.16</c:v>
                </c:pt>
                <c:pt idx="2">
                  <c:v>20.18</c:v>
                </c:pt>
                <c:pt idx="3">
                  <c:v>22</c:v>
                </c:pt>
                <c:pt idx="4">
                  <c:v>14.06</c:v>
                </c:pt>
                <c:pt idx="5">
                  <c:v>23.81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5-43A5-8A94-4A45F2C39A0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83-4CD7-A54E-CFA291471FB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A83-4CD7-A54E-CFA291471FB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83-4CD7-A54E-CFA291471FB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A83-4CD7-A54E-CFA291471FBA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285-43A5-8A94-4A45F2C39A09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83-4CD7-A54E-CFA291471F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285-43A5-8A94-4A45F2C39A0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A83-4CD7-A54E-CFA291471FB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4A83-4CD7-A54E-CFA291471FB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A83-4CD7-A54E-CFA291471FBA}"/>
                </c:ext>
              </c:extLst>
            </c:dLbl>
            <c:dLbl>
              <c:idx val="3"/>
              <c:layout>
                <c:manualLayout>
                  <c:x val="-0.15277777777777779"/>
                  <c:y val="-1.07529503725092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83-4CD7-A54E-CFA291471FBA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9EEFD5F-C04A-4BC0-B67E-FDD5756FBE20}" type="CATEGORYNAME">
                      <a:rPr lang="en-US">
                        <a:solidFill>
                          <a:srgbClr val="00206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[NAZWA KATEGORII]</a:t>
                    </a:fld>
                    <a:r>
                      <a:rPr lang="en-US" baseline="0" dirty="0">
                        <a:solidFill>
                          <a:srgbClr val="002060"/>
                        </a:solidFill>
                      </a:rPr>
                      <a:t>
</a:t>
                    </a:r>
                    <a:fld id="{434D3D06-5C31-4BE0-A2D4-5E3C35A253FC}" type="PERCENTAGE">
                      <a:rPr lang="en-US" baseline="0">
                        <a:solidFill>
                          <a:srgbClr val="00206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[PROCENTOWE]</a:t>
                    </a:fld>
                    <a:endParaRPr lang="en-US" baseline="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285-43A5-8A94-4A45F2C39A09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D4C3CF-DE0C-4C9D-B06D-2451CB4FDAFF}" type="CATEGORYNAME">
                      <a:rPr lang="pl-PL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[NAZWA KATEGORII]</a:t>
                    </a:fld>
                    <a:r>
                      <a:rPr lang="pl-PL" baseline="0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
</a:t>
                    </a:r>
                    <a:fld id="{5B61E81F-40F9-4437-AA74-9D005D6D8E74}" type="PERCENTAGE">
                      <a:rPr lang="pl-PL" baseline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[PROCENTOWE]</a:t>
                    </a:fld>
                    <a:endParaRPr lang="pl-PL" baseline="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04166666666667"/>
                      <c:h val="0.111196344471019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A83-4CD7-A54E-CFA291471FBA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285-43A5-8A94-4A45F2C39A0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W miejscowości, w któej mieszkam</c:v>
                </c:pt>
                <c:pt idx="1">
                  <c:v>Inna miejscowość w ramach OP</c:v>
                </c:pt>
                <c:pt idx="2">
                  <c:v>Inna miejscowość w województwie</c:v>
                </c:pt>
                <c:pt idx="3">
                  <c:v>Miejscowość w innym województwie</c:v>
                </c:pt>
                <c:pt idx="4">
                  <c:v>Zagranica</c:v>
                </c:pt>
                <c:pt idx="5">
                  <c:v>Nie zastaniawałam/em się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21.54</c:v>
                </c:pt>
                <c:pt idx="1">
                  <c:v>8.84</c:v>
                </c:pt>
                <c:pt idx="2">
                  <c:v>13.38</c:v>
                </c:pt>
                <c:pt idx="3">
                  <c:v>22.9</c:v>
                </c:pt>
                <c:pt idx="4">
                  <c:v>15.65</c:v>
                </c:pt>
                <c:pt idx="5">
                  <c:v>17.690000000000001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5-43A5-8A94-4A45F2C39A0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 swojej miejscowości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Arkusz1!$A$2:$A$5</c:f>
              <c:strCache>
                <c:ptCount val="4"/>
                <c:pt idx="0">
                  <c:v>OP</c:v>
                </c:pt>
                <c:pt idx="1">
                  <c:v>Wałbrzych</c:v>
                </c:pt>
                <c:pt idx="2">
                  <c:v>Mrągowo</c:v>
                </c:pt>
                <c:pt idx="3">
                  <c:v>Polska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21.54</c:v>
                </c:pt>
                <c:pt idx="1">
                  <c:v>9</c:v>
                </c:pt>
                <c:pt idx="2">
                  <c:v>3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A-4639-8F58-71D7E08E05B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województwie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Arkusz1!$A$2:$A$5</c:f>
              <c:strCache>
                <c:ptCount val="4"/>
                <c:pt idx="0">
                  <c:v>OP</c:v>
                </c:pt>
                <c:pt idx="1">
                  <c:v>Wałbrzych</c:v>
                </c:pt>
                <c:pt idx="2">
                  <c:v>Mrągowo</c:v>
                </c:pt>
                <c:pt idx="3">
                  <c:v>Polska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13.38</c:v>
                </c:pt>
                <c:pt idx="1">
                  <c:v>27.3</c:v>
                </c:pt>
                <c:pt idx="2">
                  <c:v>24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4A-4639-8F58-71D7E08E05B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 innym województwie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Arkusz1!$A$2:$A$5</c:f>
              <c:strCache>
                <c:ptCount val="4"/>
                <c:pt idx="0">
                  <c:v>OP</c:v>
                </c:pt>
                <c:pt idx="1">
                  <c:v>Wałbrzych</c:v>
                </c:pt>
                <c:pt idx="2">
                  <c:v>Mrągowo</c:v>
                </c:pt>
                <c:pt idx="3">
                  <c:v>Polska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22.9</c:v>
                </c:pt>
                <c:pt idx="1">
                  <c:v>7.5</c:v>
                </c:pt>
                <c:pt idx="2">
                  <c:v>22</c:v>
                </c:pt>
                <c:pt idx="3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4A-4639-8F58-71D7E08E05B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 granicą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Arkusz1!$A$2:$A$5</c:f>
              <c:strCache>
                <c:ptCount val="4"/>
                <c:pt idx="0">
                  <c:v>OP</c:v>
                </c:pt>
                <c:pt idx="1">
                  <c:v>Wałbrzych</c:v>
                </c:pt>
                <c:pt idx="2">
                  <c:v>Mrągowo</c:v>
                </c:pt>
                <c:pt idx="3">
                  <c:v>Polska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15.65</c:v>
                </c:pt>
                <c:pt idx="1">
                  <c:v>24.7</c:v>
                </c:pt>
                <c:pt idx="2">
                  <c:v>19</c:v>
                </c:pt>
                <c:pt idx="3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4A-4639-8F58-71D7E08E05B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Nie wiem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Arkusz1!$A$2:$A$5</c:f>
              <c:strCache>
                <c:ptCount val="4"/>
                <c:pt idx="0">
                  <c:v>OP</c:v>
                </c:pt>
                <c:pt idx="1">
                  <c:v>Wałbrzych</c:v>
                </c:pt>
                <c:pt idx="2">
                  <c:v>Mrągowo</c:v>
                </c:pt>
                <c:pt idx="3">
                  <c:v>Polska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17.690000000000001</c:v>
                </c:pt>
                <c:pt idx="1">
                  <c:v>10.9</c:v>
                </c:pt>
                <c:pt idx="2">
                  <c:v>11</c:v>
                </c:pt>
                <c:pt idx="3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4A-4639-8F58-71D7E08E0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11798511"/>
        <c:axId val="1211798927"/>
      </c:barChart>
      <c:catAx>
        <c:axId val="1211798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11798927"/>
        <c:crosses val="autoZero"/>
        <c:auto val="1"/>
        <c:lblAlgn val="ctr"/>
        <c:lblOffset val="100"/>
        <c:noMultiLvlLbl val="0"/>
      </c:catAx>
      <c:valAx>
        <c:axId val="1211798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1179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285-43A5-8A94-4A45F2C39A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285-43A5-8A94-4A45F2C39A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285-43A5-8A94-4A45F2C39A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285-43A5-8A94-4A45F2C39A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285-43A5-8A94-4A45F2C39A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2285-43A5-8A94-4A45F2C39A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285-43A5-8A94-4A45F2C39A0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2285-43A5-8A94-4A45F2C39A0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285-43A5-8A94-4A45F2C39A0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2285-43A5-8A94-4A45F2C39A0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285-43A5-8A94-4A45F2C39A0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2285-43A5-8A94-4A45F2C39A09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2285-43A5-8A94-4A45F2C39A09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285-43A5-8A94-4A45F2C39A0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73.02</c:v>
                </c:pt>
                <c:pt idx="1">
                  <c:v>26.98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5-43A5-8A94-4A45F2C39A0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OP</c:v>
                </c:pt>
                <c:pt idx="1">
                  <c:v>Wałbrzych</c:v>
                </c:pt>
                <c:pt idx="2">
                  <c:v>Mrągowo</c:v>
                </c:pt>
                <c:pt idx="3">
                  <c:v>Polska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73.02</c:v>
                </c:pt>
                <c:pt idx="1">
                  <c:v>77.2</c:v>
                </c:pt>
                <c:pt idx="2">
                  <c:v>85</c:v>
                </c:pt>
                <c:pt idx="3">
                  <c:v>77.400000000000006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9-4039-9E80-8941D7DC8E4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OP</c:v>
                </c:pt>
                <c:pt idx="1">
                  <c:v>Wałbrzych</c:v>
                </c:pt>
                <c:pt idx="2">
                  <c:v>Mrągowo</c:v>
                </c:pt>
                <c:pt idx="3">
                  <c:v>Polska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26.98</c:v>
                </c:pt>
                <c:pt idx="1">
                  <c:v>22.8</c:v>
                </c:pt>
                <c:pt idx="2">
                  <c:v>15</c:v>
                </c:pt>
                <c:pt idx="3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89-4039-9E80-8941D7DC8E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211797679"/>
        <c:axId val="1211799343"/>
      </c:barChart>
      <c:catAx>
        <c:axId val="1211797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11799343"/>
        <c:crosses val="autoZero"/>
        <c:auto val="1"/>
        <c:lblAlgn val="ctr"/>
        <c:lblOffset val="100"/>
        <c:noMultiLvlLbl val="0"/>
      </c:catAx>
      <c:valAx>
        <c:axId val="12117993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11797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86435554135857"/>
          <c:y val="6.728149192412082E-2"/>
          <c:w val="0.72456556406511941"/>
          <c:h val="0.84187291819187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Bardzo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Arkusz1!$A$2:$A$12</c:f>
              <c:strCache>
                <c:ptCount val="11"/>
                <c:pt idx="0">
                  <c:v>Własna firma (pozarolnicza)</c:v>
                </c:pt>
                <c:pt idx="1">
                  <c:v>Praca w firmie rodzinnej (poza rolnictwem)</c:v>
                </c:pt>
                <c:pt idx="2">
                  <c:v>Praca w małej firmie lokalnej</c:v>
                </c:pt>
                <c:pt idx="3">
                  <c:v>Praca w dużej firmie </c:v>
                </c:pt>
                <c:pt idx="4">
                  <c:v>Praca w rodzinnym gospodarstwie rolnym</c:v>
                </c:pt>
                <c:pt idx="5">
                  <c:v>Praca w zagranicznej firmie</c:v>
                </c:pt>
                <c:pt idx="6">
                  <c:v>Praca w instytucji publicznej, urzędzie</c:v>
                </c:pt>
                <c:pt idx="7">
                  <c:v>Prowadzenie własnego gospodarstwa rolnego</c:v>
                </c:pt>
                <c:pt idx="8">
                  <c:v>Prowadzenie gospodarstwa domowego</c:v>
                </c:pt>
                <c:pt idx="9">
                  <c:v>Telepraca, wolny zawód</c:v>
                </c:pt>
                <c:pt idx="10">
                  <c:v>Praca w organizacji społecznej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30.39</c:v>
                </c:pt>
                <c:pt idx="1">
                  <c:v>19.73</c:v>
                </c:pt>
                <c:pt idx="2">
                  <c:v>14.97</c:v>
                </c:pt>
                <c:pt idx="3">
                  <c:v>22</c:v>
                </c:pt>
                <c:pt idx="4">
                  <c:v>11.34</c:v>
                </c:pt>
                <c:pt idx="5">
                  <c:v>34.24</c:v>
                </c:pt>
                <c:pt idx="6">
                  <c:v>13.15</c:v>
                </c:pt>
                <c:pt idx="7">
                  <c:v>9.52</c:v>
                </c:pt>
                <c:pt idx="8">
                  <c:v>8.16</c:v>
                </c:pt>
                <c:pt idx="9">
                  <c:v>16.100000000000001</c:v>
                </c:pt>
                <c:pt idx="10">
                  <c:v>15.19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7-4A98-8023-627F7622AE8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atrakcyjne</c:v>
                </c:pt>
              </c:strCache>
            </c:strRef>
          </c:tx>
          <c:spPr>
            <a:solidFill>
              <a:srgbClr val="F4910C"/>
            </a:solidFill>
            <a:ln>
              <a:noFill/>
            </a:ln>
            <a:effectLst/>
          </c:spPr>
          <c:invertIfNegative val="0"/>
          <c:cat>
            <c:strRef>
              <c:f>Arkusz1!$A$2:$A$12</c:f>
              <c:strCache>
                <c:ptCount val="11"/>
                <c:pt idx="0">
                  <c:v>Własna firma (pozarolnicza)</c:v>
                </c:pt>
                <c:pt idx="1">
                  <c:v>Praca w firmie rodzinnej (poza rolnictwem)</c:v>
                </c:pt>
                <c:pt idx="2">
                  <c:v>Praca w małej firmie lokalnej</c:v>
                </c:pt>
                <c:pt idx="3">
                  <c:v>Praca w dużej firmie </c:v>
                </c:pt>
                <c:pt idx="4">
                  <c:v>Praca w rodzinnym gospodarstwie rolnym</c:v>
                </c:pt>
                <c:pt idx="5">
                  <c:v>Praca w zagranicznej firmie</c:v>
                </c:pt>
                <c:pt idx="6">
                  <c:v>Praca w instytucji publicznej, urzędzie</c:v>
                </c:pt>
                <c:pt idx="7">
                  <c:v>Prowadzenie własnego gospodarstwa rolnego</c:v>
                </c:pt>
                <c:pt idx="8">
                  <c:v>Prowadzenie gospodarstwa domowego</c:v>
                </c:pt>
                <c:pt idx="9">
                  <c:v>Telepraca, wolny zawód</c:v>
                </c:pt>
                <c:pt idx="10">
                  <c:v>Praca w organizacji społecznej</c:v>
                </c:pt>
              </c:strCache>
            </c:strRef>
          </c:cat>
          <c:val>
            <c:numRef>
              <c:f>Arkusz1!$C$2:$C$12</c:f>
              <c:numCache>
                <c:formatCode>General</c:formatCode>
                <c:ptCount val="11"/>
                <c:pt idx="0">
                  <c:v>40.82</c:v>
                </c:pt>
                <c:pt idx="1">
                  <c:v>46.71</c:v>
                </c:pt>
                <c:pt idx="2">
                  <c:v>54.2</c:v>
                </c:pt>
                <c:pt idx="3">
                  <c:v>47.17</c:v>
                </c:pt>
                <c:pt idx="4">
                  <c:v>19.27</c:v>
                </c:pt>
                <c:pt idx="5">
                  <c:v>37.64</c:v>
                </c:pt>
                <c:pt idx="6">
                  <c:v>29.71</c:v>
                </c:pt>
                <c:pt idx="7">
                  <c:v>19.73</c:v>
                </c:pt>
                <c:pt idx="8">
                  <c:v>20.86</c:v>
                </c:pt>
                <c:pt idx="9">
                  <c:v>27.66</c:v>
                </c:pt>
                <c:pt idx="10">
                  <c:v>32.65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7-4A98-8023-627F7622AE8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Mało atrakcyjne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Arkusz1!$A$2:$A$12</c:f>
              <c:strCache>
                <c:ptCount val="11"/>
                <c:pt idx="0">
                  <c:v>Własna firma (pozarolnicza)</c:v>
                </c:pt>
                <c:pt idx="1">
                  <c:v>Praca w firmie rodzinnej (poza rolnictwem)</c:v>
                </c:pt>
                <c:pt idx="2">
                  <c:v>Praca w małej firmie lokalnej</c:v>
                </c:pt>
                <c:pt idx="3">
                  <c:v>Praca w dużej firmie </c:v>
                </c:pt>
                <c:pt idx="4">
                  <c:v>Praca w rodzinnym gospodarstwie rolnym</c:v>
                </c:pt>
                <c:pt idx="5">
                  <c:v>Praca w zagranicznej firmie</c:v>
                </c:pt>
                <c:pt idx="6">
                  <c:v>Praca w instytucji publicznej, urzędzie</c:v>
                </c:pt>
                <c:pt idx="7">
                  <c:v>Prowadzenie własnego gospodarstwa rolnego</c:v>
                </c:pt>
                <c:pt idx="8">
                  <c:v>Prowadzenie gospodarstwa domowego</c:v>
                </c:pt>
                <c:pt idx="9">
                  <c:v>Telepraca, wolny zawód</c:v>
                </c:pt>
                <c:pt idx="10">
                  <c:v>Praca w organizacji społecznej</c:v>
                </c:pt>
              </c:strCache>
            </c:strRef>
          </c:cat>
          <c:val>
            <c:numRef>
              <c:f>Arkusz1!$D$2:$D$12</c:f>
              <c:numCache>
                <c:formatCode>General</c:formatCode>
                <c:ptCount val="11"/>
                <c:pt idx="0">
                  <c:v>21.77</c:v>
                </c:pt>
                <c:pt idx="1">
                  <c:v>26.3</c:v>
                </c:pt>
                <c:pt idx="2">
                  <c:v>26.3</c:v>
                </c:pt>
                <c:pt idx="3">
                  <c:v>23.13</c:v>
                </c:pt>
                <c:pt idx="4">
                  <c:v>31.29</c:v>
                </c:pt>
                <c:pt idx="5">
                  <c:v>19.05</c:v>
                </c:pt>
                <c:pt idx="6">
                  <c:v>34.24</c:v>
                </c:pt>
                <c:pt idx="7">
                  <c:v>28.57</c:v>
                </c:pt>
                <c:pt idx="8">
                  <c:v>39</c:v>
                </c:pt>
                <c:pt idx="9">
                  <c:v>32.200000000000003</c:v>
                </c:pt>
                <c:pt idx="10">
                  <c:v>34.69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57-4A98-8023-627F7622AE8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zupełnie nieatrakcyjne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Arkusz1!$A$2:$A$12</c:f>
              <c:strCache>
                <c:ptCount val="11"/>
                <c:pt idx="0">
                  <c:v>Własna firma (pozarolnicza)</c:v>
                </c:pt>
                <c:pt idx="1">
                  <c:v>Praca w firmie rodzinnej (poza rolnictwem)</c:v>
                </c:pt>
                <c:pt idx="2">
                  <c:v>Praca w małej firmie lokalnej</c:v>
                </c:pt>
                <c:pt idx="3">
                  <c:v>Praca w dużej firmie </c:v>
                </c:pt>
                <c:pt idx="4">
                  <c:v>Praca w rodzinnym gospodarstwie rolnym</c:v>
                </c:pt>
                <c:pt idx="5">
                  <c:v>Praca w zagranicznej firmie</c:v>
                </c:pt>
                <c:pt idx="6">
                  <c:v>Praca w instytucji publicznej, urzędzie</c:v>
                </c:pt>
                <c:pt idx="7">
                  <c:v>Prowadzenie własnego gospodarstwa rolnego</c:v>
                </c:pt>
                <c:pt idx="8">
                  <c:v>Prowadzenie gospodarstwa domowego</c:v>
                </c:pt>
                <c:pt idx="9">
                  <c:v>Telepraca, wolny zawód</c:v>
                </c:pt>
                <c:pt idx="10">
                  <c:v>Praca w organizacji społecznej</c:v>
                </c:pt>
              </c:strCache>
            </c:strRef>
          </c:cat>
          <c:val>
            <c:numRef>
              <c:f>Arkusz1!$E$2:$E$12</c:f>
              <c:numCache>
                <c:formatCode>General</c:formatCode>
                <c:ptCount val="11"/>
                <c:pt idx="0">
                  <c:v>7.03</c:v>
                </c:pt>
                <c:pt idx="1">
                  <c:v>7.26</c:v>
                </c:pt>
                <c:pt idx="2">
                  <c:v>4.3099999999999996</c:v>
                </c:pt>
                <c:pt idx="3">
                  <c:v>7.71</c:v>
                </c:pt>
                <c:pt idx="4">
                  <c:v>38.1</c:v>
                </c:pt>
                <c:pt idx="5">
                  <c:v>9.07</c:v>
                </c:pt>
                <c:pt idx="6">
                  <c:v>22.9</c:v>
                </c:pt>
                <c:pt idx="7">
                  <c:v>42.18</c:v>
                </c:pt>
                <c:pt idx="8">
                  <c:v>31.97</c:v>
                </c:pt>
                <c:pt idx="9">
                  <c:v>24.04</c:v>
                </c:pt>
                <c:pt idx="10">
                  <c:v>17.46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57-4A98-8023-627F7622A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8831199"/>
        <c:axId val="1731043263"/>
      </c:barChart>
      <c:catAx>
        <c:axId val="16888311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pPr>
            <a:endParaRPr lang="pl-PL"/>
          </a:p>
        </c:txPr>
        <c:crossAx val="1731043263"/>
        <c:crosses val="autoZero"/>
        <c:auto val="1"/>
        <c:lblAlgn val="ctr"/>
        <c:lblOffset val="100"/>
        <c:noMultiLvlLbl val="0"/>
      </c:catAx>
      <c:valAx>
        <c:axId val="1731043263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88831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471095668537146"/>
          <c:y val="0.9416920568272551"/>
          <c:w val="0.50328543683735139"/>
          <c:h val="4.61070166877296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Miejsce zamieszkania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EC-4C1E-AAB0-497ECB431D0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EC-4C1E-AAB0-497ECB431D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Wieś</c:v>
                </c:pt>
                <c:pt idx="1">
                  <c:v>Miasto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62.59</c:v>
                </c:pt>
                <c:pt idx="1">
                  <c:v>37.64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5-4A8C-96AD-6ADA9A17B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86435554135857"/>
          <c:y val="6.728149192412082E-2"/>
          <c:w val="0.72456556406511941"/>
          <c:h val="0.84187291819187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Bardzo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Arkusz1!$A$2:$A$18</c:f>
              <c:strCache>
                <c:ptCount val="17"/>
                <c:pt idx="0">
                  <c:v>Przemysł</c:v>
                </c:pt>
                <c:pt idx="1">
                  <c:v>Instytucje państwowe</c:v>
                </c:pt>
                <c:pt idx="2">
                  <c:v>Administracja samorządowa</c:v>
                </c:pt>
                <c:pt idx="3">
                  <c:v>Sektor pozarządowy</c:v>
                </c:pt>
                <c:pt idx="4">
                  <c:v>Rolnictwo, ogrodnictwo</c:v>
                </c:pt>
                <c:pt idx="5">
                  <c:v>IT</c:v>
                </c:pt>
                <c:pt idx="6">
                  <c:v>Handel</c:v>
                </c:pt>
                <c:pt idx="7">
                  <c:v>Kultura i rozrywka</c:v>
                </c:pt>
                <c:pt idx="8">
                  <c:v>Rzemiosło</c:v>
                </c:pt>
                <c:pt idx="9">
                  <c:v>Budownictwo</c:v>
                </c:pt>
                <c:pt idx="10">
                  <c:v>Usługi (hotele, restauracje, beauty)</c:v>
                </c:pt>
                <c:pt idx="11">
                  <c:v>Eko-gospodarka</c:v>
                </c:pt>
                <c:pt idx="12">
                  <c:v>Ochrona zdrowia, pomoc społeczna</c:v>
                </c:pt>
                <c:pt idx="13">
                  <c:v>Oświata, szkolnictwo, wychowanie</c:v>
                </c:pt>
                <c:pt idx="14">
                  <c:v>Nauka i technika</c:v>
                </c:pt>
                <c:pt idx="15">
                  <c:v>Transport, spedycja</c:v>
                </c:pt>
                <c:pt idx="16">
                  <c:v>Usługi komunalne i mieszkaniowe</c:v>
                </c:pt>
              </c:strCache>
            </c:strRef>
          </c:cat>
          <c:val>
            <c:numRef>
              <c:f>Arkusz1!$B$2:$B$18</c:f>
              <c:numCache>
                <c:formatCode>General</c:formatCode>
                <c:ptCount val="17"/>
                <c:pt idx="0">
                  <c:v>11.34</c:v>
                </c:pt>
                <c:pt idx="1">
                  <c:v>21.54</c:v>
                </c:pt>
                <c:pt idx="2">
                  <c:v>14.51</c:v>
                </c:pt>
                <c:pt idx="3">
                  <c:v>11.11</c:v>
                </c:pt>
                <c:pt idx="4">
                  <c:v>8.39</c:v>
                </c:pt>
                <c:pt idx="5">
                  <c:v>29.02</c:v>
                </c:pt>
                <c:pt idx="6">
                  <c:v>18.14</c:v>
                </c:pt>
                <c:pt idx="7">
                  <c:v>22.9</c:v>
                </c:pt>
                <c:pt idx="8">
                  <c:v>11.11</c:v>
                </c:pt>
                <c:pt idx="9">
                  <c:v>10.43</c:v>
                </c:pt>
                <c:pt idx="10">
                  <c:v>18.37</c:v>
                </c:pt>
                <c:pt idx="11">
                  <c:v>10.199999999999999</c:v>
                </c:pt>
                <c:pt idx="12">
                  <c:v>13.15</c:v>
                </c:pt>
                <c:pt idx="13">
                  <c:v>11.34</c:v>
                </c:pt>
                <c:pt idx="14">
                  <c:v>17.690000000000001</c:v>
                </c:pt>
                <c:pt idx="15">
                  <c:v>16.100000000000001</c:v>
                </c:pt>
                <c:pt idx="16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7-4A98-8023-627F7622AE8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atrakcyjne</c:v>
                </c:pt>
              </c:strCache>
            </c:strRef>
          </c:tx>
          <c:spPr>
            <a:solidFill>
              <a:srgbClr val="F4910C"/>
            </a:solidFill>
            <a:ln>
              <a:noFill/>
            </a:ln>
            <a:effectLst/>
          </c:spPr>
          <c:invertIfNegative val="0"/>
          <c:cat>
            <c:strRef>
              <c:f>Arkusz1!$A$2:$A$18</c:f>
              <c:strCache>
                <c:ptCount val="17"/>
                <c:pt idx="0">
                  <c:v>Przemysł</c:v>
                </c:pt>
                <c:pt idx="1">
                  <c:v>Instytucje państwowe</c:v>
                </c:pt>
                <c:pt idx="2">
                  <c:v>Administracja samorządowa</c:v>
                </c:pt>
                <c:pt idx="3">
                  <c:v>Sektor pozarządowy</c:v>
                </c:pt>
                <c:pt idx="4">
                  <c:v>Rolnictwo, ogrodnictwo</c:v>
                </c:pt>
                <c:pt idx="5">
                  <c:v>IT</c:v>
                </c:pt>
                <c:pt idx="6">
                  <c:v>Handel</c:v>
                </c:pt>
                <c:pt idx="7">
                  <c:v>Kultura i rozrywka</c:v>
                </c:pt>
                <c:pt idx="8">
                  <c:v>Rzemiosło</c:v>
                </c:pt>
                <c:pt idx="9">
                  <c:v>Budownictwo</c:v>
                </c:pt>
                <c:pt idx="10">
                  <c:v>Usługi (hotele, restauracje, beauty)</c:v>
                </c:pt>
                <c:pt idx="11">
                  <c:v>Eko-gospodarka</c:v>
                </c:pt>
                <c:pt idx="12">
                  <c:v>Ochrona zdrowia, pomoc społeczna</c:v>
                </c:pt>
                <c:pt idx="13">
                  <c:v>Oświata, szkolnictwo, wychowanie</c:v>
                </c:pt>
                <c:pt idx="14">
                  <c:v>Nauka i technika</c:v>
                </c:pt>
                <c:pt idx="15">
                  <c:v>Transport, spedycja</c:v>
                </c:pt>
                <c:pt idx="16">
                  <c:v>Usługi komunalne i mieszkaniowe</c:v>
                </c:pt>
              </c:strCache>
            </c:strRef>
          </c:cat>
          <c:val>
            <c:numRef>
              <c:f>Arkusz1!$C$2:$C$18</c:f>
              <c:numCache>
                <c:formatCode>General</c:formatCode>
                <c:ptCount val="17"/>
                <c:pt idx="0">
                  <c:v>35.6</c:v>
                </c:pt>
                <c:pt idx="1">
                  <c:v>29.48</c:v>
                </c:pt>
                <c:pt idx="2">
                  <c:v>31.52</c:v>
                </c:pt>
                <c:pt idx="3">
                  <c:v>28.8</c:v>
                </c:pt>
                <c:pt idx="4">
                  <c:v>22</c:v>
                </c:pt>
                <c:pt idx="5">
                  <c:v>36.51</c:v>
                </c:pt>
                <c:pt idx="6">
                  <c:v>43.99</c:v>
                </c:pt>
                <c:pt idx="7">
                  <c:v>40.590000000000003</c:v>
                </c:pt>
                <c:pt idx="8">
                  <c:v>22.68</c:v>
                </c:pt>
                <c:pt idx="9">
                  <c:v>19.73</c:v>
                </c:pt>
                <c:pt idx="10">
                  <c:v>35.15</c:v>
                </c:pt>
                <c:pt idx="11">
                  <c:v>33.11</c:v>
                </c:pt>
                <c:pt idx="12">
                  <c:v>29.48</c:v>
                </c:pt>
                <c:pt idx="13">
                  <c:v>22.45</c:v>
                </c:pt>
                <c:pt idx="14">
                  <c:v>33.79</c:v>
                </c:pt>
                <c:pt idx="15">
                  <c:v>33.79</c:v>
                </c:pt>
                <c:pt idx="16">
                  <c:v>18.82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7-4A98-8023-627F7622AE8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Mało atrakcyjne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Arkusz1!$A$2:$A$18</c:f>
              <c:strCache>
                <c:ptCount val="17"/>
                <c:pt idx="0">
                  <c:v>Przemysł</c:v>
                </c:pt>
                <c:pt idx="1">
                  <c:v>Instytucje państwowe</c:v>
                </c:pt>
                <c:pt idx="2">
                  <c:v>Administracja samorządowa</c:v>
                </c:pt>
                <c:pt idx="3">
                  <c:v>Sektor pozarządowy</c:v>
                </c:pt>
                <c:pt idx="4">
                  <c:v>Rolnictwo, ogrodnictwo</c:v>
                </c:pt>
                <c:pt idx="5">
                  <c:v>IT</c:v>
                </c:pt>
                <c:pt idx="6">
                  <c:v>Handel</c:v>
                </c:pt>
                <c:pt idx="7">
                  <c:v>Kultura i rozrywka</c:v>
                </c:pt>
                <c:pt idx="8">
                  <c:v>Rzemiosło</c:v>
                </c:pt>
                <c:pt idx="9">
                  <c:v>Budownictwo</c:v>
                </c:pt>
                <c:pt idx="10">
                  <c:v>Usługi (hotele, restauracje, beauty)</c:v>
                </c:pt>
                <c:pt idx="11">
                  <c:v>Eko-gospodarka</c:v>
                </c:pt>
                <c:pt idx="12">
                  <c:v>Ochrona zdrowia, pomoc społeczna</c:v>
                </c:pt>
                <c:pt idx="13">
                  <c:v>Oświata, szkolnictwo, wychowanie</c:v>
                </c:pt>
                <c:pt idx="14">
                  <c:v>Nauka i technika</c:v>
                </c:pt>
                <c:pt idx="15">
                  <c:v>Transport, spedycja</c:v>
                </c:pt>
                <c:pt idx="16">
                  <c:v>Usługi komunalne i mieszkaniowe</c:v>
                </c:pt>
              </c:strCache>
            </c:strRef>
          </c:cat>
          <c:val>
            <c:numRef>
              <c:f>Arkusz1!$D$2:$D$18</c:f>
              <c:numCache>
                <c:formatCode>General</c:formatCode>
                <c:ptCount val="17"/>
                <c:pt idx="0">
                  <c:v>36.96</c:v>
                </c:pt>
                <c:pt idx="1">
                  <c:v>33.56</c:v>
                </c:pt>
                <c:pt idx="2">
                  <c:v>34.01</c:v>
                </c:pt>
                <c:pt idx="3">
                  <c:v>42.63</c:v>
                </c:pt>
                <c:pt idx="4">
                  <c:v>35.6</c:v>
                </c:pt>
                <c:pt idx="5">
                  <c:v>21.77</c:v>
                </c:pt>
                <c:pt idx="6">
                  <c:v>28.34</c:v>
                </c:pt>
                <c:pt idx="7">
                  <c:v>28.34</c:v>
                </c:pt>
                <c:pt idx="8">
                  <c:v>42.18</c:v>
                </c:pt>
                <c:pt idx="9">
                  <c:v>36.28</c:v>
                </c:pt>
                <c:pt idx="10">
                  <c:v>30.84</c:v>
                </c:pt>
                <c:pt idx="11">
                  <c:v>38.549999999999997</c:v>
                </c:pt>
                <c:pt idx="12">
                  <c:v>35.6</c:v>
                </c:pt>
                <c:pt idx="13">
                  <c:v>36.049999999999997</c:v>
                </c:pt>
                <c:pt idx="14">
                  <c:v>31.97</c:v>
                </c:pt>
                <c:pt idx="15">
                  <c:v>31.29</c:v>
                </c:pt>
                <c:pt idx="16">
                  <c:v>42.63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57-4A98-8023-627F7622AE8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zupełnie nieatrakcyjne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Arkusz1!$A$2:$A$18</c:f>
              <c:strCache>
                <c:ptCount val="17"/>
                <c:pt idx="0">
                  <c:v>Przemysł</c:v>
                </c:pt>
                <c:pt idx="1">
                  <c:v>Instytucje państwowe</c:v>
                </c:pt>
                <c:pt idx="2">
                  <c:v>Administracja samorządowa</c:v>
                </c:pt>
                <c:pt idx="3">
                  <c:v>Sektor pozarządowy</c:v>
                </c:pt>
                <c:pt idx="4">
                  <c:v>Rolnictwo, ogrodnictwo</c:v>
                </c:pt>
                <c:pt idx="5">
                  <c:v>IT</c:v>
                </c:pt>
                <c:pt idx="6">
                  <c:v>Handel</c:v>
                </c:pt>
                <c:pt idx="7">
                  <c:v>Kultura i rozrywka</c:v>
                </c:pt>
                <c:pt idx="8">
                  <c:v>Rzemiosło</c:v>
                </c:pt>
                <c:pt idx="9">
                  <c:v>Budownictwo</c:v>
                </c:pt>
                <c:pt idx="10">
                  <c:v>Usługi (hotele, restauracje, beauty)</c:v>
                </c:pt>
                <c:pt idx="11">
                  <c:v>Eko-gospodarka</c:v>
                </c:pt>
                <c:pt idx="12">
                  <c:v>Ochrona zdrowia, pomoc społeczna</c:v>
                </c:pt>
                <c:pt idx="13">
                  <c:v>Oświata, szkolnictwo, wychowanie</c:v>
                </c:pt>
                <c:pt idx="14">
                  <c:v>Nauka i technika</c:v>
                </c:pt>
                <c:pt idx="15">
                  <c:v>Transport, spedycja</c:v>
                </c:pt>
                <c:pt idx="16">
                  <c:v>Usługi komunalne i mieszkaniowe</c:v>
                </c:pt>
              </c:strCache>
            </c:strRef>
          </c:cat>
          <c:val>
            <c:numRef>
              <c:f>Arkusz1!$E$2:$E$18</c:f>
              <c:numCache>
                <c:formatCode>General</c:formatCode>
                <c:ptCount val="17"/>
                <c:pt idx="0">
                  <c:v>16.100000000000001</c:v>
                </c:pt>
                <c:pt idx="1">
                  <c:v>15.42</c:v>
                </c:pt>
                <c:pt idx="2">
                  <c:v>19.95</c:v>
                </c:pt>
                <c:pt idx="3">
                  <c:v>17.46</c:v>
                </c:pt>
                <c:pt idx="4">
                  <c:v>34.01</c:v>
                </c:pt>
                <c:pt idx="5">
                  <c:v>12.7</c:v>
                </c:pt>
                <c:pt idx="6">
                  <c:v>9.52</c:v>
                </c:pt>
                <c:pt idx="7">
                  <c:v>8.16</c:v>
                </c:pt>
                <c:pt idx="8">
                  <c:v>24.04</c:v>
                </c:pt>
                <c:pt idx="9">
                  <c:v>33.56</c:v>
                </c:pt>
                <c:pt idx="10">
                  <c:v>15.65</c:v>
                </c:pt>
                <c:pt idx="11">
                  <c:v>18.14</c:v>
                </c:pt>
                <c:pt idx="12">
                  <c:v>21.77</c:v>
                </c:pt>
                <c:pt idx="13">
                  <c:v>30.16</c:v>
                </c:pt>
                <c:pt idx="14">
                  <c:v>16.55</c:v>
                </c:pt>
                <c:pt idx="15">
                  <c:v>18.82</c:v>
                </c:pt>
                <c:pt idx="16">
                  <c:v>29.25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57-4A98-8023-627F7622A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8831199"/>
        <c:axId val="1731043263"/>
      </c:barChart>
      <c:catAx>
        <c:axId val="16888311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pPr>
            <a:endParaRPr lang="pl-PL"/>
          </a:p>
        </c:txPr>
        <c:crossAx val="1731043263"/>
        <c:crosses val="autoZero"/>
        <c:auto val="1"/>
        <c:lblAlgn val="ctr"/>
        <c:lblOffset val="100"/>
        <c:noMultiLvlLbl val="0"/>
      </c:catAx>
      <c:valAx>
        <c:axId val="1731043263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88831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Typ szkoły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EC-4C1E-AAB0-497ECB431D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EC-4C1E-AAB0-497ECB431D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BA8-4D00-9A3A-A5766AE901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3D7-4D52-9119-A586856B7AA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E11-40B9-BEA0-0F42178EBA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FE11-40B9-BEA0-0F42178EBA0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1EC-4C1E-AAB0-497ECB431D0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1EC-4C1E-AAB0-497ECB431D0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BA8-4D00-9A3A-A5766AE9012B}"/>
                </c:ext>
              </c:extLst>
            </c:dLbl>
            <c:dLbl>
              <c:idx val="3"/>
              <c:layout>
                <c:manualLayout>
                  <c:x val="-5.1662710254115167E-2"/>
                  <c:y val="1.6033254906449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D7-4D52-9119-A586856B7AA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3924580298342"/>
                      <c:h val="9.47832585886274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E11-40B9-BEA0-0F42178EBA0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E11-40B9-BEA0-0F42178EBA04}"/>
                </c:ext>
              </c:extLst>
            </c:dLbl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Do 15 min.</c:v>
                </c:pt>
                <c:pt idx="1">
                  <c:v>Do 30 min.</c:v>
                </c:pt>
                <c:pt idx="2">
                  <c:v>Do 60 min.</c:v>
                </c:pt>
                <c:pt idx="3">
                  <c:v>Do 90 min.</c:v>
                </c:pt>
                <c:pt idx="4">
                  <c:v>Powyżej 90 min.</c:v>
                </c:pt>
                <c:pt idx="5">
                  <c:v>Obojętnie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9.3000000000000007</c:v>
                </c:pt>
                <c:pt idx="1">
                  <c:v>51.7</c:v>
                </c:pt>
                <c:pt idx="2">
                  <c:v>23.36</c:v>
                </c:pt>
                <c:pt idx="3">
                  <c:v>1.81</c:v>
                </c:pt>
                <c:pt idx="4">
                  <c:v>0.68</c:v>
                </c:pt>
                <c:pt idx="5">
                  <c:v>13.15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5-4A8C-96AD-6ADA9A17BB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86435554135857"/>
          <c:y val="6.728149192412082E-2"/>
          <c:w val="0.72456556406511941"/>
          <c:h val="0.84187291819187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Całkowite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Arkusz1!$A$2:$A$17</c:f>
              <c:strCache>
                <c:ptCount val="16"/>
                <c:pt idx="0">
                  <c:v>Rodzina</c:v>
                </c:pt>
                <c:pt idx="1">
                  <c:v>Sąsiedzi i znajomi</c:v>
                </c:pt>
                <c:pt idx="2">
                  <c:v>Osoby ze szkoły</c:v>
                </c:pt>
                <c:pt idx="3">
                  <c:v>Nauczyciele</c:v>
                </c:pt>
                <c:pt idx="4">
                  <c:v>Doradcy zawodowi</c:v>
                </c:pt>
                <c:pt idx="5">
                  <c:v>Kapłani z Twojej parafii</c:v>
                </c:pt>
                <c:pt idx="6">
                  <c:v>Lokalni społecznicy</c:v>
                </c:pt>
                <c:pt idx="7">
                  <c:v>Instytucje państwa</c:v>
                </c:pt>
                <c:pt idx="8">
                  <c:v>Lokalni przedsiębiorcy</c:v>
                </c:pt>
                <c:pt idx="9">
                  <c:v>Przedsiębiorcy i firmy zagraniczne</c:v>
                </c:pt>
                <c:pt idx="10">
                  <c:v>Wójt/Burmistrz/Prezydent Miasta</c:v>
                </c:pt>
                <c:pt idx="11">
                  <c:v>Radni gminy</c:v>
                </c:pt>
                <c:pt idx="12">
                  <c:v>Urzędnicy z urzędu gminy</c:v>
                </c:pt>
                <c:pt idx="13">
                  <c:v>Lokalne media</c:v>
                </c:pt>
                <c:pt idx="14">
                  <c:v>Lokalne NGO</c:v>
                </c:pt>
                <c:pt idx="15">
                  <c:v>Mieszkańcy sąsiednich gmin</c:v>
                </c:pt>
              </c:strCache>
            </c:strRef>
          </c:cat>
          <c:val>
            <c:numRef>
              <c:f>Arkusz1!$B$2:$B$17</c:f>
              <c:numCache>
                <c:formatCode>General</c:formatCode>
                <c:ptCount val="16"/>
                <c:pt idx="0">
                  <c:v>63.72</c:v>
                </c:pt>
                <c:pt idx="1">
                  <c:v>12.24</c:v>
                </c:pt>
                <c:pt idx="2">
                  <c:v>9.75</c:v>
                </c:pt>
                <c:pt idx="3">
                  <c:v>8.16</c:v>
                </c:pt>
                <c:pt idx="4">
                  <c:v>4.76</c:v>
                </c:pt>
                <c:pt idx="5">
                  <c:v>5.22</c:v>
                </c:pt>
                <c:pt idx="6">
                  <c:v>3.4</c:v>
                </c:pt>
                <c:pt idx="7">
                  <c:v>4.3099999999999996</c:v>
                </c:pt>
                <c:pt idx="8">
                  <c:v>2.4900000000000002</c:v>
                </c:pt>
                <c:pt idx="9">
                  <c:v>2.72</c:v>
                </c:pt>
                <c:pt idx="10">
                  <c:v>3.17</c:v>
                </c:pt>
                <c:pt idx="11">
                  <c:v>3.63</c:v>
                </c:pt>
                <c:pt idx="12">
                  <c:v>2.72</c:v>
                </c:pt>
                <c:pt idx="13">
                  <c:v>3.4</c:v>
                </c:pt>
                <c:pt idx="14">
                  <c:v>3.17</c:v>
                </c:pt>
                <c:pt idx="15">
                  <c:v>4.54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7-4A98-8023-627F7622AE8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Raczej ufam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Arkusz1!$A$2:$A$17</c:f>
              <c:strCache>
                <c:ptCount val="16"/>
                <c:pt idx="0">
                  <c:v>Rodzina</c:v>
                </c:pt>
                <c:pt idx="1">
                  <c:v>Sąsiedzi i znajomi</c:v>
                </c:pt>
                <c:pt idx="2">
                  <c:v>Osoby ze szkoły</c:v>
                </c:pt>
                <c:pt idx="3">
                  <c:v>Nauczyciele</c:v>
                </c:pt>
                <c:pt idx="4">
                  <c:v>Doradcy zawodowi</c:v>
                </c:pt>
                <c:pt idx="5">
                  <c:v>Kapłani z Twojej parafii</c:v>
                </c:pt>
                <c:pt idx="6">
                  <c:v>Lokalni społecznicy</c:v>
                </c:pt>
                <c:pt idx="7">
                  <c:v>Instytucje państwa</c:v>
                </c:pt>
                <c:pt idx="8">
                  <c:v>Lokalni przedsiębiorcy</c:v>
                </c:pt>
                <c:pt idx="9">
                  <c:v>Przedsiębiorcy i firmy zagraniczne</c:v>
                </c:pt>
                <c:pt idx="10">
                  <c:v>Wójt/Burmistrz/Prezydent Miasta</c:v>
                </c:pt>
                <c:pt idx="11">
                  <c:v>Radni gminy</c:v>
                </c:pt>
                <c:pt idx="12">
                  <c:v>Urzędnicy z urzędu gminy</c:v>
                </c:pt>
                <c:pt idx="13">
                  <c:v>Lokalne media</c:v>
                </c:pt>
                <c:pt idx="14">
                  <c:v>Lokalne NGO</c:v>
                </c:pt>
                <c:pt idx="15">
                  <c:v>Mieszkańcy sąsiednich gmin</c:v>
                </c:pt>
              </c:strCache>
            </c:strRef>
          </c:cat>
          <c:val>
            <c:numRef>
              <c:f>Arkusz1!$C$2:$C$17</c:f>
              <c:numCache>
                <c:formatCode>General</c:formatCode>
                <c:ptCount val="16"/>
                <c:pt idx="0">
                  <c:v>26.3</c:v>
                </c:pt>
                <c:pt idx="1">
                  <c:v>43.76</c:v>
                </c:pt>
                <c:pt idx="2">
                  <c:v>40.14</c:v>
                </c:pt>
                <c:pt idx="3">
                  <c:v>31.29</c:v>
                </c:pt>
                <c:pt idx="4">
                  <c:v>22</c:v>
                </c:pt>
                <c:pt idx="5">
                  <c:v>14.06</c:v>
                </c:pt>
                <c:pt idx="6">
                  <c:v>11.79</c:v>
                </c:pt>
                <c:pt idx="7">
                  <c:v>23.13</c:v>
                </c:pt>
                <c:pt idx="8">
                  <c:v>23.81</c:v>
                </c:pt>
                <c:pt idx="9">
                  <c:v>16.78</c:v>
                </c:pt>
                <c:pt idx="10">
                  <c:v>15.19</c:v>
                </c:pt>
                <c:pt idx="11">
                  <c:v>11.34</c:v>
                </c:pt>
                <c:pt idx="12">
                  <c:v>12.24</c:v>
                </c:pt>
                <c:pt idx="13">
                  <c:v>13.61</c:v>
                </c:pt>
                <c:pt idx="14">
                  <c:v>9.3000000000000007</c:v>
                </c:pt>
                <c:pt idx="15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7-4A98-8023-627F7622AE8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Arkusz1!$A$2:$A$17</c:f>
              <c:strCache>
                <c:ptCount val="16"/>
                <c:pt idx="0">
                  <c:v>Rodzina</c:v>
                </c:pt>
                <c:pt idx="1">
                  <c:v>Sąsiedzi i znajomi</c:v>
                </c:pt>
                <c:pt idx="2">
                  <c:v>Osoby ze szkoły</c:v>
                </c:pt>
                <c:pt idx="3">
                  <c:v>Nauczyciele</c:v>
                </c:pt>
                <c:pt idx="4">
                  <c:v>Doradcy zawodowi</c:v>
                </c:pt>
                <c:pt idx="5">
                  <c:v>Kapłani z Twojej parafii</c:v>
                </c:pt>
                <c:pt idx="6">
                  <c:v>Lokalni społecznicy</c:v>
                </c:pt>
                <c:pt idx="7">
                  <c:v>Instytucje państwa</c:v>
                </c:pt>
                <c:pt idx="8">
                  <c:v>Lokalni przedsiębiorcy</c:v>
                </c:pt>
                <c:pt idx="9">
                  <c:v>Przedsiębiorcy i firmy zagraniczne</c:v>
                </c:pt>
                <c:pt idx="10">
                  <c:v>Wójt/Burmistrz/Prezydent Miasta</c:v>
                </c:pt>
                <c:pt idx="11">
                  <c:v>Radni gminy</c:v>
                </c:pt>
                <c:pt idx="12">
                  <c:v>Urzędnicy z urzędu gminy</c:v>
                </c:pt>
                <c:pt idx="13">
                  <c:v>Lokalne media</c:v>
                </c:pt>
                <c:pt idx="14">
                  <c:v>Lokalne NGO</c:v>
                </c:pt>
                <c:pt idx="15">
                  <c:v>Mieszkańcy sąsiednich gmin</c:v>
                </c:pt>
              </c:strCache>
            </c:strRef>
          </c:cat>
          <c:val>
            <c:numRef>
              <c:f>Arkusz1!$D$2:$D$17</c:f>
              <c:numCache>
                <c:formatCode>General</c:formatCode>
                <c:ptCount val="16"/>
                <c:pt idx="0">
                  <c:v>3.85</c:v>
                </c:pt>
                <c:pt idx="1">
                  <c:v>18.82</c:v>
                </c:pt>
                <c:pt idx="2">
                  <c:v>18.59</c:v>
                </c:pt>
                <c:pt idx="3">
                  <c:v>21.54</c:v>
                </c:pt>
                <c:pt idx="4">
                  <c:v>35.6</c:v>
                </c:pt>
                <c:pt idx="5">
                  <c:v>21.77</c:v>
                </c:pt>
                <c:pt idx="6">
                  <c:v>36.049999999999997</c:v>
                </c:pt>
                <c:pt idx="7">
                  <c:v>26.98</c:v>
                </c:pt>
                <c:pt idx="8">
                  <c:v>41.27</c:v>
                </c:pt>
                <c:pt idx="9">
                  <c:v>43.31</c:v>
                </c:pt>
                <c:pt idx="10">
                  <c:v>36.51</c:v>
                </c:pt>
                <c:pt idx="11">
                  <c:v>37.869999999999997</c:v>
                </c:pt>
                <c:pt idx="12">
                  <c:v>39.46</c:v>
                </c:pt>
                <c:pt idx="13">
                  <c:v>30.39</c:v>
                </c:pt>
                <c:pt idx="14">
                  <c:v>43.31</c:v>
                </c:pt>
                <c:pt idx="15">
                  <c:v>44.67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57-4A98-8023-627F7622AE8E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Ograniczone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Arkusz1!$A$2:$A$17</c:f>
              <c:strCache>
                <c:ptCount val="16"/>
                <c:pt idx="0">
                  <c:v>Rodzina</c:v>
                </c:pt>
                <c:pt idx="1">
                  <c:v>Sąsiedzi i znajomi</c:v>
                </c:pt>
                <c:pt idx="2">
                  <c:v>Osoby ze szkoły</c:v>
                </c:pt>
                <c:pt idx="3">
                  <c:v>Nauczyciele</c:v>
                </c:pt>
                <c:pt idx="4">
                  <c:v>Doradcy zawodowi</c:v>
                </c:pt>
                <c:pt idx="5">
                  <c:v>Kapłani z Twojej parafii</c:v>
                </c:pt>
                <c:pt idx="6">
                  <c:v>Lokalni społecznicy</c:v>
                </c:pt>
                <c:pt idx="7">
                  <c:v>Instytucje państwa</c:v>
                </c:pt>
                <c:pt idx="8">
                  <c:v>Lokalni przedsiębiorcy</c:v>
                </c:pt>
                <c:pt idx="9">
                  <c:v>Przedsiębiorcy i firmy zagraniczne</c:v>
                </c:pt>
                <c:pt idx="10">
                  <c:v>Wójt/Burmistrz/Prezydent Miasta</c:v>
                </c:pt>
                <c:pt idx="11">
                  <c:v>Radni gminy</c:v>
                </c:pt>
                <c:pt idx="12">
                  <c:v>Urzędnicy z urzędu gminy</c:v>
                </c:pt>
                <c:pt idx="13">
                  <c:v>Lokalne media</c:v>
                </c:pt>
                <c:pt idx="14">
                  <c:v>Lokalne NGO</c:v>
                </c:pt>
                <c:pt idx="15">
                  <c:v>Mieszkańcy sąsiednich gmin</c:v>
                </c:pt>
              </c:strCache>
            </c:strRef>
          </c:cat>
          <c:val>
            <c:numRef>
              <c:f>Arkusz1!$E$2:$E$17</c:f>
              <c:numCache>
                <c:formatCode>General</c:formatCode>
                <c:ptCount val="16"/>
                <c:pt idx="0">
                  <c:v>4.3099999999999996</c:v>
                </c:pt>
                <c:pt idx="1">
                  <c:v>19.05</c:v>
                </c:pt>
                <c:pt idx="2">
                  <c:v>24.94</c:v>
                </c:pt>
                <c:pt idx="3">
                  <c:v>22.9</c:v>
                </c:pt>
                <c:pt idx="4">
                  <c:v>24.49</c:v>
                </c:pt>
                <c:pt idx="5">
                  <c:v>18.59</c:v>
                </c:pt>
                <c:pt idx="6">
                  <c:v>25.17</c:v>
                </c:pt>
                <c:pt idx="7">
                  <c:v>24.72</c:v>
                </c:pt>
                <c:pt idx="8">
                  <c:v>20.86</c:v>
                </c:pt>
                <c:pt idx="9">
                  <c:v>23.36</c:v>
                </c:pt>
                <c:pt idx="10">
                  <c:v>24.49</c:v>
                </c:pt>
                <c:pt idx="11">
                  <c:v>26.98</c:v>
                </c:pt>
                <c:pt idx="12">
                  <c:v>27.21</c:v>
                </c:pt>
                <c:pt idx="13">
                  <c:v>30.39</c:v>
                </c:pt>
                <c:pt idx="14">
                  <c:v>24.04</c:v>
                </c:pt>
                <c:pt idx="1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57-4A98-8023-627F7622AE8E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Brak zaufania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Arkusz1!$A$2:$A$17</c:f>
              <c:strCache>
                <c:ptCount val="16"/>
                <c:pt idx="0">
                  <c:v>Rodzina</c:v>
                </c:pt>
                <c:pt idx="1">
                  <c:v>Sąsiedzi i znajomi</c:v>
                </c:pt>
                <c:pt idx="2">
                  <c:v>Osoby ze szkoły</c:v>
                </c:pt>
                <c:pt idx="3">
                  <c:v>Nauczyciele</c:v>
                </c:pt>
                <c:pt idx="4">
                  <c:v>Doradcy zawodowi</c:v>
                </c:pt>
                <c:pt idx="5">
                  <c:v>Kapłani z Twojej parafii</c:v>
                </c:pt>
                <c:pt idx="6">
                  <c:v>Lokalni społecznicy</c:v>
                </c:pt>
                <c:pt idx="7">
                  <c:v>Instytucje państwa</c:v>
                </c:pt>
                <c:pt idx="8">
                  <c:v>Lokalni przedsiębiorcy</c:v>
                </c:pt>
                <c:pt idx="9">
                  <c:v>Przedsiębiorcy i firmy zagraniczne</c:v>
                </c:pt>
                <c:pt idx="10">
                  <c:v>Wójt/Burmistrz/Prezydent Miasta</c:v>
                </c:pt>
                <c:pt idx="11">
                  <c:v>Radni gminy</c:v>
                </c:pt>
                <c:pt idx="12">
                  <c:v>Urzędnicy z urzędu gminy</c:v>
                </c:pt>
                <c:pt idx="13">
                  <c:v>Lokalne media</c:v>
                </c:pt>
                <c:pt idx="14">
                  <c:v>Lokalne NGO</c:v>
                </c:pt>
                <c:pt idx="15">
                  <c:v>Mieszkańcy sąsiednich gmin</c:v>
                </c:pt>
              </c:strCache>
            </c:strRef>
          </c:cat>
          <c:val>
            <c:numRef>
              <c:f>Arkusz1!$F$2:$F$17</c:f>
              <c:numCache>
                <c:formatCode>General</c:formatCode>
                <c:ptCount val="16"/>
                <c:pt idx="0">
                  <c:v>1.81</c:v>
                </c:pt>
                <c:pt idx="1">
                  <c:v>6.12</c:v>
                </c:pt>
                <c:pt idx="2">
                  <c:v>6.58</c:v>
                </c:pt>
                <c:pt idx="3">
                  <c:v>16.100000000000001</c:v>
                </c:pt>
                <c:pt idx="4">
                  <c:v>13.15</c:v>
                </c:pt>
                <c:pt idx="5">
                  <c:v>40.36</c:v>
                </c:pt>
                <c:pt idx="6">
                  <c:v>23.58</c:v>
                </c:pt>
                <c:pt idx="7">
                  <c:v>20.86</c:v>
                </c:pt>
                <c:pt idx="8">
                  <c:v>11.56</c:v>
                </c:pt>
                <c:pt idx="9">
                  <c:v>13.83</c:v>
                </c:pt>
                <c:pt idx="10">
                  <c:v>20.63</c:v>
                </c:pt>
                <c:pt idx="11">
                  <c:v>20.18</c:v>
                </c:pt>
                <c:pt idx="12">
                  <c:v>18.37</c:v>
                </c:pt>
                <c:pt idx="13">
                  <c:v>22.22</c:v>
                </c:pt>
                <c:pt idx="14">
                  <c:v>20.18</c:v>
                </c:pt>
                <c:pt idx="15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57-4A98-8023-627F7622A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8831199"/>
        <c:axId val="1731043263"/>
      </c:barChart>
      <c:catAx>
        <c:axId val="16888311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pPr>
            <a:endParaRPr lang="pl-PL"/>
          </a:p>
        </c:txPr>
        <c:crossAx val="1731043263"/>
        <c:crosses val="autoZero"/>
        <c:auto val="1"/>
        <c:lblAlgn val="ctr"/>
        <c:lblOffset val="100"/>
        <c:noMultiLvlLbl val="0"/>
      </c:catAx>
      <c:valAx>
        <c:axId val="1731043263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88831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Arkusz1!$A$2:$A$14</c:f>
              <c:strCache>
                <c:ptCount val="13"/>
                <c:pt idx="0">
                  <c:v>Rodzina, małżeństwo, dzieci</c:v>
                </c:pt>
                <c:pt idx="1">
                  <c:v>Znajomi i przyjaciele</c:v>
                </c:pt>
                <c:pt idx="2">
                  <c:v>Spokojne życie, bez kłopotów i konfliktów</c:v>
                </c:pt>
                <c:pt idx="3">
                  <c:v>Dobrobyt, stabilność finansowa i niezależność ekonomiczna</c:v>
                </c:pt>
                <c:pt idx="4">
                  <c:v>Pełnienie znaczącej funkcji społecznej, np.bycie radnym, wójtem, sołtysem</c:v>
                </c:pt>
                <c:pt idx="5">
                  <c:v>Praca zgodna z zainteresowaniami</c:v>
                </c:pt>
                <c:pt idx="6">
                  <c:v>Posiadanie własnej firmy/gospodarstwa</c:v>
                </c:pt>
                <c:pt idx="7">
                  <c:v>Aktywność i praca społeczna, bycie użytecznym dla innych</c:v>
                </c:pt>
                <c:pt idx="8">
                  <c:v>Bogate życie towarzyskie</c:v>
                </c:pt>
                <c:pt idx="9">
                  <c:v>Osiągnięcie sukcesu w nauce lub sztuce</c:v>
                </c:pt>
                <c:pt idx="10">
                  <c:v>Życie i służba dla ważnych idei społecznych, politycznych, religijnych</c:v>
                </c:pt>
                <c:pt idx="11">
                  <c:v>Dobra opinia, poważanie, szacunek innych</c:v>
                </c:pt>
                <c:pt idx="12">
                  <c:v>Przynależność do wspólnoty społecznej, społeczna i etniczna tożsamość</c:v>
                </c:pt>
              </c:strCache>
            </c:str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80.27</c:v>
                </c:pt>
                <c:pt idx="1">
                  <c:v>49.89</c:v>
                </c:pt>
                <c:pt idx="2">
                  <c:v>51.47</c:v>
                </c:pt>
                <c:pt idx="3">
                  <c:v>61.22</c:v>
                </c:pt>
                <c:pt idx="4">
                  <c:v>2.95</c:v>
                </c:pt>
                <c:pt idx="5">
                  <c:v>39.46</c:v>
                </c:pt>
                <c:pt idx="6">
                  <c:v>10.199999999999999</c:v>
                </c:pt>
                <c:pt idx="7">
                  <c:v>7.71</c:v>
                </c:pt>
                <c:pt idx="8">
                  <c:v>19.95</c:v>
                </c:pt>
                <c:pt idx="9">
                  <c:v>9.75</c:v>
                </c:pt>
                <c:pt idx="10">
                  <c:v>3.4</c:v>
                </c:pt>
                <c:pt idx="11">
                  <c:v>14.74</c:v>
                </c:pt>
                <c:pt idx="12">
                  <c:v>2.4900000000000002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D-4B42-BC33-25B9CF12A5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19551935"/>
        <c:axId val="1319552351"/>
      </c:barChart>
      <c:catAx>
        <c:axId val="13195519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9552351"/>
        <c:crosses val="autoZero"/>
        <c:auto val="1"/>
        <c:lblAlgn val="ctr"/>
        <c:lblOffset val="100"/>
        <c:noMultiLvlLbl val="0"/>
      </c:catAx>
      <c:valAx>
        <c:axId val="131955235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9551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634-40EC-A2BD-6676787CCF5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634-40EC-A2BD-6676787CCF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Kobieta</c:v>
                </c:pt>
                <c:pt idx="1">
                  <c:v>Mężczyzna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70.349999999999994</c:v>
                </c:pt>
                <c:pt idx="1">
                  <c:v>29.95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5-4A8C-96AD-6ADA9A17B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Wiek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EC-4C1E-AAB0-497ECB431D0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EC-4C1E-AAB0-497ECB431D0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AD9-4406-9BC3-F43A5046E9D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AD9-4406-9BC3-F43A5046E9D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AD9-4406-9BC3-F43A5046E9D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AD9-4406-9BC3-F43A5046E9DE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Arkusz1!$A$2:$A$7</c:f>
              <c:strCache>
                <c:ptCount val="6"/>
                <c:pt idx="0">
                  <c:v>&lt;20</c:v>
                </c:pt>
                <c:pt idx="1">
                  <c:v>20-30</c:v>
                </c:pt>
                <c:pt idx="2">
                  <c:v>31-45</c:v>
                </c:pt>
                <c:pt idx="3">
                  <c:v>46-55</c:v>
                </c:pt>
                <c:pt idx="4">
                  <c:v>56-65</c:v>
                </c:pt>
                <c:pt idx="5">
                  <c:v>&gt;65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0.76</c:v>
                </c:pt>
                <c:pt idx="1">
                  <c:v>13.92</c:v>
                </c:pt>
                <c:pt idx="2">
                  <c:v>45.69</c:v>
                </c:pt>
                <c:pt idx="3">
                  <c:v>19.52</c:v>
                </c:pt>
                <c:pt idx="4">
                  <c:v>15.73</c:v>
                </c:pt>
                <c:pt idx="5">
                  <c:v>4.6900000000000004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5-4A8C-96AD-6ADA9A17B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Wykształcenie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EC-4C1E-AAB0-497ECB431D0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EC-4C1E-AAB0-497ECB431D0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CB-452A-97E7-E873CC0BE30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6CB-452A-97E7-E873CC0BE30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6CB-452A-97E7-E873CC0BE30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6CB-452A-97E7-E873CC0BE30A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Arkusz1!$A$2:$A$6</c:f>
              <c:strCache>
                <c:ptCount val="5"/>
                <c:pt idx="0">
                  <c:v>Podstawowe</c:v>
                </c:pt>
                <c:pt idx="1">
                  <c:v>Zawodowe</c:v>
                </c:pt>
                <c:pt idx="2">
                  <c:v>Średnie</c:v>
                </c:pt>
                <c:pt idx="3">
                  <c:v>Niepełne wyższe</c:v>
                </c:pt>
                <c:pt idx="4">
                  <c:v>Wyższe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1.66</c:v>
                </c:pt>
                <c:pt idx="1">
                  <c:v>4.3899999999999997</c:v>
                </c:pt>
                <c:pt idx="2">
                  <c:v>25.57</c:v>
                </c:pt>
                <c:pt idx="3">
                  <c:v>7.41</c:v>
                </c:pt>
                <c:pt idx="4">
                  <c:v>61.27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5-4A8C-96AD-6ADA9A17B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38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38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3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BE93-4373-8112-73FD9F8365E3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47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47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4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DAE-4E54-8189-F007C5FFC605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6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56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5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BE93-4373-8112-73FD9F8365E3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65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65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65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BE93-4373-8112-73FD9F8365E3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73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73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73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BE93-4373-8112-73FD9F8365E3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82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82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82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BE93-4373-8112-73FD9F8365E3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91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91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91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BE93-4373-8112-73FD9F8365E3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BE93-4373-8112-73FD9F8365E3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92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92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92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BE93-4373-8112-73FD9F8365E3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83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83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83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EDAE-4E54-8189-F007C5FFC605}"/>
              </c:ext>
            </c:extLst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74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74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74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5-EDAE-4E54-8189-F007C5FFC605}"/>
              </c:ext>
            </c:extLst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65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65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65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7-EDAE-4E54-8189-F007C5FFC605}"/>
              </c:ext>
            </c:extLst>
          </c:dPt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57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57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5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9-EDAE-4E54-8189-F007C5FFC605}"/>
              </c:ext>
            </c:extLst>
          </c:dPt>
          <c:dPt>
            <c:idx val="13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48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48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4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B-EDAE-4E54-8189-F007C5FFC605}"/>
              </c:ext>
            </c:extLst>
          </c:dPt>
          <c:dPt>
            <c:idx val="14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39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39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39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D-EDAE-4E54-8189-F007C5FFC6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Arkusz1!$A$2:$A$16</c:f>
              <c:strCache>
                <c:ptCount val="15"/>
                <c:pt idx="0">
                  <c:v>Własna firma</c:v>
                </c:pt>
                <c:pt idx="1">
                  <c:v>Własne gospodarstwo rolne</c:v>
                </c:pt>
                <c:pt idx="2">
                  <c:v>Najemny pracownik rolny</c:v>
                </c:pt>
                <c:pt idx="3">
                  <c:v>Pracownik sektora publicznego</c:v>
                </c:pt>
                <c:pt idx="4">
                  <c:v>Pracownik mikrofirmy</c:v>
                </c:pt>
                <c:pt idx="5">
                  <c:v>Pracownik małej firmy</c:v>
                </c:pt>
                <c:pt idx="6">
                  <c:v>Pracownik średniej firmy</c:v>
                </c:pt>
                <c:pt idx="7">
                  <c:v>Pracownik dużej firmy</c:v>
                </c:pt>
                <c:pt idx="8">
                  <c:v>Wolny zawód</c:v>
                </c:pt>
                <c:pt idx="9">
                  <c:v>Prowadzę gospodarstwo domowe</c:v>
                </c:pt>
                <c:pt idx="10">
                  <c:v>Uczeń/student</c:v>
                </c:pt>
                <c:pt idx="11">
                  <c:v>Pracuję dorywczo</c:v>
                </c:pt>
                <c:pt idx="12">
                  <c:v>Bezrobotny/a</c:v>
                </c:pt>
                <c:pt idx="13">
                  <c:v>Rencist(k)a</c:v>
                </c:pt>
                <c:pt idx="14">
                  <c:v>Emeryt/ka</c:v>
                </c:pt>
              </c:strCache>
            </c:strRef>
          </c:cat>
          <c:val>
            <c:numRef>
              <c:f>Arkusz1!$B$2:$B$16</c:f>
              <c:numCache>
                <c:formatCode>General</c:formatCode>
                <c:ptCount val="15"/>
                <c:pt idx="0">
                  <c:v>7.11</c:v>
                </c:pt>
                <c:pt idx="1">
                  <c:v>13.62</c:v>
                </c:pt>
                <c:pt idx="2">
                  <c:v>1.06</c:v>
                </c:pt>
                <c:pt idx="3">
                  <c:v>43.27</c:v>
                </c:pt>
                <c:pt idx="4">
                  <c:v>2.87</c:v>
                </c:pt>
                <c:pt idx="5">
                  <c:v>9.3800000000000008</c:v>
                </c:pt>
                <c:pt idx="6">
                  <c:v>5.6</c:v>
                </c:pt>
                <c:pt idx="7">
                  <c:v>8.77</c:v>
                </c:pt>
                <c:pt idx="8">
                  <c:v>2.21</c:v>
                </c:pt>
                <c:pt idx="9">
                  <c:v>5.3</c:v>
                </c:pt>
                <c:pt idx="10">
                  <c:v>3.03</c:v>
                </c:pt>
                <c:pt idx="11">
                  <c:v>1.66</c:v>
                </c:pt>
                <c:pt idx="12">
                  <c:v>3.93</c:v>
                </c:pt>
                <c:pt idx="13">
                  <c:v>0.6</c:v>
                </c:pt>
                <c:pt idx="14">
                  <c:v>6.51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373-8112-73FD9F836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247615199"/>
        <c:axId val="1247616863"/>
      </c:barChart>
      <c:catAx>
        <c:axId val="12476151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247616863"/>
        <c:crosses val="autoZero"/>
        <c:auto val="1"/>
        <c:lblAlgn val="ctr"/>
        <c:lblOffset val="100"/>
        <c:noMultiLvlLbl val="0"/>
      </c:catAx>
      <c:valAx>
        <c:axId val="124761686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761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BE93-4373-8112-73FD9F8365E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BE93-4373-8112-73FD9F8365E3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BE93-4373-8112-73FD9F8365E3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BE93-4373-8112-73FD9F8365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Nie jestem zorientowany/a</c:v>
                </c:pt>
                <c:pt idx="1">
                  <c:v>Nie starcza nam na podstawowe potrzeby</c:v>
                </c:pt>
                <c:pt idx="2">
                  <c:v>Musimy na co dzień oszczędnie gospodarować</c:v>
                </c:pt>
                <c:pt idx="3">
                  <c:v>Starcza nam na co dzień, ale musimy oszczędzać na poważniejsze zakupy</c:v>
                </c:pt>
                <c:pt idx="4">
                  <c:v>Starcza nam na wiele bez specjalnego oszczędzania</c:v>
                </c:pt>
                <c:pt idx="5">
                  <c:v>Możemy sobie pozwolić na pewien luksus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1.66</c:v>
                </c:pt>
                <c:pt idx="1">
                  <c:v>1.51</c:v>
                </c:pt>
                <c:pt idx="2">
                  <c:v>15.43</c:v>
                </c:pt>
                <c:pt idx="3">
                  <c:v>54.92</c:v>
                </c:pt>
                <c:pt idx="4">
                  <c:v>22.24</c:v>
                </c:pt>
                <c:pt idx="5">
                  <c:v>4.54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373-8112-73FD9F836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247615199"/>
        <c:axId val="1247616863"/>
      </c:barChart>
      <c:catAx>
        <c:axId val="124761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247616863"/>
        <c:crosses val="autoZero"/>
        <c:auto val="1"/>
        <c:lblAlgn val="ctr"/>
        <c:lblOffset val="100"/>
        <c:noMultiLvlLbl val="0"/>
      </c:catAx>
      <c:valAx>
        <c:axId val="12476168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761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BE93-4373-8112-73FD9F8365E3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6E4-4904-BEAB-091B9F320D5B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BE93-4373-8112-73FD9F8365E3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BE93-4373-8112-73FD9F8365E3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BE93-4373-8112-73FD9F8365E3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BE93-4373-8112-73FD9F8365E3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BE93-4373-8112-73FD9F8365E3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BE93-4373-8112-73FD9F8365E3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BE93-4373-8112-73FD9F8365E3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36E4-4904-BEAB-091B9F320D5B}"/>
              </c:ext>
            </c:extLst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5-36E4-4904-BEAB-091B9F320D5B}"/>
              </c:ext>
            </c:extLst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6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6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7-36E4-4904-BEAB-091B9F320D5B}"/>
              </c:ext>
            </c:extLst>
          </c:dPt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9-36E4-4904-BEAB-091B9F320D5B}"/>
              </c:ext>
            </c:extLst>
          </c:dPt>
          <c:dPt>
            <c:idx val="13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B-36E4-4904-BEAB-091B9F320D5B}"/>
              </c:ext>
            </c:extLst>
          </c:dPt>
          <c:dPt>
            <c:idx val="14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D-36E4-4904-BEAB-091B9F320D5B}"/>
              </c:ext>
            </c:extLst>
          </c:dPt>
          <c:dPt>
            <c:idx val="15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F-36E4-4904-BEAB-091B9F320D5B}"/>
              </c:ext>
            </c:extLst>
          </c:dPt>
          <c:dPt>
            <c:idx val="16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21-36E4-4904-BEAB-091B9F320D5B}"/>
              </c:ext>
            </c:extLst>
          </c:dPt>
          <c:dPt>
            <c:idx val="17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6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6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23-36E4-4904-BEAB-091B9F320D5B}"/>
              </c:ext>
            </c:extLst>
          </c:dPt>
          <c:dPt>
            <c:idx val="18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8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8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25-36E4-4904-BEAB-091B9F320D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Arkusz1!$A$2:$A$20</c:f>
              <c:strCache>
                <c:ptCount val="19"/>
                <c:pt idx="0">
                  <c:v>Bedlno</c:v>
                </c:pt>
                <c:pt idx="1">
                  <c:v>Daszyna</c:v>
                </c:pt>
                <c:pt idx="2">
                  <c:v>Dąbrowice</c:v>
                </c:pt>
                <c:pt idx="3">
                  <c:v>Góra Św. Małgorzaty</c:v>
                </c:pt>
                <c:pt idx="4">
                  <c:v>Grabów</c:v>
                </c:pt>
                <c:pt idx="5">
                  <c:v>Krośniewice</c:v>
                </c:pt>
                <c:pt idx="6">
                  <c:v>Krzyżanów</c:v>
                </c:pt>
                <c:pt idx="7">
                  <c:v>m.Kutno</c:v>
                </c:pt>
                <c:pt idx="8">
                  <c:v>g.Kutno</c:v>
                </c:pt>
                <c:pt idx="9">
                  <c:v>Łanięta</c:v>
                </c:pt>
                <c:pt idx="10">
                  <c:v>m.Łęczyca</c:v>
                </c:pt>
                <c:pt idx="11">
                  <c:v>g.Łęczyca</c:v>
                </c:pt>
                <c:pt idx="12">
                  <c:v>Nowe Ostrowy</c:v>
                </c:pt>
                <c:pt idx="13">
                  <c:v>Oporów</c:v>
                </c:pt>
                <c:pt idx="14">
                  <c:v>Piątek</c:v>
                </c:pt>
                <c:pt idx="15">
                  <c:v>Strzelce</c:v>
                </c:pt>
                <c:pt idx="16">
                  <c:v>Świnice Warckie</c:v>
                </c:pt>
                <c:pt idx="17">
                  <c:v>Witonia</c:v>
                </c:pt>
                <c:pt idx="18">
                  <c:v>Żychlin</c:v>
                </c:pt>
              </c:strCache>
            </c:strRef>
          </c:cat>
          <c:val>
            <c:numRef>
              <c:f>Arkusz1!$B$2:$B$20</c:f>
              <c:numCache>
                <c:formatCode>General</c:formatCode>
                <c:ptCount val="19"/>
                <c:pt idx="0">
                  <c:v>13.01</c:v>
                </c:pt>
                <c:pt idx="1">
                  <c:v>0.61</c:v>
                </c:pt>
                <c:pt idx="2">
                  <c:v>0.76</c:v>
                </c:pt>
                <c:pt idx="3">
                  <c:v>0.45</c:v>
                </c:pt>
                <c:pt idx="4">
                  <c:v>3.93</c:v>
                </c:pt>
                <c:pt idx="5">
                  <c:v>3.48</c:v>
                </c:pt>
                <c:pt idx="6">
                  <c:v>1.51</c:v>
                </c:pt>
                <c:pt idx="7">
                  <c:v>12.86</c:v>
                </c:pt>
                <c:pt idx="8">
                  <c:v>3.63</c:v>
                </c:pt>
                <c:pt idx="9">
                  <c:v>0.61</c:v>
                </c:pt>
                <c:pt idx="10">
                  <c:v>4.99</c:v>
                </c:pt>
                <c:pt idx="11">
                  <c:v>1.51</c:v>
                </c:pt>
                <c:pt idx="12">
                  <c:v>1.66</c:v>
                </c:pt>
                <c:pt idx="13">
                  <c:v>3.33</c:v>
                </c:pt>
                <c:pt idx="14">
                  <c:v>11.35</c:v>
                </c:pt>
                <c:pt idx="15">
                  <c:v>0.61</c:v>
                </c:pt>
                <c:pt idx="16">
                  <c:v>3.33</c:v>
                </c:pt>
                <c:pt idx="17">
                  <c:v>6.2</c:v>
                </c:pt>
                <c:pt idx="18">
                  <c:v>26.48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373-8112-73FD9F836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247615199"/>
        <c:axId val="1247616863"/>
      </c:barChart>
      <c:catAx>
        <c:axId val="12476151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247616863"/>
        <c:crosses val="autoZero"/>
        <c:auto val="1"/>
        <c:lblAlgn val="ctr"/>
        <c:lblOffset val="100"/>
        <c:noMultiLvlLbl val="0"/>
      </c:catAx>
      <c:valAx>
        <c:axId val="124761686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761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Typ szkoły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EC-4C1E-AAB0-497ECB431D0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EC-4C1E-AAB0-497ECB431D0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BA8-4D00-9A3A-A5766AE9012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3D7-4D52-9119-A586856B7AA1}"/>
              </c:ext>
            </c:extLst>
          </c:dPt>
          <c:dLbls>
            <c:dLbl>
              <c:idx val="3"/>
              <c:layout>
                <c:manualLayout>
                  <c:x val="7.1258910695330612E-3"/>
                  <c:y val="-1.60332549064495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D7-4D52-9119-A586856B7A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Liceum</c:v>
                </c:pt>
                <c:pt idx="1">
                  <c:v>Technikum</c:v>
                </c:pt>
                <c:pt idx="2">
                  <c:v>Szkoła branżowa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39.229999999999997</c:v>
                </c:pt>
                <c:pt idx="1">
                  <c:v>56.24</c:v>
                </c:pt>
                <c:pt idx="2">
                  <c:v>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5-4A8C-96AD-6ADA9A17BB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Typ szkoły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EC-4C1E-AAB0-497ECB431D0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EC-4C1E-AAB0-497ECB431D01}"/>
              </c:ext>
            </c:extLst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383-4899-BA19-C4C9199FAF0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3D7-4D52-9119-A586856B7AA1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8529-46AD-A92F-36DCE3CCBFF3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Trudno powiedzieć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17.7</c:v>
                </c:pt>
                <c:pt idx="1">
                  <c:v>60.51</c:v>
                </c:pt>
                <c:pt idx="2">
                  <c:v>9.23</c:v>
                </c:pt>
                <c:pt idx="3">
                  <c:v>3.18</c:v>
                </c:pt>
                <c:pt idx="4">
                  <c:v>9.5299999999999994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5-4A8C-96AD-6ADA9A17B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Typ szkoły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EC-4C1E-AAB0-497ECB431D0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EC-4C1E-AAB0-497ECB431D01}"/>
              </c:ext>
            </c:extLst>
          </c:dPt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383-4899-BA19-C4C9199FAF0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3D7-4D52-9119-A586856B7AA1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8529-46AD-A92F-36DCE3CCBFF3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Trudno powiedzieć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15.29</c:v>
                </c:pt>
                <c:pt idx="1">
                  <c:v>58.82</c:v>
                </c:pt>
                <c:pt idx="2">
                  <c:v>11.7</c:v>
                </c:pt>
                <c:pt idx="3">
                  <c:v>4.3</c:v>
                </c:pt>
                <c:pt idx="4">
                  <c:v>9.85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5-4A8C-96AD-6ADA9A17B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 gminie zamieszkania</c:v>
                </c:pt>
              </c:strCache>
            </c:strRef>
          </c:tx>
          <c:spPr>
            <a:solidFill>
              <a:srgbClr val="FFCD00"/>
            </a:solidFill>
            <a:ln>
              <a:noFill/>
            </a:ln>
            <a:effectLst/>
          </c:spPr>
          <c:invertIfNegative val="0"/>
          <c:cat>
            <c:strRef>
              <c:f>Arkusz1!$A$2:$A$21</c:f>
              <c:strCache>
                <c:ptCount val="20"/>
                <c:pt idx="0">
                  <c:v>Usługi bankowe i finansowe </c:v>
                </c:pt>
                <c:pt idx="1">
                  <c:v>Zakupy na targowiskach </c:v>
                </c:pt>
                <c:pt idx="2">
                  <c:v>Zakupy w sieciach handlowych, większych sklepach, hurtowniach</c:v>
                </c:pt>
                <c:pt idx="3">
                  <c:v>Zakupy - podstawowe artykuły gosp. dom. i żywność </c:v>
                </c:pt>
                <c:pt idx="4">
                  <c:v>Zakupy artykułów przemysłowych, odzieży, AGD </c:v>
                </c:pt>
                <c:pt idx="5">
                  <c:v>Usługi budowlane, remontowe, naprawcze z firm </c:v>
                </c:pt>
                <c:pt idx="6">
                  <c:v>Usługi rolnicze i obsługi (dla) rolnictwa</c:v>
                </c:pt>
                <c:pt idx="7">
                  <c:v>Edukacja podstawowa dzieci i opieka nad dzieckiem (przedszkole, żłobek)</c:v>
                </c:pt>
                <c:pt idx="8">
                  <c:v>Dokształcanie się, edukacja własna, kursy, szkolenia </c:v>
                </c:pt>
                <c:pt idx="9">
                  <c:v>Edukacja (dzieci) w szkołach ponadpodstawowych </c:v>
                </c:pt>
                <c:pt idx="10">
                  <c:v>Doradztwo i pośrednictwo zawodowe, poszukiwanie pracy </c:v>
                </c:pt>
                <c:pt idx="11">
                  <c:v>Usługi otoczenia i wsparcia biznesu </c:v>
                </c:pt>
                <c:pt idx="12">
                  <c:v>Usługi i doradztwo prawne </c:v>
                </c:pt>
                <c:pt idx="13">
                  <c:v>Podstawowa opieka zdrowotna</c:v>
                </c:pt>
                <c:pt idx="14">
                  <c:v>Usługi lekarza specjalisty oraz specjalistyczne zabiegi</c:v>
                </c:pt>
                <c:pt idx="15">
                  <c:v>Usługi rehabilitacyjno-opiekuńcze nad osobami starszymi i niepełnosprawnymi </c:v>
                </c:pt>
                <c:pt idx="16">
                  <c:v>Usługi typu "beauty" (fryzjer, kosmetyczka, solarium, spa, itp.)</c:v>
                </c:pt>
                <c:pt idx="17">
                  <c:v>Usługi i imprezy kultury popularnej i rozrywki </c:v>
                </c:pt>
                <c:pt idx="18">
                  <c:v>Usługi z zakresu kultury wysokiej: teatr, koncert, wystawy </c:v>
                </c:pt>
                <c:pt idx="19">
                  <c:v>Imprezy sportowe, mecze, zawody, itp. </c:v>
                </c:pt>
              </c:strCache>
            </c:strRef>
          </c:cat>
          <c:val>
            <c:numRef>
              <c:f>Arkusz1!$B$2:$B$21</c:f>
              <c:numCache>
                <c:formatCode>General</c:formatCode>
                <c:ptCount val="20"/>
                <c:pt idx="0">
                  <c:v>55.82</c:v>
                </c:pt>
                <c:pt idx="1">
                  <c:v>55.52</c:v>
                </c:pt>
                <c:pt idx="2">
                  <c:v>32.22</c:v>
                </c:pt>
                <c:pt idx="3">
                  <c:v>80.64</c:v>
                </c:pt>
                <c:pt idx="4">
                  <c:v>27.38</c:v>
                </c:pt>
                <c:pt idx="5">
                  <c:v>45.69</c:v>
                </c:pt>
                <c:pt idx="6">
                  <c:v>41.3</c:v>
                </c:pt>
                <c:pt idx="7">
                  <c:v>63.54</c:v>
                </c:pt>
                <c:pt idx="8">
                  <c:v>15.58</c:v>
                </c:pt>
                <c:pt idx="9">
                  <c:v>25.57</c:v>
                </c:pt>
                <c:pt idx="10">
                  <c:v>23.9</c:v>
                </c:pt>
                <c:pt idx="11">
                  <c:v>26.48</c:v>
                </c:pt>
                <c:pt idx="12">
                  <c:v>32.07</c:v>
                </c:pt>
                <c:pt idx="13">
                  <c:v>72.92</c:v>
                </c:pt>
                <c:pt idx="14">
                  <c:v>15.73</c:v>
                </c:pt>
                <c:pt idx="15">
                  <c:v>26.32</c:v>
                </c:pt>
                <c:pt idx="16">
                  <c:v>58.25</c:v>
                </c:pt>
                <c:pt idx="17">
                  <c:v>32.22</c:v>
                </c:pt>
                <c:pt idx="18">
                  <c:v>10.29</c:v>
                </c:pt>
                <c:pt idx="19">
                  <c:v>34.04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6-4EA8-9CD3-A6D986F38B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innej gminie z OP</c:v>
                </c:pt>
              </c:strCache>
            </c:strRef>
          </c:tx>
          <c:spPr>
            <a:solidFill>
              <a:srgbClr val="F4910C"/>
            </a:solidFill>
            <a:ln>
              <a:noFill/>
            </a:ln>
            <a:effectLst/>
          </c:spPr>
          <c:invertIfNegative val="0"/>
          <c:cat>
            <c:strRef>
              <c:f>Arkusz1!$A$2:$A$21</c:f>
              <c:strCache>
                <c:ptCount val="20"/>
                <c:pt idx="0">
                  <c:v>Usługi bankowe i finansowe </c:v>
                </c:pt>
                <c:pt idx="1">
                  <c:v>Zakupy na targowiskach </c:v>
                </c:pt>
                <c:pt idx="2">
                  <c:v>Zakupy w sieciach handlowych, większych sklepach, hurtowniach</c:v>
                </c:pt>
                <c:pt idx="3">
                  <c:v>Zakupy - podstawowe artykuły gosp. dom. i żywność </c:v>
                </c:pt>
                <c:pt idx="4">
                  <c:v>Zakupy artykułów przemysłowych, odzieży, AGD </c:v>
                </c:pt>
                <c:pt idx="5">
                  <c:v>Usługi budowlane, remontowe, naprawcze z firm </c:v>
                </c:pt>
                <c:pt idx="6">
                  <c:v>Usługi rolnicze i obsługi (dla) rolnictwa</c:v>
                </c:pt>
                <c:pt idx="7">
                  <c:v>Edukacja podstawowa dzieci i opieka nad dzieckiem (przedszkole, żłobek)</c:v>
                </c:pt>
                <c:pt idx="8">
                  <c:v>Dokształcanie się, edukacja własna, kursy, szkolenia </c:v>
                </c:pt>
                <c:pt idx="9">
                  <c:v>Edukacja (dzieci) w szkołach ponadpodstawowych </c:v>
                </c:pt>
                <c:pt idx="10">
                  <c:v>Doradztwo i pośrednictwo zawodowe, poszukiwanie pracy </c:v>
                </c:pt>
                <c:pt idx="11">
                  <c:v>Usługi otoczenia i wsparcia biznesu </c:v>
                </c:pt>
                <c:pt idx="12">
                  <c:v>Usługi i doradztwo prawne </c:v>
                </c:pt>
                <c:pt idx="13">
                  <c:v>Podstawowa opieka zdrowotna</c:v>
                </c:pt>
                <c:pt idx="14">
                  <c:v>Usługi lekarza specjalisty oraz specjalistyczne zabiegi</c:v>
                </c:pt>
                <c:pt idx="15">
                  <c:v>Usługi rehabilitacyjno-opiekuńcze nad osobami starszymi i niepełnosprawnymi </c:v>
                </c:pt>
                <c:pt idx="16">
                  <c:v>Usługi typu "beauty" (fryzjer, kosmetyczka, solarium, spa, itp.)</c:v>
                </c:pt>
                <c:pt idx="17">
                  <c:v>Usługi i imprezy kultury popularnej i rozrywki </c:v>
                </c:pt>
                <c:pt idx="18">
                  <c:v>Usługi z zakresu kultury wysokiej: teatr, koncert, wystawy </c:v>
                </c:pt>
                <c:pt idx="19">
                  <c:v>Imprezy sportowe, mecze, zawody, itp. </c:v>
                </c:pt>
              </c:strCache>
            </c:strRef>
          </c:cat>
          <c:val>
            <c:numRef>
              <c:f>Arkusz1!$C$2:$C$21</c:f>
              <c:numCache>
                <c:formatCode>General</c:formatCode>
                <c:ptCount val="20"/>
                <c:pt idx="0">
                  <c:v>28.44</c:v>
                </c:pt>
                <c:pt idx="1">
                  <c:v>29.95</c:v>
                </c:pt>
                <c:pt idx="2">
                  <c:v>41.91</c:v>
                </c:pt>
                <c:pt idx="3">
                  <c:v>14.37</c:v>
                </c:pt>
                <c:pt idx="4">
                  <c:v>44.63</c:v>
                </c:pt>
                <c:pt idx="5">
                  <c:v>30.26</c:v>
                </c:pt>
                <c:pt idx="6">
                  <c:v>11.35</c:v>
                </c:pt>
                <c:pt idx="7">
                  <c:v>5.75</c:v>
                </c:pt>
                <c:pt idx="8">
                  <c:v>17.850000000000001</c:v>
                </c:pt>
                <c:pt idx="9">
                  <c:v>22.54</c:v>
                </c:pt>
                <c:pt idx="10">
                  <c:v>26.02</c:v>
                </c:pt>
                <c:pt idx="11">
                  <c:v>23.6</c:v>
                </c:pt>
                <c:pt idx="12">
                  <c:v>34.64</c:v>
                </c:pt>
                <c:pt idx="13">
                  <c:v>15.73</c:v>
                </c:pt>
                <c:pt idx="14">
                  <c:v>34.799999999999997</c:v>
                </c:pt>
                <c:pt idx="15">
                  <c:v>20.12</c:v>
                </c:pt>
                <c:pt idx="16">
                  <c:v>23.75</c:v>
                </c:pt>
                <c:pt idx="17">
                  <c:v>24.05</c:v>
                </c:pt>
                <c:pt idx="18">
                  <c:v>12.56</c:v>
                </c:pt>
                <c:pt idx="19">
                  <c:v>12.71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6-4EA8-9CD3-A6D986F38B9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 stolicy województwa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Arkusz1!$A$2:$A$21</c:f>
              <c:strCache>
                <c:ptCount val="20"/>
                <c:pt idx="0">
                  <c:v>Usługi bankowe i finansowe </c:v>
                </c:pt>
                <c:pt idx="1">
                  <c:v>Zakupy na targowiskach </c:v>
                </c:pt>
                <c:pt idx="2">
                  <c:v>Zakupy w sieciach handlowych, większych sklepach, hurtowniach</c:v>
                </c:pt>
                <c:pt idx="3">
                  <c:v>Zakupy - podstawowe artykuły gosp. dom. i żywność </c:v>
                </c:pt>
                <c:pt idx="4">
                  <c:v>Zakupy artykułów przemysłowych, odzieży, AGD </c:v>
                </c:pt>
                <c:pt idx="5">
                  <c:v>Usługi budowlane, remontowe, naprawcze z firm </c:v>
                </c:pt>
                <c:pt idx="6">
                  <c:v>Usługi rolnicze i obsługi (dla) rolnictwa</c:v>
                </c:pt>
                <c:pt idx="7">
                  <c:v>Edukacja podstawowa dzieci i opieka nad dzieckiem (przedszkole, żłobek)</c:v>
                </c:pt>
                <c:pt idx="8">
                  <c:v>Dokształcanie się, edukacja własna, kursy, szkolenia </c:v>
                </c:pt>
                <c:pt idx="9">
                  <c:v>Edukacja (dzieci) w szkołach ponadpodstawowych </c:v>
                </c:pt>
                <c:pt idx="10">
                  <c:v>Doradztwo i pośrednictwo zawodowe, poszukiwanie pracy </c:v>
                </c:pt>
                <c:pt idx="11">
                  <c:v>Usługi otoczenia i wsparcia biznesu </c:v>
                </c:pt>
                <c:pt idx="12">
                  <c:v>Usługi i doradztwo prawne </c:v>
                </c:pt>
                <c:pt idx="13">
                  <c:v>Podstawowa opieka zdrowotna</c:v>
                </c:pt>
                <c:pt idx="14">
                  <c:v>Usługi lekarza specjalisty oraz specjalistyczne zabiegi</c:v>
                </c:pt>
                <c:pt idx="15">
                  <c:v>Usługi rehabilitacyjno-opiekuńcze nad osobami starszymi i niepełnosprawnymi </c:v>
                </c:pt>
                <c:pt idx="16">
                  <c:v>Usługi typu "beauty" (fryzjer, kosmetyczka, solarium, spa, itp.)</c:v>
                </c:pt>
                <c:pt idx="17">
                  <c:v>Usługi i imprezy kultury popularnej i rozrywki </c:v>
                </c:pt>
                <c:pt idx="18">
                  <c:v>Usługi z zakresu kultury wysokiej: teatr, koncert, wystawy </c:v>
                </c:pt>
                <c:pt idx="19">
                  <c:v>Imprezy sportowe, mecze, zawody, itp. </c:v>
                </c:pt>
              </c:strCache>
            </c:strRef>
          </c:cat>
          <c:val>
            <c:numRef>
              <c:f>Arkusz1!$D$2:$D$21</c:f>
              <c:numCache>
                <c:formatCode>General</c:formatCode>
                <c:ptCount val="20"/>
                <c:pt idx="0">
                  <c:v>4.3899999999999997</c:v>
                </c:pt>
                <c:pt idx="1">
                  <c:v>0.91</c:v>
                </c:pt>
                <c:pt idx="2">
                  <c:v>16.190000000000001</c:v>
                </c:pt>
                <c:pt idx="3">
                  <c:v>1.82</c:v>
                </c:pt>
                <c:pt idx="4">
                  <c:v>17.25</c:v>
                </c:pt>
                <c:pt idx="5">
                  <c:v>7.56</c:v>
                </c:pt>
                <c:pt idx="6">
                  <c:v>1.97</c:v>
                </c:pt>
                <c:pt idx="7">
                  <c:v>1.36</c:v>
                </c:pt>
                <c:pt idx="8">
                  <c:v>30.41</c:v>
                </c:pt>
                <c:pt idx="9">
                  <c:v>7.11</c:v>
                </c:pt>
                <c:pt idx="10">
                  <c:v>6.96</c:v>
                </c:pt>
                <c:pt idx="11">
                  <c:v>11.2</c:v>
                </c:pt>
                <c:pt idx="12">
                  <c:v>9.08</c:v>
                </c:pt>
                <c:pt idx="13">
                  <c:v>4.84</c:v>
                </c:pt>
                <c:pt idx="14">
                  <c:v>32.07</c:v>
                </c:pt>
                <c:pt idx="15">
                  <c:v>5.6</c:v>
                </c:pt>
                <c:pt idx="16">
                  <c:v>5.3</c:v>
                </c:pt>
                <c:pt idx="17">
                  <c:v>21.79</c:v>
                </c:pt>
                <c:pt idx="18">
                  <c:v>46.29</c:v>
                </c:pt>
                <c:pt idx="19">
                  <c:v>14.83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96-4EA8-9CD3-A6D986F38B99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 innej gminie poza OP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Arkusz1!$A$2:$A$21</c:f>
              <c:strCache>
                <c:ptCount val="20"/>
                <c:pt idx="0">
                  <c:v>Usługi bankowe i finansowe </c:v>
                </c:pt>
                <c:pt idx="1">
                  <c:v>Zakupy na targowiskach </c:v>
                </c:pt>
                <c:pt idx="2">
                  <c:v>Zakupy w sieciach handlowych, większych sklepach, hurtowniach</c:v>
                </c:pt>
                <c:pt idx="3">
                  <c:v>Zakupy - podstawowe artykuły gosp. dom. i żywność </c:v>
                </c:pt>
                <c:pt idx="4">
                  <c:v>Zakupy artykułów przemysłowych, odzieży, AGD </c:v>
                </c:pt>
                <c:pt idx="5">
                  <c:v>Usługi budowlane, remontowe, naprawcze z firm </c:v>
                </c:pt>
                <c:pt idx="6">
                  <c:v>Usługi rolnicze i obsługi (dla) rolnictwa</c:v>
                </c:pt>
                <c:pt idx="7">
                  <c:v>Edukacja podstawowa dzieci i opieka nad dzieckiem (przedszkole, żłobek)</c:v>
                </c:pt>
                <c:pt idx="8">
                  <c:v>Dokształcanie się, edukacja własna, kursy, szkolenia </c:v>
                </c:pt>
                <c:pt idx="9">
                  <c:v>Edukacja (dzieci) w szkołach ponadpodstawowych </c:v>
                </c:pt>
                <c:pt idx="10">
                  <c:v>Doradztwo i pośrednictwo zawodowe, poszukiwanie pracy </c:v>
                </c:pt>
                <c:pt idx="11">
                  <c:v>Usługi otoczenia i wsparcia biznesu </c:v>
                </c:pt>
                <c:pt idx="12">
                  <c:v>Usługi i doradztwo prawne </c:v>
                </c:pt>
                <c:pt idx="13">
                  <c:v>Podstawowa opieka zdrowotna</c:v>
                </c:pt>
                <c:pt idx="14">
                  <c:v>Usługi lekarza specjalisty oraz specjalistyczne zabiegi</c:v>
                </c:pt>
                <c:pt idx="15">
                  <c:v>Usługi rehabilitacyjno-opiekuńcze nad osobami starszymi i niepełnosprawnymi </c:v>
                </c:pt>
                <c:pt idx="16">
                  <c:v>Usługi typu "beauty" (fryzjer, kosmetyczka, solarium, spa, itp.)</c:v>
                </c:pt>
                <c:pt idx="17">
                  <c:v>Usługi i imprezy kultury popularnej i rozrywki </c:v>
                </c:pt>
                <c:pt idx="18">
                  <c:v>Usługi z zakresu kultury wysokiej: teatr, koncert, wystawy </c:v>
                </c:pt>
                <c:pt idx="19">
                  <c:v>Imprezy sportowe, mecze, zawody, itp. </c:v>
                </c:pt>
              </c:strCache>
            </c:strRef>
          </c:cat>
          <c:val>
            <c:numRef>
              <c:f>Arkusz1!$E$2:$E$21</c:f>
              <c:numCache>
                <c:formatCode>General</c:formatCode>
                <c:ptCount val="20"/>
                <c:pt idx="0">
                  <c:v>3.03</c:v>
                </c:pt>
                <c:pt idx="1">
                  <c:v>1.81</c:v>
                </c:pt>
                <c:pt idx="2">
                  <c:v>6.81</c:v>
                </c:pt>
                <c:pt idx="3">
                  <c:v>2.12</c:v>
                </c:pt>
                <c:pt idx="4">
                  <c:v>9.08</c:v>
                </c:pt>
                <c:pt idx="5">
                  <c:v>7.87</c:v>
                </c:pt>
                <c:pt idx="6">
                  <c:v>2.27</c:v>
                </c:pt>
                <c:pt idx="7">
                  <c:v>1.36</c:v>
                </c:pt>
                <c:pt idx="8">
                  <c:v>14.37</c:v>
                </c:pt>
                <c:pt idx="9">
                  <c:v>3.93</c:v>
                </c:pt>
                <c:pt idx="10">
                  <c:v>3.78</c:v>
                </c:pt>
                <c:pt idx="11">
                  <c:v>4.08</c:v>
                </c:pt>
                <c:pt idx="12">
                  <c:v>3.63</c:v>
                </c:pt>
                <c:pt idx="13">
                  <c:v>4.84</c:v>
                </c:pt>
                <c:pt idx="14">
                  <c:v>12.1</c:v>
                </c:pt>
                <c:pt idx="15">
                  <c:v>4.54</c:v>
                </c:pt>
                <c:pt idx="16">
                  <c:v>6.05</c:v>
                </c:pt>
                <c:pt idx="17">
                  <c:v>10.89</c:v>
                </c:pt>
                <c:pt idx="18">
                  <c:v>16.940000000000001</c:v>
                </c:pt>
                <c:pt idx="19">
                  <c:v>9.3800000000000008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A2-4A1E-AC7A-674ADE2E88F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Nie korzystam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Arkusz1!$A$2:$A$21</c:f>
              <c:strCache>
                <c:ptCount val="20"/>
                <c:pt idx="0">
                  <c:v>Usługi bankowe i finansowe </c:v>
                </c:pt>
                <c:pt idx="1">
                  <c:v>Zakupy na targowiskach </c:v>
                </c:pt>
                <c:pt idx="2">
                  <c:v>Zakupy w sieciach handlowych, większych sklepach, hurtowniach</c:v>
                </c:pt>
                <c:pt idx="3">
                  <c:v>Zakupy - podstawowe artykuły gosp. dom. i żywność </c:v>
                </c:pt>
                <c:pt idx="4">
                  <c:v>Zakupy artykułów przemysłowych, odzieży, AGD </c:v>
                </c:pt>
                <c:pt idx="5">
                  <c:v>Usługi budowlane, remontowe, naprawcze z firm </c:v>
                </c:pt>
                <c:pt idx="6">
                  <c:v>Usługi rolnicze i obsługi (dla) rolnictwa</c:v>
                </c:pt>
                <c:pt idx="7">
                  <c:v>Edukacja podstawowa dzieci i opieka nad dzieckiem (przedszkole, żłobek)</c:v>
                </c:pt>
                <c:pt idx="8">
                  <c:v>Dokształcanie się, edukacja własna, kursy, szkolenia </c:v>
                </c:pt>
                <c:pt idx="9">
                  <c:v>Edukacja (dzieci) w szkołach ponadpodstawowych </c:v>
                </c:pt>
                <c:pt idx="10">
                  <c:v>Doradztwo i pośrednictwo zawodowe, poszukiwanie pracy </c:v>
                </c:pt>
                <c:pt idx="11">
                  <c:v>Usługi otoczenia i wsparcia biznesu </c:v>
                </c:pt>
                <c:pt idx="12">
                  <c:v>Usługi i doradztwo prawne </c:v>
                </c:pt>
                <c:pt idx="13">
                  <c:v>Podstawowa opieka zdrowotna</c:v>
                </c:pt>
                <c:pt idx="14">
                  <c:v>Usługi lekarza specjalisty oraz specjalistyczne zabiegi</c:v>
                </c:pt>
                <c:pt idx="15">
                  <c:v>Usługi rehabilitacyjno-opiekuńcze nad osobami starszymi i niepełnosprawnymi </c:v>
                </c:pt>
                <c:pt idx="16">
                  <c:v>Usługi typu "beauty" (fryzjer, kosmetyczka, solarium, spa, itp.)</c:v>
                </c:pt>
                <c:pt idx="17">
                  <c:v>Usługi i imprezy kultury popularnej i rozrywki </c:v>
                </c:pt>
                <c:pt idx="18">
                  <c:v>Usługi z zakresu kultury wysokiej: teatr, koncert, wystawy </c:v>
                </c:pt>
                <c:pt idx="19">
                  <c:v>Imprezy sportowe, mecze, zawody, itp. </c:v>
                </c:pt>
              </c:strCache>
            </c:strRef>
          </c:cat>
          <c:val>
            <c:numRef>
              <c:f>Arkusz1!$F$2:$F$21</c:f>
              <c:numCache>
                <c:formatCode>General</c:formatCode>
                <c:ptCount val="20"/>
                <c:pt idx="0">
                  <c:v>8.17</c:v>
                </c:pt>
                <c:pt idx="1">
                  <c:v>11.65</c:v>
                </c:pt>
                <c:pt idx="2">
                  <c:v>2.72</c:v>
                </c:pt>
                <c:pt idx="3">
                  <c:v>0.91</c:v>
                </c:pt>
                <c:pt idx="4">
                  <c:v>1.51</c:v>
                </c:pt>
                <c:pt idx="5">
                  <c:v>8.4700000000000006</c:v>
                </c:pt>
                <c:pt idx="6">
                  <c:v>42.97</c:v>
                </c:pt>
                <c:pt idx="7">
                  <c:v>27.84</c:v>
                </c:pt>
                <c:pt idx="8">
                  <c:v>21.63</c:v>
                </c:pt>
                <c:pt idx="9">
                  <c:v>40.700000000000003</c:v>
                </c:pt>
                <c:pt idx="10">
                  <c:v>39.18</c:v>
                </c:pt>
                <c:pt idx="11">
                  <c:v>34.49</c:v>
                </c:pt>
                <c:pt idx="12">
                  <c:v>20.420000000000002</c:v>
                </c:pt>
                <c:pt idx="13">
                  <c:v>1.51</c:v>
                </c:pt>
                <c:pt idx="14">
                  <c:v>5.14</c:v>
                </c:pt>
                <c:pt idx="15">
                  <c:v>43.42</c:v>
                </c:pt>
                <c:pt idx="16">
                  <c:v>6.51</c:v>
                </c:pt>
                <c:pt idx="17">
                  <c:v>10.89</c:v>
                </c:pt>
                <c:pt idx="18">
                  <c:v>13.77</c:v>
                </c:pt>
                <c:pt idx="19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2-4A1E-AC7A-674ADE2E8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79810127"/>
        <c:axId val="1477506143"/>
      </c:barChart>
      <c:catAx>
        <c:axId val="167981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pPr>
            <a:endParaRPr lang="pl-PL"/>
          </a:p>
        </c:txPr>
        <c:crossAx val="1477506143"/>
        <c:crosses val="autoZero"/>
        <c:auto val="1"/>
        <c:lblAlgn val="ctr"/>
        <c:lblOffset val="100"/>
        <c:noMultiLvlLbl val="0"/>
      </c:catAx>
      <c:valAx>
        <c:axId val="147750614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7981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 gminie zamieszkania</c:v>
                </c:pt>
              </c:strCache>
            </c:strRef>
          </c:tx>
          <c:spPr>
            <a:solidFill>
              <a:srgbClr val="FFCD00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Praca zawodowa</c:v>
                </c:pt>
                <c:pt idx="1">
                  <c:v>Inne aktywności zarobkowe</c:v>
                </c:pt>
                <c:pt idx="2">
                  <c:v>Obrzędy religijne</c:v>
                </c:pt>
                <c:pt idx="3">
                  <c:v>Hobby</c:v>
                </c:pt>
                <c:pt idx="4">
                  <c:v>Sport, rekreacja</c:v>
                </c:pt>
                <c:pt idx="5">
                  <c:v>Aktywność społeczna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65.959999999999994</c:v>
                </c:pt>
                <c:pt idx="1">
                  <c:v>29.5</c:v>
                </c:pt>
                <c:pt idx="2">
                  <c:v>75.040000000000006</c:v>
                </c:pt>
                <c:pt idx="3">
                  <c:v>37.22</c:v>
                </c:pt>
                <c:pt idx="4">
                  <c:v>47.05</c:v>
                </c:pt>
                <c:pt idx="5">
                  <c:v>48.11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6-4EA8-9CD3-A6D986F38B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innej gminie z OP</c:v>
                </c:pt>
              </c:strCache>
            </c:strRef>
          </c:tx>
          <c:spPr>
            <a:solidFill>
              <a:srgbClr val="F4910C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Praca zawodowa</c:v>
                </c:pt>
                <c:pt idx="1">
                  <c:v>Inne aktywności zarobkowe</c:v>
                </c:pt>
                <c:pt idx="2">
                  <c:v>Obrzędy religijne</c:v>
                </c:pt>
                <c:pt idx="3">
                  <c:v>Hobby</c:v>
                </c:pt>
                <c:pt idx="4">
                  <c:v>Sport, rekreacja</c:v>
                </c:pt>
                <c:pt idx="5">
                  <c:v>Aktywność społeczna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16.64</c:v>
                </c:pt>
                <c:pt idx="1">
                  <c:v>12.25</c:v>
                </c:pt>
                <c:pt idx="2">
                  <c:v>5.45</c:v>
                </c:pt>
                <c:pt idx="3">
                  <c:v>14.83</c:v>
                </c:pt>
                <c:pt idx="4">
                  <c:v>17.55</c:v>
                </c:pt>
                <c:pt idx="5">
                  <c:v>9.08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6-4EA8-9CD3-A6D986F38B9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 stolicy województwa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Praca zawodowa</c:v>
                </c:pt>
                <c:pt idx="1">
                  <c:v>Inne aktywności zarobkowe</c:v>
                </c:pt>
                <c:pt idx="2">
                  <c:v>Obrzędy religijne</c:v>
                </c:pt>
                <c:pt idx="3">
                  <c:v>Hobby</c:v>
                </c:pt>
                <c:pt idx="4">
                  <c:v>Sport, rekreacja</c:v>
                </c:pt>
                <c:pt idx="5">
                  <c:v>Aktywność społeczna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2.42</c:v>
                </c:pt>
                <c:pt idx="1">
                  <c:v>4.08</c:v>
                </c:pt>
                <c:pt idx="2">
                  <c:v>1.21</c:v>
                </c:pt>
                <c:pt idx="3">
                  <c:v>8.4700000000000006</c:v>
                </c:pt>
                <c:pt idx="4">
                  <c:v>2.42</c:v>
                </c:pt>
                <c:pt idx="5">
                  <c:v>1.21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96-4EA8-9CD3-A6D986F38B99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 innej gminie poza OP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Praca zawodowa</c:v>
                </c:pt>
                <c:pt idx="1">
                  <c:v>Inne aktywności zarobkowe</c:v>
                </c:pt>
                <c:pt idx="2">
                  <c:v>Obrzędy religijne</c:v>
                </c:pt>
                <c:pt idx="3">
                  <c:v>Hobby</c:v>
                </c:pt>
                <c:pt idx="4">
                  <c:v>Sport, rekreacja</c:v>
                </c:pt>
                <c:pt idx="5">
                  <c:v>Aktywność społeczna</c:v>
                </c:pt>
              </c:strCache>
            </c:strRef>
          </c:cat>
          <c:val>
            <c:numRef>
              <c:f>Arkusz1!$E$2:$E$7</c:f>
              <c:numCache>
                <c:formatCode>General</c:formatCode>
                <c:ptCount val="6"/>
                <c:pt idx="0">
                  <c:v>7.11</c:v>
                </c:pt>
                <c:pt idx="1">
                  <c:v>7.11</c:v>
                </c:pt>
                <c:pt idx="2">
                  <c:v>2.57</c:v>
                </c:pt>
                <c:pt idx="3">
                  <c:v>7.56</c:v>
                </c:pt>
                <c:pt idx="4">
                  <c:v>5.45</c:v>
                </c:pt>
                <c:pt idx="5">
                  <c:v>2.72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A2-4A1E-AC7A-674ADE2E88F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Nie korzystam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Praca zawodowa</c:v>
                </c:pt>
                <c:pt idx="1">
                  <c:v>Inne aktywności zarobkowe</c:v>
                </c:pt>
                <c:pt idx="2">
                  <c:v>Obrzędy religijne</c:v>
                </c:pt>
                <c:pt idx="3">
                  <c:v>Hobby</c:v>
                </c:pt>
                <c:pt idx="4">
                  <c:v>Sport, rekreacja</c:v>
                </c:pt>
                <c:pt idx="5">
                  <c:v>Aktywność społeczna</c:v>
                </c:pt>
              </c:strCache>
            </c:strRef>
          </c:cat>
          <c:val>
            <c:numRef>
              <c:f>Arkusz1!$F$2:$F$7</c:f>
              <c:numCache>
                <c:formatCode>General</c:formatCode>
                <c:ptCount val="6"/>
                <c:pt idx="0">
                  <c:v>7.87</c:v>
                </c:pt>
                <c:pt idx="1">
                  <c:v>47.05</c:v>
                </c:pt>
                <c:pt idx="2">
                  <c:v>15.73</c:v>
                </c:pt>
                <c:pt idx="3">
                  <c:v>31.92</c:v>
                </c:pt>
                <c:pt idx="4">
                  <c:v>27.69</c:v>
                </c:pt>
                <c:pt idx="5">
                  <c:v>38.880000000000003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2-4A1E-AC7A-674ADE2E8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79810127"/>
        <c:axId val="1477506143"/>
      </c:barChart>
      <c:catAx>
        <c:axId val="167981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pPr>
            <a:endParaRPr lang="pl-PL"/>
          </a:p>
        </c:txPr>
        <c:crossAx val="1477506143"/>
        <c:crosses val="autoZero"/>
        <c:auto val="1"/>
        <c:lblAlgn val="ctr"/>
        <c:lblOffset val="100"/>
        <c:noMultiLvlLbl val="0"/>
      </c:catAx>
      <c:valAx>
        <c:axId val="147750614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7981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Często</c:v>
                </c:pt>
              </c:strCache>
            </c:strRef>
          </c:tx>
          <c:spPr>
            <a:solidFill>
              <a:srgbClr val="FFCD00"/>
            </a:solidFill>
            <a:ln>
              <a:noFill/>
            </a:ln>
            <a:effectLst/>
          </c:spPr>
          <c:invertIfNegative val="0"/>
          <c:cat>
            <c:strRef>
              <c:f>Arkusz1!$A$2:$A$20</c:f>
              <c:strCache>
                <c:ptCount val="19"/>
                <c:pt idx="0">
                  <c:v>Bedlno</c:v>
                </c:pt>
                <c:pt idx="1">
                  <c:v>Daszyna</c:v>
                </c:pt>
                <c:pt idx="2">
                  <c:v>Dąbrowice</c:v>
                </c:pt>
                <c:pt idx="3">
                  <c:v>Góra Św.Małgorzaty</c:v>
                </c:pt>
                <c:pt idx="4">
                  <c:v>Grabów</c:v>
                </c:pt>
                <c:pt idx="5">
                  <c:v>Krośniewice</c:v>
                </c:pt>
                <c:pt idx="6">
                  <c:v>Krzyżanów</c:v>
                </c:pt>
                <c:pt idx="7">
                  <c:v>m. Kutno</c:v>
                </c:pt>
                <c:pt idx="8">
                  <c:v>Gm. Kutno</c:v>
                </c:pt>
                <c:pt idx="9">
                  <c:v>Łanięta</c:v>
                </c:pt>
                <c:pt idx="10">
                  <c:v>m. Łęczyca</c:v>
                </c:pt>
                <c:pt idx="11">
                  <c:v>Gm. Łęczyca</c:v>
                </c:pt>
                <c:pt idx="12">
                  <c:v>Nowe Ostrowy</c:v>
                </c:pt>
                <c:pt idx="13">
                  <c:v>Oporów</c:v>
                </c:pt>
                <c:pt idx="14">
                  <c:v>Piątek</c:v>
                </c:pt>
                <c:pt idx="15">
                  <c:v>Strzelce</c:v>
                </c:pt>
                <c:pt idx="16">
                  <c:v>Świnice Warckie</c:v>
                </c:pt>
                <c:pt idx="17">
                  <c:v>Witonia</c:v>
                </c:pt>
                <c:pt idx="18">
                  <c:v>Żychlin</c:v>
                </c:pt>
              </c:strCache>
            </c:strRef>
          </c:cat>
          <c:val>
            <c:numRef>
              <c:f>Arkusz1!$B$2:$B$20</c:f>
              <c:numCache>
                <c:formatCode>General</c:formatCode>
                <c:ptCount val="19"/>
                <c:pt idx="0">
                  <c:v>5.75</c:v>
                </c:pt>
                <c:pt idx="1">
                  <c:v>0.76</c:v>
                </c:pt>
                <c:pt idx="2">
                  <c:v>0.91</c:v>
                </c:pt>
                <c:pt idx="3">
                  <c:v>1.51</c:v>
                </c:pt>
                <c:pt idx="4">
                  <c:v>3.03</c:v>
                </c:pt>
                <c:pt idx="5">
                  <c:v>3.63</c:v>
                </c:pt>
                <c:pt idx="6">
                  <c:v>2.87</c:v>
                </c:pt>
                <c:pt idx="7">
                  <c:v>41.91</c:v>
                </c:pt>
                <c:pt idx="8">
                  <c:v>24.05</c:v>
                </c:pt>
                <c:pt idx="9">
                  <c:v>0.91</c:v>
                </c:pt>
                <c:pt idx="10">
                  <c:v>18</c:v>
                </c:pt>
                <c:pt idx="11">
                  <c:v>10.89</c:v>
                </c:pt>
                <c:pt idx="12">
                  <c:v>1.51</c:v>
                </c:pt>
                <c:pt idx="13">
                  <c:v>4.24</c:v>
                </c:pt>
                <c:pt idx="14">
                  <c:v>6.66</c:v>
                </c:pt>
                <c:pt idx="15">
                  <c:v>1.21</c:v>
                </c:pt>
                <c:pt idx="16">
                  <c:v>1.36</c:v>
                </c:pt>
                <c:pt idx="17">
                  <c:v>4.24</c:v>
                </c:pt>
                <c:pt idx="18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6-4EA8-9CD3-A6D986F38B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Średnio</c:v>
                </c:pt>
              </c:strCache>
            </c:strRef>
          </c:tx>
          <c:spPr>
            <a:solidFill>
              <a:srgbClr val="F4910C"/>
            </a:solidFill>
            <a:ln>
              <a:noFill/>
            </a:ln>
            <a:effectLst/>
          </c:spPr>
          <c:invertIfNegative val="0"/>
          <c:cat>
            <c:strRef>
              <c:f>Arkusz1!$A$2:$A$20</c:f>
              <c:strCache>
                <c:ptCount val="19"/>
                <c:pt idx="0">
                  <c:v>Bedlno</c:v>
                </c:pt>
                <c:pt idx="1">
                  <c:v>Daszyna</c:v>
                </c:pt>
                <c:pt idx="2">
                  <c:v>Dąbrowice</c:v>
                </c:pt>
                <c:pt idx="3">
                  <c:v>Góra Św.Małgorzaty</c:v>
                </c:pt>
                <c:pt idx="4">
                  <c:v>Grabów</c:v>
                </c:pt>
                <c:pt idx="5">
                  <c:v>Krośniewice</c:v>
                </c:pt>
                <c:pt idx="6">
                  <c:v>Krzyżanów</c:v>
                </c:pt>
                <c:pt idx="7">
                  <c:v>m. Kutno</c:v>
                </c:pt>
                <c:pt idx="8">
                  <c:v>Gm. Kutno</c:v>
                </c:pt>
                <c:pt idx="9">
                  <c:v>Łanięta</c:v>
                </c:pt>
                <c:pt idx="10">
                  <c:v>m. Łęczyca</c:v>
                </c:pt>
                <c:pt idx="11">
                  <c:v>Gm. Łęczyca</c:v>
                </c:pt>
                <c:pt idx="12">
                  <c:v>Nowe Ostrowy</c:v>
                </c:pt>
                <c:pt idx="13">
                  <c:v>Oporów</c:v>
                </c:pt>
                <c:pt idx="14">
                  <c:v>Piątek</c:v>
                </c:pt>
                <c:pt idx="15">
                  <c:v>Strzelce</c:v>
                </c:pt>
                <c:pt idx="16">
                  <c:v>Świnice Warckie</c:v>
                </c:pt>
                <c:pt idx="17">
                  <c:v>Witonia</c:v>
                </c:pt>
                <c:pt idx="18">
                  <c:v>Żychlin</c:v>
                </c:pt>
              </c:strCache>
            </c:strRef>
          </c:cat>
          <c:val>
            <c:numRef>
              <c:f>Arkusz1!$C$2:$C$20</c:f>
              <c:numCache>
                <c:formatCode>General</c:formatCode>
                <c:ptCount val="19"/>
                <c:pt idx="0">
                  <c:v>6.2</c:v>
                </c:pt>
                <c:pt idx="1">
                  <c:v>3.48</c:v>
                </c:pt>
                <c:pt idx="2">
                  <c:v>2.72</c:v>
                </c:pt>
                <c:pt idx="3">
                  <c:v>3.18</c:v>
                </c:pt>
                <c:pt idx="4">
                  <c:v>4.24</c:v>
                </c:pt>
                <c:pt idx="5">
                  <c:v>8.02</c:v>
                </c:pt>
                <c:pt idx="6">
                  <c:v>5.45</c:v>
                </c:pt>
                <c:pt idx="7">
                  <c:v>21.63</c:v>
                </c:pt>
                <c:pt idx="8">
                  <c:v>14.83</c:v>
                </c:pt>
                <c:pt idx="9">
                  <c:v>4.3899999999999997</c:v>
                </c:pt>
                <c:pt idx="10">
                  <c:v>13.31</c:v>
                </c:pt>
                <c:pt idx="11">
                  <c:v>9.23</c:v>
                </c:pt>
                <c:pt idx="12">
                  <c:v>2.87</c:v>
                </c:pt>
                <c:pt idx="13">
                  <c:v>5.9</c:v>
                </c:pt>
                <c:pt idx="14">
                  <c:v>7.26</c:v>
                </c:pt>
                <c:pt idx="15">
                  <c:v>4.84</c:v>
                </c:pt>
                <c:pt idx="16">
                  <c:v>3.33</c:v>
                </c:pt>
                <c:pt idx="17">
                  <c:v>5.9</c:v>
                </c:pt>
                <c:pt idx="18">
                  <c:v>6.51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6-4EA8-9CD3-A6D986F38B9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Rzadko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Arkusz1!$A$2:$A$20</c:f>
              <c:strCache>
                <c:ptCount val="19"/>
                <c:pt idx="0">
                  <c:v>Bedlno</c:v>
                </c:pt>
                <c:pt idx="1">
                  <c:v>Daszyna</c:v>
                </c:pt>
                <c:pt idx="2">
                  <c:v>Dąbrowice</c:v>
                </c:pt>
                <c:pt idx="3">
                  <c:v>Góra Św.Małgorzaty</c:v>
                </c:pt>
                <c:pt idx="4">
                  <c:v>Grabów</c:v>
                </c:pt>
                <c:pt idx="5">
                  <c:v>Krośniewice</c:v>
                </c:pt>
                <c:pt idx="6">
                  <c:v>Krzyżanów</c:v>
                </c:pt>
                <c:pt idx="7">
                  <c:v>m. Kutno</c:v>
                </c:pt>
                <c:pt idx="8">
                  <c:v>Gm. Kutno</c:v>
                </c:pt>
                <c:pt idx="9">
                  <c:v>Łanięta</c:v>
                </c:pt>
                <c:pt idx="10">
                  <c:v>m. Łęczyca</c:v>
                </c:pt>
                <c:pt idx="11">
                  <c:v>Gm. Łęczyca</c:v>
                </c:pt>
                <c:pt idx="12">
                  <c:v>Nowe Ostrowy</c:v>
                </c:pt>
                <c:pt idx="13">
                  <c:v>Oporów</c:v>
                </c:pt>
                <c:pt idx="14">
                  <c:v>Piątek</c:v>
                </c:pt>
                <c:pt idx="15">
                  <c:v>Strzelce</c:v>
                </c:pt>
                <c:pt idx="16">
                  <c:v>Świnice Warckie</c:v>
                </c:pt>
                <c:pt idx="17">
                  <c:v>Witonia</c:v>
                </c:pt>
                <c:pt idx="18">
                  <c:v>Żychlin</c:v>
                </c:pt>
              </c:strCache>
            </c:strRef>
          </c:cat>
          <c:val>
            <c:numRef>
              <c:f>Arkusz1!$D$2:$D$20</c:f>
              <c:numCache>
                <c:formatCode>General</c:formatCode>
                <c:ptCount val="19"/>
                <c:pt idx="0">
                  <c:v>19.97</c:v>
                </c:pt>
                <c:pt idx="1">
                  <c:v>14.07</c:v>
                </c:pt>
                <c:pt idx="2">
                  <c:v>9.68</c:v>
                </c:pt>
                <c:pt idx="3">
                  <c:v>16.489999999999998</c:v>
                </c:pt>
                <c:pt idx="4">
                  <c:v>11.8</c:v>
                </c:pt>
                <c:pt idx="5">
                  <c:v>19.670000000000002</c:v>
                </c:pt>
                <c:pt idx="6">
                  <c:v>15.89</c:v>
                </c:pt>
                <c:pt idx="7">
                  <c:v>13.16</c:v>
                </c:pt>
                <c:pt idx="8">
                  <c:v>19.059999999999999</c:v>
                </c:pt>
                <c:pt idx="9">
                  <c:v>12.56</c:v>
                </c:pt>
                <c:pt idx="10">
                  <c:v>22.54</c:v>
                </c:pt>
                <c:pt idx="11">
                  <c:v>18.61</c:v>
                </c:pt>
                <c:pt idx="12">
                  <c:v>12.1</c:v>
                </c:pt>
                <c:pt idx="13">
                  <c:v>19.059999999999999</c:v>
                </c:pt>
                <c:pt idx="14">
                  <c:v>19.36</c:v>
                </c:pt>
                <c:pt idx="15">
                  <c:v>13.62</c:v>
                </c:pt>
                <c:pt idx="16">
                  <c:v>12.71</c:v>
                </c:pt>
                <c:pt idx="17">
                  <c:v>16.34</c:v>
                </c:pt>
                <c:pt idx="18">
                  <c:v>13.31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96-4EA8-9CD3-A6D986F38B99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Nigdy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Arkusz1!$A$2:$A$20</c:f>
              <c:strCache>
                <c:ptCount val="19"/>
                <c:pt idx="0">
                  <c:v>Bedlno</c:v>
                </c:pt>
                <c:pt idx="1">
                  <c:v>Daszyna</c:v>
                </c:pt>
                <c:pt idx="2">
                  <c:v>Dąbrowice</c:v>
                </c:pt>
                <c:pt idx="3">
                  <c:v>Góra Św.Małgorzaty</c:v>
                </c:pt>
                <c:pt idx="4">
                  <c:v>Grabów</c:v>
                </c:pt>
                <c:pt idx="5">
                  <c:v>Krośniewice</c:v>
                </c:pt>
                <c:pt idx="6">
                  <c:v>Krzyżanów</c:v>
                </c:pt>
                <c:pt idx="7">
                  <c:v>m. Kutno</c:v>
                </c:pt>
                <c:pt idx="8">
                  <c:v>Gm. Kutno</c:v>
                </c:pt>
                <c:pt idx="9">
                  <c:v>Łanięta</c:v>
                </c:pt>
                <c:pt idx="10">
                  <c:v>m. Łęczyca</c:v>
                </c:pt>
                <c:pt idx="11">
                  <c:v>Gm. Łęczyca</c:v>
                </c:pt>
                <c:pt idx="12">
                  <c:v>Nowe Ostrowy</c:v>
                </c:pt>
                <c:pt idx="13">
                  <c:v>Oporów</c:v>
                </c:pt>
                <c:pt idx="14">
                  <c:v>Piątek</c:v>
                </c:pt>
                <c:pt idx="15">
                  <c:v>Strzelce</c:v>
                </c:pt>
                <c:pt idx="16">
                  <c:v>Świnice Warckie</c:v>
                </c:pt>
                <c:pt idx="17">
                  <c:v>Witonia</c:v>
                </c:pt>
                <c:pt idx="18">
                  <c:v>Żychlin</c:v>
                </c:pt>
              </c:strCache>
            </c:strRef>
          </c:cat>
          <c:val>
            <c:numRef>
              <c:f>Arkusz1!$E$2:$E$20</c:f>
              <c:numCache>
                <c:formatCode>General</c:formatCode>
                <c:ptCount val="19"/>
                <c:pt idx="0">
                  <c:v>40.85</c:v>
                </c:pt>
                <c:pt idx="1">
                  <c:v>57.94</c:v>
                </c:pt>
                <c:pt idx="2">
                  <c:v>61.88</c:v>
                </c:pt>
                <c:pt idx="3">
                  <c:v>55.67</c:v>
                </c:pt>
                <c:pt idx="4">
                  <c:v>55.98</c:v>
                </c:pt>
                <c:pt idx="5">
                  <c:v>44.93</c:v>
                </c:pt>
                <c:pt idx="6">
                  <c:v>52.04</c:v>
                </c:pt>
                <c:pt idx="7">
                  <c:v>7.41</c:v>
                </c:pt>
                <c:pt idx="8">
                  <c:v>24.05</c:v>
                </c:pt>
                <c:pt idx="9">
                  <c:v>58.25</c:v>
                </c:pt>
                <c:pt idx="10">
                  <c:v>28.44</c:v>
                </c:pt>
                <c:pt idx="11">
                  <c:v>40.85</c:v>
                </c:pt>
                <c:pt idx="12">
                  <c:v>58.4</c:v>
                </c:pt>
                <c:pt idx="13">
                  <c:v>46.14</c:v>
                </c:pt>
                <c:pt idx="14">
                  <c:v>40.090000000000003</c:v>
                </c:pt>
                <c:pt idx="15">
                  <c:v>54.92</c:v>
                </c:pt>
                <c:pt idx="16">
                  <c:v>57.49</c:v>
                </c:pt>
                <c:pt idx="17">
                  <c:v>49.32</c:v>
                </c:pt>
                <c:pt idx="18">
                  <c:v>33.43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A2-4A1E-AC7A-674ADE2E88F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Arkusz1!$A$2:$A$20</c:f>
              <c:strCache>
                <c:ptCount val="19"/>
                <c:pt idx="0">
                  <c:v>Bedlno</c:v>
                </c:pt>
                <c:pt idx="1">
                  <c:v>Daszyna</c:v>
                </c:pt>
                <c:pt idx="2">
                  <c:v>Dąbrowice</c:v>
                </c:pt>
                <c:pt idx="3">
                  <c:v>Góra Św.Małgorzaty</c:v>
                </c:pt>
                <c:pt idx="4">
                  <c:v>Grabów</c:v>
                </c:pt>
                <c:pt idx="5">
                  <c:v>Krośniewice</c:v>
                </c:pt>
                <c:pt idx="6">
                  <c:v>Krzyżanów</c:v>
                </c:pt>
                <c:pt idx="7">
                  <c:v>m. Kutno</c:v>
                </c:pt>
                <c:pt idx="8">
                  <c:v>Gm. Kutno</c:v>
                </c:pt>
                <c:pt idx="9">
                  <c:v>Łanięta</c:v>
                </c:pt>
                <c:pt idx="10">
                  <c:v>m. Łęczyca</c:v>
                </c:pt>
                <c:pt idx="11">
                  <c:v>Gm. Łęczyca</c:v>
                </c:pt>
                <c:pt idx="12">
                  <c:v>Nowe Ostrowy</c:v>
                </c:pt>
                <c:pt idx="13">
                  <c:v>Oporów</c:v>
                </c:pt>
                <c:pt idx="14">
                  <c:v>Piątek</c:v>
                </c:pt>
                <c:pt idx="15">
                  <c:v>Strzelce</c:v>
                </c:pt>
                <c:pt idx="16">
                  <c:v>Świnice Warckie</c:v>
                </c:pt>
                <c:pt idx="17">
                  <c:v>Witonia</c:v>
                </c:pt>
                <c:pt idx="18">
                  <c:v>Żychlin</c:v>
                </c:pt>
              </c:strCache>
            </c:strRef>
          </c:cat>
          <c:val>
            <c:numRef>
              <c:f>Arkusz1!$F$2:$F$20</c:f>
              <c:numCache>
                <c:formatCode>General</c:formatCode>
                <c:ptCount val="19"/>
                <c:pt idx="0">
                  <c:v>27.23</c:v>
                </c:pt>
                <c:pt idx="1">
                  <c:v>23.75</c:v>
                </c:pt>
                <c:pt idx="2">
                  <c:v>24.81</c:v>
                </c:pt>
                <c:pt idx="3">
                  <c:v>23.15</c:v>
                </c:pt>
                <c:pt idx="4">
                  <c:v>24.96</c:v>
                </c:pt>
                <c:pt idx="5">
                  <c:v>23.75</c:v>
                </c:pt>
                <c:pt idx="6">
                  <c:v>23.75</c:v>
                </c:pt>
                <c:pt idx="7">
                  <c:v>15.89</c:v>
                </c:pt>
                <c:pt idx="8">
                  <c:v>18</c:v>
                </c:pt>
                <c:pt idx="9">
                  <c:v>23.9</c:v>
                </c:pt>
                <c:pt idx="10">
                  <c:v>17.7</c:v>
                </c:pt>
                <c:pt idx="11">
                  <c:v>20.420000000000002</c:v>
                </c:pt>
                <c:pt idx="12">
                  <c:v>25.11</c:v>
                </c:pt>
                <c:pt idx="13">
                  <c:v>24.66</c:v>
                </c:pt>
                <c:pt idx="14">
                  <c:v>26.63</c:v>
                </c:pt>
                <c:pt idx="15">
                  <c:v>25.42</c:v>
                </c:pt>
                <c:pt idx="16">
                  <c:v>25.11</c:v>
                </c:pt>
                <c:pt idx="17">
                  <c:v>24.21</c:v>
                </c:pt>
                <c:pt idx="18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2-4A1E-AC7A-674ADE2E8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79810127"/>
        <c:axId val="1477506143"/>
      </c:barChart>
      <c:catAx>
        <c:axId val="167981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pPr>
            <a:endParaRPr lang="pl-PL"/>
          </a:p>
        </c:txPr>
        <c:crossAx val="1477506143"/>
        <c:crosses val="autoZero"/>
        <c:auto val="1"/>
        <c:lblAlgn val="ctr"/>
        <c:lblOffset val="100"/>
        <c:noMultiLvlLbl val="0"/>
      </c:catAx>
      <c:valAx>
        <c:axId val="147750614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7981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Zawsze/najczęściej</c:v>
                </c:pt>
              </c:strCache>
            </c:strRef>
          </c:tx>
          <c:spPr>
            <a:solidFill>
              <a:srgbClr val="FFCD00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Prywatnym samochodem</c:v>
                </c:pt>
                <c:pt idx="1">
                  <c:v>Transportem publicznym</c:v>
                </c:pt>
                <c:pt idx="2">
                  <c:v>Koleją</c:v>
                </c:pt>
                <c:pt idx="3">
                  <c:v>Rowerem</c:v>
                </c:pt>
                <c:pt idx="4">
                  <c:v>Motocyklem/skuterem</c:v>
                </c:pt>
                <c:pt idx="5">
                  <c:v>Pieszo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88.2</c:v>
                </c:pt>
                <c:pt idx="1">
                  <c:v>4.3899999999999997</c:v>
                </c:pt>
                <c:pt idx="2">
                  <c:v>1.66</c:v>
                </c:pt>
                <c:pt idx="3">
                  <c:v>10.59</c:v>
                </c:pt>
                <c:pt idx="4">
                  <c:v>0.76</c:v>
                </c:pt>
                <c:pt idx="5">
                  <c:v>17.55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6-4EA8-9CD3-A6D986F38B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Często</c:v>
                </c:pt>
              </c:strCache>
            </c:strRef>
          </c:tx>
          <c:spPr>
            <a:solidFill>
              <a:srgbClr val="F4910C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Prywatnym samochodem</c:v>
                </c:pt>
                <c:pt idx="1">
                  <c:v>Transportem publicznym</c:v>
                </c:pt>
                <c:pt idx="2">
                  <c:v>Koleją</c:v>
                </c:pt>
                <c:pt idx="3">
                  <c:v>Rowerem</c:v>
                </c:pt>
                <c:pt idx="4">
                  <c:v>Motocyklem/skuterem</c:v>
                </c:pt>
                <c:pt idx="5">
                  <c:v>Pieszo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6.05</c:v>
                </c:pt>
                <c:pt idx="1">
                  <c:v>7.87</c:v>
                </c:pt>
                <c:pt idx="2">
                  <c:v>2.12</c:v>
                </c:pt>
                <c:pt idx="3">
                  <c:v>13.92</c:v>
                </c:pt>
                <c:pt idx="4">
                  <c:v>1.66</c:v>
                </c:pt>
                <c:pt idx="5">
                  <c:v>18.91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6-4EA8-9CD3-A6D986F38B9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Rzadko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Prywatnym samochodem</c:v>
                </c:pt>
                <c:pt idx="1">
                  <c:v>Transportem publicznym</c:v>
                </c:pt>
                <c:pt idx="2">
                  <c:v>Koleją</c:v>
                </c:pt>
                <c:pt idx="3">
                  <c:v>Rowerem</c:v>
                </c:pt>
                <c:pt idx="4">
                  <c:v>Motocyklem/skuterem</c:v>
                </c:pt>
                <c:pt idx="5">
                  <c:v>Pieszo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2.12</c:v>
                </c:pt>
                <c:pt idx="1">
                  <c:v>33.43</c:v>
                </c:pt>
                <c:pt idx="2">
                  <c:v>20.27</c:v>
                </c:pt>
                <c:pt idx="3">
                  <c:v>33.28</c:v>
                </c:pt>
                <c:pt idx="4">
                  <c:v>6.51</c:v>
                </c:pt>
                <c:pt idx="5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96-4EA8-9CD3-A6D986F38B99}"/>
            </c:ext>
          </c:extLst>
        </c:ser>
        <c:ser>
          <c:idx val="4"/>
          <c:order val="3"/>
          <c:tx>
            <c:strRef>
              <c:f>Arkusz1!$E$1</c:f>
              <c:strCache>
                <c:ptCount val="1"/>
                <c:pt idx="0">
                  <c:v>Nie korzystam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Prywatnym samochodem</c:v>
                </c:pt>
                <c:pt idx="1">
                  <c:v>Transportem publicznym</c:v>
                </c:pt>
                <c:pt idx="2">
                  <c:v>Koleją</c:v>
                </c:pt>
                <c:pt idx="3">
                  <c:v>Rowerem</c:v>
                </c:pt>
                <c:pt idx="4">
                  <c:v>Motocyklem/skuterem</c:v>
                </c:pt>
                <c:pt idx="5">
                  <c:v>Pieszo</c:v>
                </c:pt>
              </c:strCache>
            </c:strRef>
          </c:cat>
          <c:val>
            <c:numRef>
              <c:f>Arkusz1!$E$2:$E$7</c:f>
              <c:numCache>
                <c:formatCode>General</c:formatCode>
                <c:ptCount val="6"/>
                <c:pt idx="0">
                  <c:v>3.63</c:v>
                </c:pt>
                <c:pt idx="1">
                  <c:v>54.31</c:v>
                </c:pt>
                <c:pt idx="2">
                  <c:v>75.95</c:v>
                </c:pt>
                <c:pt idx="3">
                  <c:v>42.21</c:v>
                </c:pt>
                <c:pt idx="4">
                  <c:v>91.07</c:v>
                </c:pt>
                <c:pt idx="5">
                  <c:v>39.79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2-4A1E-AC7A-674ADE2E8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79810127"/>
        <c:axId val="1477506143"/>
      </c:barChart>
      <c:catAx>
        <c:axId val="167981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defRPr>
            </a:pPr>
            <a:endParaRPr lang="pl-PL"/>
          </a:p>
        </c:txPr>
        <c:crossAx val="1477506143"/>
        <c:crosses val="autoZero"/>
        <c:auto val="1"/>
        <c:lblAlgn val="ctr"/>
        <c:lblOffset val="100"/>
        <c:noMultiLvlLbl val="0"/>
      </c:catAx>
      <c:valAx>
        <c:axId val="147750614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7981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Atut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Arkusz1!$A$2:$A$26</c:f>
              <c:strCache>
                <c:ptCount val="25"/>
                <c:pt idx="0">
                  <c:v>Rynek pracy</c:v>
                </c:pt>
                <c:pt idx="1">
                  <c:v>Wysokość zarobków</c:v>
                </c:pt>
                <c:pt idx="2">
                  <c:v>Oferta i infrastruktura kulturalna i rozrywkowa</c:v>
                </c:pt>
                <c:pt idx="3">
                  <c:v>Oferta i infrastruktura sportowa i rekreacyjna</c:v>
                </c:pt>
                <c:pt idx="4">
                  <c:v>Oferta handlowa i usług rynkowych</c:v>
                </c:pt>
                <c:pt idx="5">
                  <c:v>Oferta usług społecznych</c:v>
                </c:pt>
                <c:pt idx="6">
                  <c:v>Możliwość kształcenia</c:v>
                </c:pt>
                <c:pt idx="7">
                  <c:v>Warunki do otwarcia i prowadzenia firmy</c:v>
                </c:pt>
                <c:pt idx="8">
                  <c:v>Warunki do prowadzenia gospodarstwa </c:v>
                </c:pt>
                <c:pt idx="9">
                  <c:v>Estetyka otoczenia i jakość przestrzeni publicznych</c:v>
                </c:pt>
                <c:pt idx="10">
                  <c:v>Jakość i czystość środowiska naturalnego</c:v>
                </c:pt>
                <c:pt idx="11">
                  <c:v>Atrakcyjność turystyczna</c:v>
                </c:pt>
                <c:pt idx="12">
                  <c:v>Bezpieczeństwo</c:v>
                </c:pt>
                <c:pt idx="13">
                  <c:v>Lokalne produkty, usługi</c:v>
                </c:pt>
                <c:pt idx="14">
                  <c:v>Działania i jakość pracy samorządu</c:v>
                </c:pt>
                <c:pt idx="15">
                  <c:v>Jakość i zakres usług komunalnych</c:v>
                </c:pt>
                <c:pt idx="16">
                  <c:v>Komunikacja i transport zbiorowy</c:v>
                </c:pt>
                <c:pt idx="17">
                  <c:v>Skomunikowanie z innymi miejscowościami</c:v>
                </c:pt>
                <c:pt idx="18">
                  <c:v>Skomunikowanie z większymi miastami</c:v>
                </c:pt>
                <c:pt idx="19">
                  <c:v>Dostępność i ceny mieszkań</c:v>
                </c:pt>
                <c:pt idx="20">
                  <c:v>Opinie o gminie i jej mieszkańcach</c:v>
                </c:pt>
                <c:pt idx="21">
                  <c:v>Relacje z przyjaciółmi</c:v>
                </c:pt>
                <c:pt idx="22">
                  <c:v>Więzi i tradycje rodzinne</c:v>
                </c:pt>
                <c:pt idx="23">
                  <c:v>Lokalny patriotyzm, dziedzictwo</c:v>
                </c:pt>
                <c:pt idx="24">
                  <c:v>Aktywność społeczna i współdziałanie mieszkańców</c:v>
                </c:pt>
              </c:strCache>
            </c:strRef>
          </c:cat>
          <c:val>
            <c:numRef>
              <c:f>Arkusz1!$B$2:$B$26</c:f>
              <c:numCache>
                <c:formatCode>General</c:formatCode>
                <c:ptCount val="25"/>
                <c:pt idx="0">
                  <c:v>16.04</c:v>
                </c:pt>
                <c:pt idx="1">
                  <c:v>8.17</c:v>
                </c:pt>
                <c:pt idx="2">
                  <c:v>21.79</c:v>
                </c:pt>
                <c:pt idx="3">
                  <c:v>34.799999999999997</c:v>
                </c:pt>
                <c:pt idx="4">
                  <c:v>26.78</c:v>
                </c:pt>
                <c:pt idx="5">
                  <c:v>32.68</c:v>
                </c:pt>
                <c:pt idx="6">
                  <c:v>17.7</c:v>
                </c:pt>
                <c:pt idx="7">
                  <c:v>19.670000000000002</c:v>
                </c:pt>
                <c:pt idx="8">
                  <c:v>38.880000000000003</c:v>
                </c:pt>
                <c:pt idx="9">
                  <c:v>37.07</c:v>
                </c:pt>
                <c:pt idx="10">
                  <c:v>42.21</c:v>
                </c:pt>
                <c:pt idx="11">
                  <c:v>28.29</c:v>
                </c:pt>
                <c:pt idx="12">
                  <c:v>44.63</c:v>
                </c:pt>
                <c:pt idx="13">
                  <c:v>25.72</c:v>
                </c:pt>
                <c:pt idx="14">
                  <c:v>47.05</c:v>
                </c:pt>
                <c:pt idx="15">
                  <c:v>35.4</c:v>
                </c:pt>
                <c:pt idx="16">
                  <c:v>30.41</c:v>
                </c:pt>
                <c:pt idx="17">
                  <c:v>34.950000000000003</c:v>
                </c:pt>
                <c:pt idx="18">
                  <c:v>33.74</c:v>
                </c:pt>
                <c:pt idx="19">
                  <c:v>14.67</c:v>
                </c:pt>
                <c:pt idx="20">
                  <c:v>33.28</c:v>
                </c:pt>
                <c:pt idx="21">
                  <c:v>59.46</c:v>
                </c:pt>
                <c:pt idx="22">
                  <c:v>64.3</c:v>
                </c:pt>
                <c:pt idx="23">
                  <c:v>55.07</c:v>
                </c:pt>
                <c:pt idx="24">
                  <c:v>36.76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0-4548-B81A-FA86027BD2D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Deficyt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Arkusz1!$A$2:$A$26</c:f>
              <c:strCache>
                <c:ptCount val="25"/>
                <c:pt idx="0">
                  <c:v>Rynek pracy</c:v>
                </c:pt>
                <c:pt idx="1">
                  <c:v>Wysokość zarobków</c:v>
                </c:pt>
                <c:pt idx="2">
                  <c:v>Oferta i infrastruktura kulturalna i rozrywkowa</c:v>
                </c:pt>
                <c:pt idx="3">
                  <c:v>Oferta i infrastruktura sportowa i rekreacyjna</c:v>
                </c:pt>
                <c:pt idx="4">
                  <c:v>Oferta handlowa i usług rynkowych</c:v>
                </c:pt>
                <c:pt idx="5">
                  <c:v>Oferta usług społecznych</c:v>
                </c:pt>
                <c:pt idx="6">
                  <c:v>Możliwość kształcenia</c:v>
                </c:pt>
                <c:pt idx="7">
                  <c:v>Warunki do otwarcia i prowadzenia firmy</c:v>
                </c:pt>
                <c:pt idx="8">
                  <c:v>Warunki do prowadzenia gospodarstwa </c:v>
                </c:pt>
                <c:pt idx="9">
                  <c:v>Estetyka otoczenia i jakość przestrzeni publicznych</c:v>
                </c:pt>
                <c:pt idx="10">
                  <c:v>Jakość i czystość środowiska naturalnego</c:v>
                </c:pt>
                <c:pt idx="11">
                  <c:v>Atrakcyjność turystyczna</c:v>
                </c:pt>
                <c:pt idx="12">
                  <c:v>Bezpieczeństwo</c:v>
                </c:pt>
                <c:pt idx="13">
                  <c:v>Lokalne produkty, usługi</c:v>
                </c:pt>
                <c:pt idx="14">
                  <c:v>Działania i jakość pracy samorządu</c:v>
                </c:pt>
                <c:pt idx="15">
                  <c:v>Jakość i zakres usług komunalnych</c:v>
                </c:pt>
                <c:pt idx="16">
                  <c:v>Komunikacja i transport zbiorowy</c:v>
                </c:pt>
                <c:pt idx="17">
                  <c:v>Skomunikowanie z innymi miejscowościami</c:v>
                </c:pt>
                <c:pt idx="18">
                  <c:v>Skomunikowanie z większymi miastami</c:v>
                </c:pt>
                <c:pt idx="19">
                  <c:v>Dostępność i ceny mieszkań</c:v>
                </c:pt>
                <c:pt idx="20">
                  <c:v>Opinie o gminie i jej mieszkańcach</c:v>
                </c:pt>
                <c:pt idx="21">
                  <c:v>Relacje z przyjaciółmi</c:v>
                </c:pt>
                <c:pt idx="22">
                  <c:v>Więzi i tradycje rodzinne</c:v>
                </c:pt>
                <c:pt idx="23">
                  <c:v>Lokalny patriotyzm, dziedzictwo</c:v>
                </c:pt>
                <c:pt idx="24">
                  <c:v>Aktywność społeczna i współdziałanie mieszkańców</c:v>
                </c:pt>
              </c:strCache>
            </c:strRef>
          </c:cat>
          <c:val>
            <c:numRef>
              <c:f>Arkusz1!$C$2:$C$26</c:f>
              <c:numCache>
                <c:formatCode>General</c:formatCode>
                <c:ptCount val="25"/>
                <c:pt idx="0">
                  <c:v>61.72</c:v>
                </c:pt>
                <c:pt idx="1">
                  <c:v>65.510000000000005</c:v>
                </c:pt>
                <c:pt idx="2">
                  <c:v>59.91</c:v>
                </c:pt>
                <c:pt idx="3">
                  <c:v>47.5</c:v>
                </c:pt>
                <c:pt idx="4">
                  <c:v>49.62</c:v>
                </c:pt>
                <c:pt idx="5">
                  <c:v>47.5</c:v>
                </c:pt>
                <c:pt idx="6">
                  <c:v>64.3</c:v>
                </c:pt>
                <c:pt idx="7">
                  <c:v>43.72</c:v>
                </c:pt>
                <c:pt idx="8">
                  <c:v>21.94</c:v>
                </c:pt>
                <c:pt idx="9">
                  <c:v>43.12</c:v>
                </c:pt>
                <c:pt idx="10">
                  <c:v>38.880000000000003</c:v>
                </c:pt>
                <c:pt idx="11">
                  <c:v>51.13</c:v>
                </c:pt>
                <c:pt idx="12">
                  <c:v>31.77</c:v>
                </c:pt>
                <c:pt idx="13">
                  <c:v>46.75</c:v>
                </c:pt>
                <c:pt idx="14">
                  <c:v>32.07</c:v>
                </c:pt>
                <c:pt idx="15">
                  <c:v>42.36</c:v>
                </c:pt>
                <c:pt idx="16">
                  <c:v>41.3</c:v>
                </c:pt>
                <c:pt idx="17">
                  <c:v>37.67</c:v>
                </c:pt>
                <c:pt idx="18">
                  <c:v>42.36</c:v>
                </c:pt>
                <c:pt idx="19">
                  <c:v>51.59</c:v>
                </c:pt>
                <c:pt idx="20">
                  <c:v>32.22</c:v>
                </c:pt>
                <c:pt idx="21">
                  <c:v>15.89</c:v>
                </c:pt>
                <c:pt idx="22">
                  <c:v>13.31</c:v>
                </c:pt>
                <c:pt idx="23">
                  <c:v>20.27</c:v>
                </c:pt>
                <c:pt idx="24">
                  <c:v>34.799999999999997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0-4548-B81A-FA86027BD2DA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Arkusz1!$A$2:$A$26</c:f>
              <c:strCache>
                <c:ptCount val="25"/>
                <c:pt idx="0">
                  <c:v>Rynek pracy</c:v>
                </c:pt>
                <c:pt idx="1">
                  <c:v>Wysokość zarobków</c:v>
                </c:pt>
                <c:pt idx="2">
                  <c:v>Oferta i infrastruktura kulturalna i rozrywkowa</c:v>
                </c:pt>
                <c:pt idx="3">
                  <c:v>Oferta i infrastruktura sportowa i rekreacyjna</c:v>
                </c:pt>
                <c:pt idx="4">
                  <c:v>Oferta handlowa i usług rynkowych</c:v>
                </c:pt>
                <c:pt idx="5">
                  <c:v>Oferta usług społecznych</c:v>
                </c:pt>
                <c:pt idx="6">
                  <c:v>Możliwość kształcenia</c:v>
                </c:pt>
                <c:pt idx="7">
                  <c:v>Warunki do otwarcia i prowadzenia firmy</c:v>
                </c:pt>
                <c:pt idx="8">
                  <c:v>Warunki do prowadzenia gospodarstwa </c:v>
                </c:pt>
                <c:pt idx="9">
                  <c:v>Estetyka otoczenia i jakość przestrzeni publicznych</c:v>
                </c:pt>
                <c:pt idx="10">
                  <c:v>Jakość i czystość środowiska naturalnego</c:v>
                </c:pt>
                <c:pt idx="11">
                  <c:v>Atrakcyjność turystyczna</c:v>
                </c:pt>
                <c:pt idx="12">
                  <c:v>Bezpieczeństwo</c:v>
                </c:pt>
                <c:pt idx="13">
                  <c:v>Lokalne produkty, usługi</c:v>
                </c:pt>
                <c:pt idx="14">
                  <c:v>Działania i jakość pracy samorządu</c:v>
                </c:pt>
                <c:pt idx="15">
                  <c:v>Jakość i zakres usług komunalnych</c:v>
                </c:pt>
                <c:pt idx="16">
                  <c:v>Komunikacja i transport zbiorowy</c:v>
                </c:pt>
                <c:pt idx="17">
                  <c:v>Skomunikowanie z innymi miejscowościami</c:v>
                </c:pt>
                <c:pt idx="18">
                  <c:v>Skomunikowanie z większymi miastami</c:v>
                </c:pt>
                <c:pt idx="19">
                  <c:v>Dostępność i ceny mieszkań</c:v>
                </c:pt>
                <c:pt idx="20">
                  <c:v>Opinie o gminie i jej mieszkańcach</c:v>
                </c:pt>
                <c:pt idx="21">
                  <c:v>Relacje z przyjaciółmi</c:v>
                </c:pt>
                <c:pt idx="22">
                  <c:v>Więzi i tradycje rodzinne</c:v>
                </c:pt>
                <c:pt idx="23">
                  <c:v>Lokalny patriotyzm, dziedzictwo</c:v>
                </c:pt>
                <c:pt idx="24">
                  <c:v>Aktywność społeczna i współdziałanie mieszkańców</c:v>
                </c:pt>
              </c:strCache>
            </c:strRef>
          </c:cat>
          <c:val>
            <c:numRef>
              <c:f>Arkusz1!$D$2:$D$26</c:f>
              <c:numCache>
                <c:formatCode>General</c:formatCode>
                <c:ptCount val="25"/>
                <c:pt idx="0">
                  <c:v>22.24</c:v>
                </c:pt>
                <c:pt idx="1">
                  <c:v>26.32</c:v>
                </c:pt>
                <c:pt idx="2">
                  <c:v>18.309999999999999</c:v>
                </c:pt>
                <c:pt idx="3">
                  <c:v>17.7</c:v>
                </c:pt>
                <c:pt idx="4">
                  <c:v>23.6</c:v>
                </c:pt>
                <c:pt idx="5">
                  <c:v>19.82</c:v>
                </c:pt>
                <c:pt idx="6">
                  <c:v>18</c:v>
                </c:pt>
                <c:pt idx="7">
                  <c:v>36.61</c:v>
                </c:pt>
                <c:pt idx="8">
                  <c:v>39.18</c:v>
                </c:pt>
                <c:pt idx="9">
                  <c:v>19.82</c:v>
                </c:pt>
                <c:pt idx="10">
                  <c:v>18.91</c:v>
                </c:pt>
                <c:pt idx="11">
                  <c:v>20.57</c:v>
                </c:pt>
                <c:pt idx="12">
                  <c:v>23.6</c:v>
                </c:pt>
                <c:pt idx="13">
                  <c:v>27.53</c:v>
                </c:pt>
                <c:pt idx="14">
                  <c:v>20.88</c:v>
                </c:pt>
                <c:pt idx="15">
                  <c:v>22.24</c:v>
                </c:pt>
                <c:pt idx="16">
                  <c:v>28.29</c:v>
                </c:pt>
                <c:pt idx="17">
                  <c:v>27.38</c:v>
                </c:pt>
                <c:pt idx="18">
                  <c:v>23.9</c:v>
                </c:pt>
                <c:pt idx="19">
                  <c:v>33.74</c:v>
                </c:pt>
                <c:pt idx="20">
                  <c:v>34.49</c:v>
                </c:pt>
                <c:pt idx="21">
                  <c:v>24.66</c:v>
                </c:pt>
                <c:pt idx="22">
                  <c:v>22.39</c:v>
                </c:pt>
                <c:pt idx="23">
                  <c:v>24.66</c:v>
                </c:pt>
                <c:pt idx="24">
                  <c:v>28.59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D0-4548-B81A-FA86027BD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9295935"/>
        <c:axId val="1519280543"/>
      </c:barChart>
      <c:catAx>
        <c:axId val="1519295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519280543"/>
        <c:crosses val="autoZero"/>
        <c:auto val="1"/>
        <c:lblAlgn val="ctr"/>
        <c:lblOffset val="100"/>
        <c:noMultiLvlLbl val="0"/>
      </c:catAx>
      <c:valAx>
        <c:axId val="1519280543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9295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gradFill>
              <a:gsLst>
                <a:gs pos="37000">
                  <a:srgbClr val="00B0F0"/>
                </a:gs>
                <a:gs pos="0">
                  <a:srgbClr val="00B0F0">
                    <a:lumMod val="95000"/>
                    <a:lumOff val="5000"/>
                  </a:srgbClr>
                </a:gs>
                <a:gs pos="74000">
                  <a:srgbClr val="00B0F0"/>
                </a:gs>
                <a:gs pos="8300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5B4-4542-AA2D-EF5F5622AFB4}"/>
              </c:ext>
            </c:extLst>
          </c:dPt>
          <c:dPt>
            <c:idx val="8"/>
            <c:invertIfNegative val="0"/>
            <c:bubble3D val="0"/>
            <c:spPr>
              <a:gradFill>
                <a:gsLst>
                  <a:gs pos="37000">
                    <a:srgbClr val="F4910C"/>
                  </a:gs>
                  <a:gs pos="0">
                    <a:srgbClr val="F4910C"/>
                  </a:gs>
                  <a:gs pos="74000">
                    <a:srgbClr val="F4910C"/>
                  </a:gs>
                  <a:gs pos="83000">
                    <a:srgbClr val="F4910C"/>
                  </a:gs>
                  <a:gs pos="100000">
                    <a:srgbClr val="F4910C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5B4-4542-AA2D-EF5F5622AFB4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35B4-4542-AA2D-EF5F5622AFB4}"/>
              </c:ext>
            </c:extLst>
          </c:dPt>
          <c:dPt>
            <c:idx val="13"/>
            <c:invertIfNegative val="0"/>
            <c:bubble3D val="0"/>
            <c:spPr>
              <a:gradFill>
                <a:gsLst>
                  <a:gs pos="37000">
                    <a:schemeClr val="tx1"/>
                  </a:gs>
                  <a:gs pos="0">
                    <a:srgbClr val="002060"/>
                  </a:gs>
                  <a:gs pos="74000">
                    <a:schemeClr val="tx1"/>
                  </a:gs>
                  <a:gs pos="83000">
                    <a:srgbClr val="002060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35B4-4542-AA2D-EF5F5622AFB4}"/>
              </c:ext>
            </c:extLst>
          </c:dPt>
          <c:dPt>
            <c:idx val="14"/>
            <c:invertIfNegative val="0"/>
            <c:bubble3D val="0"/>
            <c:spPr>
              <a:gradFill>
                <a:gsLst>
                  <a:gs pos="37000">
                    <a:schemeClr val="tx1"/>
                  </a:gs>
                  <a:gs pos="0">
                    <a:schemeClr val="tx1"/>
                  </a:gs>
                  <a:gs pos="74000">
                    <a:schemeClr val="tx2"/>
                  </a:gs>
                  <a:gs pos="8300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5B4-4542-AA2D-EF5F5622AFB4}"/>
              </c:ext>
            </c:extLst>
          </c:dPt>
          <c:dPt>
            <c:idx val="15"/>
            <c:invertIfNegative val="0"/>
            <c:bubble3D val="0"/>
            <c:spPr>
              <a:solidFill>
                <a:srgbClr val="F4910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951-4E95-B3F0-3A752426AC79}"/>
              </c:ext>
            </c:extLst>
          </c:dPt>
          <c:dPt>
            <c:idx val="1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1951-4E95-B3F0-3A752426AC79}"/>
              </c:ext>
            </c:extLst>
          </c:dPt>
          <c:dPt>
            <c:idx val="17"/>
            <c:invertIfNegative val="0"/>
            <c:bubble3D val="0"/>
            <c:spPr>
              <a:gradFill>
                <a:gsLst>
                  <a:gs pos="37000">
                    <a:srgbClr val="F4910C"/>
                  </a:gs>
                  <a:gs pos="0">
                    <a:srgbClr val="F4910C"/>
                  </a:gs>
                  <a:gs pos="74000">
                    <a:srgbClr val="F4910C"/>
                  </a:gs>
                  <a:gs pos="83000">
                    <a:srgbClr val="F4910C"/>
                  </a:gs>
                  <a:gs pos="100000">
                    <a:srgbClr val="F4910C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5B4-4542-AA2D-EF5F5622AF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Arkusz1!$A$2:$A$19</c:f>
              <c:strCache>
                <c:ptCount val="18"/>
                <c:pt idx="0">
                  <c:v>Połączenia komunikacyjne z regionem i światem, drogi, itp.</c:v>
                </c:pt>
                <c:pt idx="1">
                  <c:v>Oferta edukacyjna </c:v>
                </c:pt>
                <c:pt idx="2">
                  <c:v>Lepsze warunki dla biznesu</c:v>
                </c:pt>
                <c:pt idx="3">
                  <c:v>Warunki i wsparcie gospodarstw rolnych</c:v>
                </c:pt>
                <c:pt idx="4">
                  <c:v>Większa dostępność mieszkań</c:v>
                </c:pt>
                <c:pt idx="5">
                  <c:v>Aktywniejsza polityka prorodzinna</c:v>
                </c:pt>
                <c:pt idx="6">
                  <c:v>Wyższa jakość usług komunalnych</c:v>
                </c:pt>
                <c:pt idx="7">
                  <c:v>Włączenie mieszkańców w procesy planowania, decydowania i zarządzania w sprawach samorządowych</c:v>
                </c:pt>
                <c:pt idx="8">
                  <c:v>Stworzenie atrakcyjnej infrastruktury i warunków życia mieszkańców: chodniki, ścieżki, rowerowe, obiekty sportowe, itd. </c:v>
                </c:pt>
                <c:pt idx="9">
                  <c:v>Stworzenie przez samorząd specjalnej oferty dla młodych</c:v>
                </c:pt>
                <c:pt idx="10">
                  <c:v>Poprawa warunków środowiskowych: więcej zieleni, czystość powietrza, jezior, rzek, itd</c:v>
                </c:pt>
                <c:pt idx="11">
                  <c:v>Zwiększenie atrakcyjności (oferty) turystycznej/ kulturalnej</c:v>
                </c:pt>
                <c:pt idx="12">
                  <c:v>Lepsza promocja miejscowości i regionu, budowanie marki, prestiżu, dobrych skojarzeń </c:v>
                </c:pt>
                <c:pt idx="13">
                  <c:v>Budowanie lokalnego patriotyzmu, tożsamości, dumy oraz integrowanie wokół lokalnego dziedzictwa, historii i kultury</c:v>
                </c:pt>
                <c:pt idx="14">
                  <c:v>Poprawa bezpieczeństwa (ograniczenie przestępczości, poprawa bezp. drogowego, epidemiologicznego, itp.)</c:v>
                </c:pt>
                <c:pt idx="15">
                  <c:v>Atrakcyjna oferta kulturalna i spędzania czasu wolnego</c:v>
                </c:pt>
                <c:pt idx="16">
                  <c:v>Lepsza polityka planowania i zagospodarowania przestrzennego</c:v>
                </c:pt>
                <c:pt idx="17">
                  <c:v>Lepsza i bardziej dostępna opieka zdrowotna </c:v>
                </c:pt>
              </c:strCache>
            </c:strRef>
          </c:cat>
          <c:val>
            <c:numRef>
              <c:f>Arkusz1!$B$2:$B$19</c:f>
              <c:numCache>
                <c:formatCode>General</c:formatCode>
                <c:ptCount val="18"/>
                <c:pt idx="0">
                  <c:v>34.950000000000003</c:v>
                </c:pt>
                <c:pt idx="1">
                  <c:v>28.74</c:v>
                </c:pt>
                <c:pt idx="2">
                  <c:v>32.22</c:v>
                </c:pt>
                <c:pt idx="3">
                  <c:v>23</c:v>
                </c:pt>
                <c:pt idx="4">
                  <c:v>30.26</c:v>
                </c:pt>
                <c:pt idx="5">
                  <c:v>25.57</c:v>
                </c:pt>
                <c:pt idx="6">
                  <c:v>36.46</c:v>
                </c:pt>
                <c:pt idx="7">
                  <c:v>24.51</c:v>
                </c:pt>
                <c:pt idx="8">
                  <c:v>49.92</c:v>
                </c:pt>
                <c:pt idx="9">
                  <c:v>30.41</c:v>
                </c:pt>
                <c:pt idx="10">
                  <c:v>32.22</c:v>
                </c:pt>
                <c:pt idx="11">
                  <c:v>27.38</c:v>
                </c:pt>
                <c:pt idx="12">
                  <c:v>23.15</c:v>
                </c:pt>
                <c:pt idx="13">
                  <c:v>12.41</c:v>
                </c:pt>
                <c:pt idx="14">
                  <c:v>22.09</c:v>
                </c:pt>
                <c:pt idx="15">
                  <c:v>47.5</c:v>
                </c:pt>
                <c:pt idx="16">
                  <c:v>22.54</c:v>
                </c:pt>
                <c:pt idx="17">
                  <c:v>55.22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4-4542-AA2D-EF5F5622A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19283039"/>
        <c:axId val="1519292191"/>
      </c:barChart>
      <c:catAx>
        <c:axId val="15192830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519292191"/>
        <c:crosses val="autoZero"/>
        <c:auto val="1"/>
        <c:lblAlgn val="ctr"/>
        <c:lblOffset val="100"/>
        <c:noMultiLvlLbl val="0"/>
      </c:catAx>
      <c:valAx>
        <c:axId val="15192921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9283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BE93-4373-8112-73FD9F8365E3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6E4-4904-BEAB-091B9F320D5B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BE93-4373-8112-73FD9F8365E3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BE93-4373-8112-73FD9F8365E3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BE93-4373-8112-73FD9F8365E3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BE93-4373-8112-73FD9F8365E3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BE93-4373-8112-73FD9F8365E3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BE93-4373-8112-73FD9F8365E3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BE93-4373-8112-73FD9F8365E3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36E4-4904-BEAB-091B9F320D5B}"/>
              </c:ext>
            </c:extLst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5-36E4-4904-BEAB-091B9F320D5B}"/>
              </c:ext>
            </c:extLst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6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6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7-36E4-4904-BEAB-091B9F320D5B}"/>
              </c:ext>
            </c:extLst>
          </c:dPt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9-36E4-4904-BEAB-091B9F320D5B}"/>
              </c:ext>
            </c:extLst>
          </c:dPt>
          <c:dPt>
            <c:idx val="13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B-36E4-4904-BEAB-091B9F320D5B}"/>
              </c:ext>
            </c:extLst>
          </c:dPt>
          <c:dPt>
            <c:idx val="14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D-36E4-4904-BEAB-091B9F320D5B}"/>
              </c:ext>
            </c:extLst>
          </c:dPt>
          <c:dPt>
            <c:idx val="15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F-36E4-4904-BEAB-091B9F320D5B}"/>
              </c:ext>
            </c:extLst>
          </c:dPt>
          <c:dPt>
            <c:idx val="16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21-36E4-4904-BEAB-091B9F320D5B}"/>
              </c:ext>
            </c:extLst>
          </c:dPt>
          <c:dPt>
            <c:idx val="17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6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6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23-36E4-4904-BEAB-091B9F320D5B}"/>
              </c:ext>
            </c:extLst>
          </c:dPt>
          <c:dPt>
            <c:idx val="18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8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8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25-36E4-4904-BEAB-091B9F320D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Arkusz1!$A$2:$A$20</c:f>
              <c:strCache>
                <c:ptCount val="19"/>
                <c:pt idx="0">
                  <c:v>Bedlno</c:v>
                </c:pt>
                <c:pt idx="1">
                  <c:v>Daszyna</c:v>
                </c:pt>
                <c:pt idx="2">
                  <c:v>Dąbrowice</c:v>
                </c:pt>
                <c:pt idx="3">
                  <c:v>Góra Św. Małgorzaty</c:v>
                </c:pt>
                <c:pt idx="4">
                  <c:v>Grabów</c:v>
                </c:pt>
                <c:pt idx="5">
                  <c:v>Krośniewice</c:v>
                </c:pt>
                <c:pt idx="6">
                  <c:v>Krzyżanów</c:v>
                </c:pt>
                <c:pt idx="7">
                  <c:v>m.Kutno</c:v>
                </c:pt>
                <c:pt idx="8">
                  <c:v>g.Kutno</c:v>
                </c:pt>
                <c:pt idx="9">
                  <c:v>Łanięta</c:v>
                </c:pt>
                <c:pt idx="10">
                  <c:v>m.Łęczyca</c:v>
                </c:pt>
                <c:pt idx="11">
                  <c:v>g.Łęczyca</c:v>
                </c:pt>
                <c:pt idx="12">
                  <c:v>Nowe Ostrowy</c:v>
                </c:pt>
                <c:pt idx="13">
                  <c:v>Oporów</c:v>
                </c:pt>
                <c:pt idx="14">
                  <c:v>Piątek</c:v>
                </c:pt>
                <c:pt idx="15">
                  <c:v>Strzelce</c:v>
                </c:pt>
                <c:pt idx="16">
                  <c:v>Świnice Warckie</c:v>
                </c:pt>
                <c:pt idx="17">
                  <c:v>Witonia</c:v>
                </c:pt>
                <c:pt idx="18">
                  <c:v>Żychlin</c:v>
                </c:pt>
              </c:strCache>
            </c:strRef>
          </c:cat>
          <c:val>
            <c:numRef>
              <c:f>Arkusz1!$B$2:$B$20</c:f>
              <c:numCache>
                <c:formatCode>General</c:formatCode>
                <c:ptCount val="19"/>
                <c:pt idx="0">
                  <c:v>4.3099999999999996</c:v>
                </c:pt>
                <c:pt idx="1">
                  <c:v>4.54</c:v>
                </c:pt>
                <c:pt idx="2">
                  <c:v>1.1299999999999999</c:v>
                </c:pt>
                <c:pt idx="3">
                  <c:v>6.58</c:v>
                </c:pt>
                <c:pt idx="4">
                  <c:v>2.72</c:v>
                </c:pt>
                <c:pt idx="5">
                  <c:v>7.94</c:v>
                </c:pt>
                <c:pt idx="6">
                  <c:v>2.04</c:v>
                </c:pt>
                <c:pt idx="7">
                  <c:v>17.46</c:v>
                </c:pt>
                <c:pt idx="8">
                  <c:v>8.39</c:v>
                </c:pt>
                <c:pt idx="9">
                  <c:v>2.04</c:v>
                </c:pt>
                <c:pt idx="10">
                  <c:v>10.199999999999999</c:v>
                </c:pt>
                <c:pt idx="11">
                  <c:v>11.79</c:v>
                </c:pt>
                <c:pt idx="12">
                  <c:v>1.81</c:v>
                </c:pt>
                <c:pt idx="13">
                  <c:v>1.81</c:v>
                </c:pt>
                <c:pt idx="14">
                  <c:v>2.95</c:v>
                </c:pt>
                <c:pt idx="15">
                  <c:v>2.4900000000000002</c:v>
                </c:pt>
                <c:pt idx="16">
                  <c:v>1.81</c:v>
                </c:pt>
                <c:pt idx="17">
                  <c:v>2.4900000000000002</c:v>
                </c:pt>
                <c:pt idx="18">
                  <c:v>7.48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373-8112-73FD9F836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247615199"/>
        <c:axId val="1247616863"/>
      </c:barChart>
      <c:catAx>
        <c:axId val="12476151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1247616863"/>
        <c:crosses val="autoZero"/>
        <c:auto val="1"/>
        <c:lblAlgn val="ctr"/>
        <c:lblOffset val="100"/>
        <c:noMultiLvlLbl val="0"/>
      </c:catAx>
      <c:valAx>
        <c:axId val="124761686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761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BE93-4373-8112-73FD9F8365E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BE93-4373-8112-73FD9F8365E3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BE93-4373-8112-73FD9F8365E3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BE93-4373-8112-73FD9F8365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Nie jestem zorientowany/a</c:v>
                </c:pt>
                <c:pt idx="1">
                  <c:v>Nie starcza nam na podstawowe potrzeby</c:v>
                </c:pt>
                <c:pt idx="2">
                  <c:v>Musimy na co dzień oszczędnie gospodarować</c:v>
                </c:pt>
                <c:pt idx="3">
                  <c:v>Starcza nam na co dzień, ale musimy oszczędzać na poważniejsze zakupy</c:v>
                </c:pt>
                <c:pt idx="4">
                  <c:v>Starcza nam na wiele bez specjalnego oszczędzania</c:v>
                </c:pt>
                <c:pt idx="5">
                  <c:v>Możemy sobie pozwolić na pewien luksus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6.12</c:v>
                </c:pt>
                <c:pt idx="1">
                  <c:v>0.68</c:v>
                </c:pt>
                <c:pt idx="2">
                  <c:v>5.44</c:v>
                </c:pt>
                <c:pt idx="3">
                  <c:v>30.61</c:v>
                </c:pt>
                <c:pt idx="4">
                  <c:v>41.72</c:v>
                </c:pt>
                <c:pt idx="5">
                  <c:v>13.61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373-8112-73FD9F836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247615199"/>
        <c:axId val="1247616863"/>
      </c:barChart>
      <c:catAx>
        <c:axId val="124761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7616863"/>
        <c:crosses val="autoZero"/>
        <c:auto val="1"/>
        <c:lblAlgn val="ctr"/>
        <c:lblOffset val="100"/>
        <c:noMultiLvlLbl val="0"/>
      </c:catAx>
      <c:valAx>
        <c:axId val="12476168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761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Prowadzi własną firmę</c:v>
                </c:pt>
                <c:pt idx="1">
                  <c:v>Pracuje etatowo</c:v>
                </c:pt>
                <c:pt idx="2">
                  <c:v>Wolny zawód/umowa zlecenie</c:v>
                </c:pt>
                <c:pt idx="3">
                  <c:v>Pracuje dorywczo</c:v>
                </c:pt>
                <c:pt idx="4">
                  <c:v>Prowadzi gospodarstwo rolne</c:v>
                </c:pt>
                <c:pt idx="5">
                  <c:v>Prowadzi gospodarstwo domowe</c:v>
                </c:pt>
                <c:pt idx="6">
                  <c:v>Bezrobotna</c:v>
                </c:pt>
                <c:pt idx="7">
                  <c:v>Rencistka</c:v>
                </c:pt>
                <c:pt idx="8">
                  <c:v>Emerytka</c:v>
                </c:pt>
                <c:pt idx="9">
                  <c:v>Nie jestem zorientowana/y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7.71</c:v>
                </c:pt>
                <c:pt idx="1">
                  <c:v>51.93</c:v>
                </c:pt>
                <c:pt idx="2">
                  <c:v>3.17</c:v>
                </c:pt>
                <c:pt idx="3">
                  <c:v>4.3099999999999996</c:v>
                </c:pt>
                <c:pt idx="4">
                  <c:v>22.9</c:v>
                </c:pt>
                <c:pt idx="5">
                  <c:v>18.59</c:v>
                </c:pt>
                <c:pt idx="6">
                  <c:v>6.12</c:v>
                </c:pt>
                <c:pt idx="7">
                  <c:v>2.72</c:v>
                </c:pt>
                <c:pt idx="8">
                  <c:v>1.81</c:v>
                </c:pt>
                <c:pt idx="9">
                  <c:v>4.76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5-4B31-B462-88FC377158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19305087"/>
        <c:axId val="1519322975"/>
      </c:barChart>
      <c:catAx>
        <c:axId val="1519305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9322975"/>
        <c:crosses val="autoZero"/>
        <c:auto val="1"/>
        <c:lblAlgn val="ctr"/>
        <c:lblOffset val="100"/>
        <c:noMultiLvlLbl val="0"/>
      </c:catAx>
      <c:valAx>
        <c:axId val="1519322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9305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Prowadzi własną firmę</c:v>
                </c:pt>
                <c:pt idx="1">
                  <c:v>Pracuje etatowo</c:v>
                </c:pt>
                <c:pt idx="2">
                  <c:v>Wolny zawód/umowa zlecenie</c:v>
                </c:pt>
                <c:pt idx="3">
                  <c:v>Pracuje dorywczo</c:v>
                </c:pt>
                <c:pt idx="4">
                  <c:v>Prowadzi gospodarstwo rolne</c:v>
                </c:pt>
                <c:pt idx="5">
                  <c:v>Prowadzi gospodarstwo domowe</c:v>
                </c:pt>
                <c:pt idx="6">
                  <c:v>Bezrobotny</c:v>
                </c:pt>
                <c:pt idx="7">
                  <c:v>Rencista</c:v>
                </c:pt>
                <c:pt idx="8">
                  <c:v>Emeryt</c:v>
                </c:pt>
                <c:pt idx="9">
                  <c:v>Nie jestem zorientowana/y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13.83</c:v>
                </c:pt>
                <c:pt idx="1">
                  <c:v>46.03</c:v>
                </c:pt>
                <c:pt idx="2">
                  <c:v>4.54</c:v>
                </c:pt>
                <c:pt idx="3">
                  <c:v>3.4</c:v>
                </c:pt>
                <c:pt idx="4">
                  <c:v>26.08</c:v>
                </c:pt>
                <c:pt idx="5">
                  <c:v>3.4</c:v>
                </c:pt>
                <c:pt idx="6">
                  <c:v>2.4900000000000002</c:v>
                </c:pt>
                <c:pt idx="7">
                  <c:v>2.4900000000000002</c:v>
                </c:pt>
                <c:pt idx="8">
                  <c:v>3.4</c:v>
                </c:pt>
                <c:pt idx="9">
                  <c:v>12.24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5-4B31-B462-88FC377158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19305087"/>
        <c:axId val="1519322975"/>
      </c:barChart>
      <c:catAx>
        <c:axId val="1519305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9322975"/>
        <c:crosses val="autoZero"/>
        <c:auto val="1"/>
        <c:lblAlgn val="ctr"/>
        <c:lblOffset val="100"/>
        <c:noMultiLvlLbl val="0"/>
      </c:catAx>
      <c:valAx>
        <c:axId val="1519322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19305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2EC-427C-ADE0-F6753BF231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2EC-427C-ADE0-F6753BF231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2EC-427C-ADE0-F6753BF231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2EC-427C-ADE0-F6753BF2311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2EC-427C-ADE0-F6753BF2311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12EC-427C-ADE0-F6753BF2311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12EC-427C-ADE0-F6753BF2311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12EC-427C-ADE0-F6753BF2311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12EC-427C-ADE0-F6753BF2311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12EC-427C-ADE0-F6753BF23118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Trudno powiedzieć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4.99</c:v>
                </c:pt>
                <c:pt idx="1">
                  <c:v>52.38</c:v>
                </c:pt>
                <c:pt idx="2">
                  <c:v>18.14</c:v>
                </c:pt>
                <c:pt idx="3">
                  <c:v>7.71</c:v>
                </c:pt>
                <c:pt idx="4">
                  <c:v>16.78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C-427C-ADE0-F6753BF2311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Obszar Partnerstwa</c:v>
                </c:pt>
                <c:pt idx="1">
                  <c:v>Wałbrzych</c:v>
                </c:pt>
                <c:pt idx="2">
                  <c:v>Mrągowo</c:v>
                </c:pt>
                <c:pt idx="3">
                  <c:v>Polska (w NOR-5)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57</c:v>
                </c:pt>
                <c:pt idx="1">
                  <c:v>30</c:v>
                </c:pt>
                <c:pt idx="2">
                  <c:v>24</c:v>
                </c:pt>
                <c:pt idx="3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50-4441-9DA8-F64E9ED0A2C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Obszar Partnerstwa</c:v>
                </c:pt>
                <c:pt idx="1">
                  <c:v>Wałbrzych</c:v>
                </c:pt>
                <c:pt idx="2">
                  <c:v>Mrągowo</c:v>
                </c:pt>
                <c:pt idx="3">
                  <c:v>Polska (w NOR-5)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26</c:v>
                </c:pt>
                <c:pt idx="1">
                  <c:v>70</c:v>
                </c:pt>
                <c:pt idx="2">
                  <c:v>76</c:v>
                </c:pt>
                <c:pt idx="3">
                  <c:v>67.8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50-4441-9DA8-F64E9ED0A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2698959"/>
        <c:axId val="1072688975"/>
      </c:barChart>
      <c:catAx>
        <c:axId val="107269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72688975"/>
        <c:crosses val="autoZero"/>
        <c:auto val="1"/>
        <c:lblAlgn val="ctr"/>
        <c:lblOffset val="100"/>
        <c:noMultiLvlLbl val="0"/>
      </c:catAx>
      <c:valAx>
        <c:axId val="107268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72698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A2A2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A2A2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A2A2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9235" y="227177"/>
            <a:ext cx="2520315" cy="2520315"/>
          </a:xfrm>
          <a:custGeom>
            <a:avLst/>
            <a:gdLst/>
            <a:ahLst/>
            <a:cxnLst/>
            <a:rect l="l" t="t" r="r" b="b"/>
            <a:pathLst>
              <a:path w="2520315" h="2520315">
                <a:moveTo>
                  <a:pt x="1260000" y="0"/>
                </a:moveTo>
                <a:lnTo>
                  <a:pt x="1211669" y="909"/>
                </a:lnTo>
                <a:lnTo>
                  <a:pt x="1163799" y="3617"/>
                </a:lnTo>
                <a:lnTo>
                  <a:pt x="1116421" y="8090"/>
                </a:lnTo>
                <a:lnTo>
                  <a:pt x="1069569" y="14296"/>
                </a:lnTo>
                <a:lnTo>
                  <a:pt x="1023275" y="22202"/>
                </a:lnTo>
                <a:lnTo>
                  <a:pt x="977572" y="31775"/>
                </a:lnTo>
                <a:lnTo>
                  <a:pt x="932492" y="42983"/>
                </a:lnTo>
                <a:lnTo>
                  <a:pt x="888068" y="55793"/>
                </a:lnTo>
                <a:lnTo>
                  <a:pt x="844332" y="70173"/>
                </a:lnTo>
                <a:lnTo>
                  <a:pt x="801318" y="86090"/>
                </a:lnTo>
                <a:lnTo>
                  <a:pt x="759058" y="103511"/>
                </a:lnTo>
                <a:lnTo>
                  <a:pt x="717584" y="122404"/>
                </a:lnTo>
                <a:lnTo>
                  <a:pt x="676929" y="142735"/>
                </a:lnTo>
                <a:lnTo>
                  <a:pt x="637126" y="164473"/>
                </a:lnTo>
                <a:lnTo>
                  <a:pt x="598207" y="187585"/>
                </a:lnTo>
                <a:lnTo>
                  <a:pt x="560205" y="212038"/>
                </a:lnTo>
                <a:lnTo>
                  <a:pt x="523153" y="237800"/>
                </a:lnTo>
                <a:lnTo>
                  <a:pt x="487083" y="264837"/>
                </a:lnTo>
                <a:lnTo>
                  <a:pt x="452028" y="293118"/>
                </a:lnTo>
                <a:lnTo>
                  <a:pt x="418020" y="322609"/>
                </a:lnTo>
                <a:lnTo>
                  <a:pt x="385093" y="353278"/>
                </a:lnTo>
                <a:lnTo>
                  <a:pt x="353278" y="385093"/>
                </a:lnTo>
                <a:lnTo>
                  <a:pt x="322609" y="418020"/>
                </a:lnTo>
                <a:lnTo>
                  <a:pt x="293118" y="452028"/>
                </a:lnTo>
                <a:lnTo>
                  <a:pt x="264837" y="487083"/>
                </a:lnTo>
                <a:lnTo>
                  <a:pt x="237800" y="523153"/>
                </a:lnTo>
                <a:lnTo>
                  <a:pt x="212038" y="560205"/>
                </a:lnTo>
                <a:lnTo>
                  <a:pt x="187585" y="598207"/>
                </a:lnTo>
                <a:lnTo>
                  <a:pt x="164473" y="637126"/>
                </a:lnTo>
                <a:lnTo>
                  <a:pt x="142735" y="676929"/>
                </a:lnTo>
                <a:lnTo>
                  <a:pt x="122404" y="717584"/>
                </a:lnTo>
                <a:lnTo>
                  <a:pt x="103511" y="759058"/>
                </a:lnTo>
                <a:lnTo>
                  <a:pt x="86090" y="801318"/>
                </a:lnTo>
                <a:lnTo>
                  <a:pt x="70173" y="844332"/>
                </a:lnTo>
                <a:lnTo>
                  <a:pt x="55793" y="888068"/>
                </a:lnTo>
                <a:lnTo>
                  <a:pt x="42983" y="932492"/>
                </a:lnTo>
                <a:lnTo>
                  <a:pt x="31775" y="977572"/>
                </a:lnTo>
                <a:lnTo>
                  <a:pt x="22202" y="1023275"/>
                </a:lnTo>
                <a:lnTo>
                  <a:pt x="14296" y="1069569"/>
                </a:lnTo>
                <a:lnTo>
                  <a:pt x="8090" y="1116421"/>
                </a:lnTo>
                <a:lnTo>
                  <a:pt x="3617" y="1163799"/>
                </a:lnTo>
                <a:lnTo>
                  <a:pt x="909" y="1211669"/>
                </a:lnTo>
                <a:lnTo>
                  <a:pt x="0" y="1260000"/>
                </a:lnTo>
                <a:lnTo>
                  <a:pt x="909" y="1308330"/>
                </a:lnTo>
                <a:lnTo>
                  <a:pt x="3617" y="1356200"/>
                </a:lnTo>
                <a:lnTo>
                  <a:pt x="8090" y="1403578"/>
                </a:lnTo>
                <a:lnTo>
                  <a:pt x="14296" y="1450430"/>
                </a:lnTo>
                <a:lnTo>
                  <a:pt x="22202" y="1496724"/>
                </a:lnTo>
                <a:lnTo>
                  <a:pt x="31775" y="1542427"/>
                </a:lnTo>
                <a:lnTo>
                  <a:pt x="42983" y="1587507"/>
                </a:lnTo>
                <a:lnTo>
                  <a:pt x="55793" y="1631931"/>
                </a:lnTo>
                <a:lnTo>
                  <a:pt x="70173" y="1675667"/>
                </a:lnTo>
                <a:lnTo>
                  <a:pt x="86090" y="1718681"/>
                </a:lnTo>
                <a:lnTo>
                  <a:pt x="103511" y="1760942"/>
                </a:lnTo>
                <a:lnTo>
                  <a:pt x="122404" y="1802415"/>
                </a:lnTo>
                <a:lnTo>
                  <a:pt x="142735" y="1843070"/>
                </a:lnTo>
                <a:lnTo>
                  <a:pt x="164473" y="1882873"/>
                </a:lnTo>
                <a:lnTo>
                  <a:pt x="187585" y="1921792"/>
                </a:lnTo>
                <a:lnTo>
                  <a:pt x="212038" y="1959794"/>
                </a:lnTo>
                <a:lnTo>
                  <a:pt x="237800" y="1996846"/>
                </a:lnTo>
                <a:lnTo>
                  <a:pt x="264837" y="2032916"/>
                </a:lnTo>
                <a:lnTo>
                  <a:pt x="293118" y="2067971"/>
                </a:lnTo>
                <a:lnTo>
                  <a:pt x="322609" y="2101979"/>
                </a:lnTo>
                <a:lnTo>
                  <a:pt x="353278" y="2134906"/>
                </a:lnTo>
                <a:lnTo>
                  <a:pt x="385093" y="2166721"/>
                </a:lnTo>
                <a:lnTo>
                  <a:pt x="418020" y="2197390"/>
                </a:lnTo>
                <a:lnTo>
                  <a:pt x="452028" y="2226881"/>
                </a:lnTo>
                <a:lnTo>
                  <a:pt x="487083" y="2255162"/>
                </a:lnTo>
                <a:lnTo>
                  <a:pt x="523153" y="2282199"/>
                </a:lnTo>
                <a:lnTo>
                  <a:pt x="560205" y="2307961"/>
                </a:lnTo>
                <a:lnTo>
                  <a:pt x="598207" y="2332414"/>
                </a:lnTo>
                <a:lnTo>
                  <a:pt x="637126" y="2355526"/>
                </a:lnTo>
                <a:lnTo>
                  <a:pt x="676929" y="2377264"/>
                </a:lnTo>
                <a:lnTo>
                  <a:pt x="717584" y="2397596"/>
                </a:lnTo>
                <a:lnTo>
                  <a:pt x="759058" y="2416488"/>
                </a:lnTo>
                <a:lnTo>
                  <a:pt x="801318" y="2433909"/>
                </a:lnTo>
                <a:lnTo>
                  <a:pt x="844332" y="2449826"/>
                </a:lnTo>
                <a:lnTo>
                  <a:pt x="888068" y="2464206"/>
                </a:lnTo>
                <a:lnTo>
                  <a:pt x="932492" y="2477016"/>
                </a:lnTo>
                <a:lnTo>
                  <a:pt x="977572" y="2488224"/>
                </a:lnTo>
                <a:lnTo>
                  <a:pt x="1023275" y="2497797"/>
                </a:lnTo>
                <a:lnTo>
                  <a:pt x="1069569" y="2505703"/>
                </a:lnTo>
                <a:lnTo>
                  <a:pt x="1116421" y="2511909"/>
                </a:lnTo>
                <a:lnTo>
                  <a:pt x="1163799" y="2516382"/>
                </a:lnTo>
                <a:lnTo>
                  <a:pt x="1211669" y="2519090"/>
                </a:lnTo>
                <a:lnTo>
                  <a:pt x="1260000" y="2520000"/>
                </a:lnTo>
                <a:lnTo>
                  <a:pt x="1308330" y="2519090"/>
                </a:lnTo>
                <a:lnTo>
                  <a:pt x="1356200" y="2516382"/>
                </a:lnTo>
                <a:lnTo>
                  <a:pt x="1403578" y="2511909"/>
                </a:lnTo>
                <a:lnTo>
                  <a:pt x="1450430" y="2505703"/>
                </a:lnTo>
                <a:lnTo>
                  <a:pt x="1496724" y="2497797"/>
                </a:lnTo>
                <a:lnTo>
                  <a:pt x="1542427" y="2488224"/>
                </a:lnTo>
                <a:lnTo>
                  <a:pt x="1587507" y="2477016"/>
                </a:lnTo>
                <a:lnTo>
                  <a:pt x="1631931" y="2464206"/>
                </a:lnTo>
                <a:lnTo>
                  <a:pt x="1675667" y="2449826"/>
                </a:lnTo>
                <a:lnTo>
                  <a:pt x="1718681" y="2433909"/>
                </a:lnTo>
                <a:lnTo>
                  <a:pt x="1760942" y="2416488"/>
                </a:lnTo>
                <a:lnTo>
                  <a:pt x="1802415" y="2397596"/>
                </a:lnTo>
                <a:lnTo>
                  <a:pt x="1843070" y="2377264"/>
                </a:lnTo>
                <a:lnTo>
                  <a:pt x="1882873" y="2355526"/>
                </a:lnTo>
                <a:lnTo>
                  <a:pt x="1921792" y="2332414"/>
                </a:lnTo>
                <a:lnTo>
                  <a:pt x="1959794" y="2307961"/>
                </a:lnTo>
                <a:lnTo>
                  <a:pt x="1996846" y="2282199"/>
                </a:lnTo>
                <a:lnTo>
                  <a:pt x="2032916" y="2255162"/>
                </a:lnTo>
                <a:lnTo>
                  <a:pt x="2067971" y="2226881"/>
                </a:lnTo>
                <a:lnTo>
                  <a:pt x="2101979" y="2197390"/>
                </a:lnTo>
                <a:lnTo>
                  <a:pt x="2134906" y="2166721"/>
                </a:lnTo>
                <a:lnTo>
                  <a:pt x="2166721" y="2134906"/>
                </a:lnTo>
                <a:lnTo>
                  <a:pt x="2197390" y="2101979"/>
                </a:lnTo>
                <a:lnTo>
                  <a:pt x="2226881" y="2067971"/>
                </a:lnTo>
                <a:lnTo>
                  <a:pt x="2255162" y="2032916"/>
                </a:lnTo>
                <a:lnTo>
                  <a:pt x="2282199" y="1996846"/>
                </a:lnTo>
                <a:lnTo>
                  <a:pt x="2307961" y="1959794"/>
                </a:lnTo>
                <a:lnTo>
                  <a:pt x="2332414" y="1921792"/>
                </a:lnTo>
                <a:lnTo>
                  <a:pt x="2355526" y="1882873"/>
                </a:lnTo>
                <a:lnTo>
                  <a:pt x="2377264" y="1843070"/>
                </a:lnTo>
                <a:lnTo>
                  <a:pt x="2397596" y="1802415"/>
                </a:lnTo>
                <a:lnTo>
                  <a:pt x="2416488" y="1760942"/>
                </a:lnTo>
                <a:lnTo>
                  <a:pt x="2433909" y="1718681"/>
                </a:lnTo>
                <a:lnTo>
                  <a:pt x="2449826" y="1675667"/>
                </a:lnTo>
                <a:lnTo>
                  <a:pt x="2464206" y="1631931"/>
                </a:lnTo>
                <a:lnTo>
                  <a:pt x="2477016" y="1587507"/>
                </a:lnTo>
                <a:lnTo>
                  <a:pt x="2488224" y="1542427"/>
                </a:lnTo>
                <a:lnTo>
                  <a:pt x="2497797" y="1496724"/>
                </a:lnTo>
                <a:lnTo>
                  <a:pt x="2505703" y="1450430"/>
                </a:lnTo>
                <a:lnTo>
                  <a:pt x="2511909" y="1403578"/>
                </a:lnTo>
                <a:lnTo>
                  <a:pt x="2516382" y="1356200"/>
                </a:lnTo>
                <a:lnTo>
                  <a:pt x="2519090" y="1308330"/>
                </a:lnTo>
                <a:lnTo>
                  <a:pt x="2520000" y="1260000"/>
                </a:lnTo>
                <a:lnTo>
                  <a:pt x="2519090" y="1211669"/>
                </a:lnTo>
                <a:lnTo>
                  <a:pt x="2516382" y="1163799"/>
                </a:lnTo>
                <a:lnTo>
                  <a:pt x="2511909" y="1116421"/>
                </a:lnTo>
                <a:lnTo>
                  <a:pt x="2505703" y="1069569"/>
                </a:lnTo>
                <a:lnTo>
                  <a:pt x="2497797" y="1023275"/>
                </a:lnTo>
                <a:lnTo>
                  <a:pt x="2488224" y="977572"/>
                </a:lnTo>
                <a:lnTo>
                  <a:pt x="2477016" y="932492"/>
                </a:lnTo>
                <a:lnTo>
                  <a:pt x="2464206" y="888068"/>
                </a:lnTo>
                <a:lnTo>
                  <a:pt x="2449826" y="844332"/>
                </a:lnTo>
                <a:lnTo>
                  <a:pt x="2433909" y="801318"/>
                </a:lnTo>
                <a:lnTo>
                  <a:pt x="2416488" y="759058"/>
                </a:lnTo>
                <a:lnTo>
                  <a:pt x="2397596" y="717584"/>
                </a:lnTo>
                <a:lnTo>
                  <a:pt x="2377264" y="676929"/>
                </a:lnTo>
                <a:lnTo>
                  <a:pt x="2355526" y="637126"/>
                </a:lnTo>
                <a:lnTo>
                  <a:pt x="2332414" y="598207"/>
                </a:lnTo>
                <a:lnTo>
                  <a:pt x="2307961" y="560205"/>
                </a:lnTo>
                <a:lnTo>
                  <a:pt x="2282199" y="523153"/>
                </a:lnTo>
                <a:lnTo>
                  <a:pt x="2255162" y="487083"/>
                </a:lnTo>
                <a:lnTo>
                  <a:pt x="2226881" y="452028"/>
                </a:lnTo>
                <a:lnTo>
                  <a:pt x="2197390" y="418020"/>
                </a:lnTo>
                <a:lnTo>
                  <a:pt x="2166721" y="385093"/>
                </a:lnTo>
                <a:lnTo>
                  <a:pt x="2134906" y="353278"/>
                </a:lnTo>
                <a:lnTo>
                  <a:pt x="2101979" y="322609"/>
                </a:lnTo>
                <a:lnTo>
                  <a:pt x="2067971" y="293118"/>
                </a:lnTo>
                <a:lnTo>
                  <a:pt x="2032916" y="264837"/>
                </a:lnTo>
                <a:lnTo>
                  <a:pt x="1996846" y="237800"/>
                </a:lnTo>
                <a:lnTo>
                  <a:pt x="1959794" y="212038"/>
                </a:lnTo>
                <a:lnTo>
                  <a:pt x="1921792" y="187585"/>
                </a:lnTo>
                <a:lnTo>
                  <a:pt x="1882873" y="164473"/>
                </a:lnTo>
                <a:lnTo>
                  <a:pt x="1843070" y="142735"/>
                </a:lnTo>
                <a:lnTo>
                  <a:pt x="1802415" y="122404"/>
                </a:lnTo>
                <a:lnTo>
                  <a:pt x="1760942" y="103511"/>
                </a:lnTo>
                <a:lnTo>
                  <a:pt x="1718681" y="86090"/>
                </a:lnTo>
                <a:lnTo>
                  <a:pt x="1675667" y="70173"/>
                </a:lnTo>
                <a:lnTo>
                  <a:pt x="1631931" y="55793"/>
                </a:lnTo>
                <a:lnTo>
                  <a:pt x="1587507" y="42983"/>
                </a:lnTo>
                <a:lnTo>
                  <a:pt x="1542427" y="31775"/>
                </a:lnTo>
                <a:lnTo>
                  <a:pt x="1496724" y="22202"/>
                </a:lnTo>
                <a:lnTo>
                  <a:pt x="1450430" y="14296"/>
                </a:lnTo>
                <a:lnTo>
                  <a:pt x="1403578" y="8090"/>
                </a:lnTo>
                <a:lnTo>
                  <a:pt x="1356200" y="3617"/>
                </a:lnTo>
                <a:lnTo>
                  <a:pt x="1308330" y="909"/>
                </a:lnTo>
                <a:lnTo>
                  <a:pt x="1260000" y="0"/>
                </a:lnTo>
                <a:close/>
              </a:path>
            </a:pathLst>
          </a:custGeom>
          <a:solidFill>
            <a:srgbClr val="EF7E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9235" y="227177"/>
            <a:ext cx="2520315" cy="2520315"/>
          </a:xfrm>
          <a:custGeom>
            <a:avLst/>
            <a:gdLst/>
            <a:ahLst/>
            <a:cxnLst/>
            <a:rect l="l" t="t" r="r" b="b"/>
            <a:pathLst>
              <a:path w="2520315" h="2520315">
                <a:moveTo>
                  <a:pt x="1260000" y="2520000"/>
                </a:moveTo>
                <a:lnTo>
                  <a:pt x="1308330" y="2519090"/>
                </a:lnTo>
                <a:lnTo>
                  <a:pt x="1356200" y="2516382"/>
                </a:lnTo>
                <a:lnTo>
                  <a:pt x="1403578" y="2511909"/>
                </a:lnTo>
                <a:lnTo>
                  <a:pt x="1450430" y="2505703"/>
                </a:lnTo>
                <a:lnTo>
                  <a:pt x="1496724" y="2497797"/>
                </a:lnTo>
                <a:lnTo>
                  <a:pt x="1542427" y="2488224"/>
                </a:lnTo>
                <a:lnTo>
                  <a:pt x="1587507" y="2477016"/>
                </a:lnTo>
                <a:lnTo>
                  <a:pt x="1631931" y="2464206"/>
                </a:lnTo>
                <a:lnTo>
                  <a:pt x="1675667" y="2449826"/>
                </a:lnTo>
                <a:lnTo>
                  <a:pt x="1718681" y="2433909"/>
                </a:lnTo>
                <a:lnTo>
                  <a:pt x="1760942" y="2416488"/>
                </a:lnTo>
                <a:lnTo>
                  <a:pt x="1802415" y="2397596"/>
                </a:lnTo>
                <a:lnTo>
                  <a:pt x="1843070" y="2377264"/>
                </a:lnTo>
                <a:lnTo>
                  <a:pt x="1882873" y="2355526"/>
                </a:lnTo>
                <a:lnTo>
                  <a:pt x="1921792" y="2332414"/>
                </a:lnTo>
                <a:lnTo>
                  <a:pt x="1959794" y="2307961"/>
                </a:lnTo>
                <a:lnTo>
                  <a:pt x="1996846" y="2282199"/>
                </a:lnTo>
                <a:lnTo>
                  <a:pt x="2032916" y="2255162"/>
                </a:lnTo>
                <a:lnTo>
                  <a:pt x="2067971" y="2226881"/>
                </a:lnTo>
                <a:lnTo>
                  <a:pt x="2101979" y="2197390"/>
                </a:lnTo>
                <a:lnTo>
                  <a:pt x="2134906" y="2166721"/>
                </a:lnTo>
                <a:lnTo>
                  <a:pt x="2166721" y="2134906"/>
                </a:lnTo>
                <a:lnTo>
                  <a:pt x="2197390" y="2101979"/>
                </a:lnTo>
                <a:lnTo>
                  <a:pt x="2226881" y="2067971"/>
                </a:lnTo>
                <a:lnTo>
                  <a:pt x="2255162" y="2032916"/>
                </a:lnTo>
                <a:lnTo>
                  <a:pt x="2282199" y="1996846"/>
                </a:lnTo>
                <a:lnTo>
                  <a:pt x="2307961" y="1959794"/>
                </a:lnTo>
                <a:lnTo>
                  <a:pt x="2332414" y="1921792"/>
                </a:lnTo>
                <a:lnTo>
                  <a:pt x="2355526" y="1882873"/>
                </a:lnTo>
                <a:lnTo>
                  <a:pt x="2377264" y="1843070"/>
                </a:lnTo>
                <a:lnTo>
                  <a:pt x="2397596" y="1802415"/>
                </a:lnTo>
                <a:lnTo>
                  <a:pt x="2416488" y="1760942"/>
                </a:lnTo>
                <a:lnTo>
                  <a:pt x="2433909" y="1718681"/>
                </a:lnTo>
                <a:lnTo>
                  <a:pt x="2449826" y="1675667"/>
                </a:lnTo>
                <a:lnTo>
                  <a:pt x="2464206" y="1631931"/>
                </a:lnTo>
                <a:lnTo>
                  <a:pt x="2477016" y="1587507"/>
                </a:lnTo>
                <a:lnTo>
                  <a:pt x="2488224" y="1542427"/>
                </a:lnTo>
                <a:lnTo>
                  <a:pt x="2497797" y="1496724"/>
                </a:lnTo>
                <a:lnTo>
                  <a:pt x="2505703" y="1450430"/>
                </a:lnTo>
                <a:lnTo>
                  <a:pt x="2511909" y="1403578"/>
                </a:lnTo>
                <a:lnTo>
                  <a:pt x="2516382" y="1356200"/>
                </a:lnTo>
                <a:lnTo>
                  <a:pt x="2519090" y="1308330"/>
                </a:lnTo>
                <a:lnTo>
                  <a:pt x="2520000" y="1260000"/>
                </a:lnTo>
                <a:lnTo>
                  <a:pt x="2519090" y="1211669"/>
                </a:lnTo>
                <a:lnTo>
                  <a:pt x="2516382" y="1163799"/>
                </a:lnTo>
                <a:lnTo>
                  <a:pt x="2511909" y="1116421"/>
                </a:lnTo>
                <a:lnTo>
                  <a:pt x="2505703" y="1069569"/>
                </a:lnTo>
                <a:lnTo>
                  <a:pt x="2497797" y="1023275"/>
                </a:lnTo>
                <a:lnTo>
                  <a:pt x="2488224" y="977572"/>
                </a:lnTo>
                <a:lnTo>
                  <a:pt x="2477016" y="932492"/>
                </a:lnTo>
                <a:lnTo>
                  <a:pt x="2464206" y="888068"/>
                </a:lnTo>
                <a:lnTo>
                  <a:pt x="2449826" y="844332"/>
                </a:lnTo>
                <a:lnTo>
                  <a:pt x="2433909" y="801318"/>
                </a:lnTo>
                <a:lnTo>
                  <a:pt x="2416488" y="759058"/>
                </a:lnTo>
                <a:lnTo>
                  <a:pt x="2397596" y="717584"/>
                </a:lnTo>
                <a:lnTo>
                  <a:pt x="2377264" y="676929"/>
                </a:lnTo>
                <a:lnTo>
                  <a:pt x="2355526" y="637126"/>
                </a:lnTo>
                <a:lnTo>
                  <a:pt x="2332414" y="598207"/>
                </a:lnTo>
                <a:lnTo>
                  <a:pt x="2307961" y="560205"/>
                </a:lnTo>
                <a:lnTo>
                  <a:pt x="2282199" y="523153"/>
                </a:lnTo>
                <a:lnTo>
                  <a:pt x="2255162" y="487083"/>
                </a:lnTo>
                <a:lnTo>
                  <a:pt x="2226881" y="452028"/>
                </a:lnTo>
                <a:lnTo>
                  <a:pt x="2197390" y="418020"/>
                </a:lnTo>
                <a:lnTo>
                  <a:pt x="2166721" y="385093"/>
                </a:lnTo>
                <a:lnTo>
                  <a:pt x="2134906" y="353278"/>
                </a:lnTo>
                <a:lnTo>
                  <a:pt x="2101979" y="322609"/>
                </a:lnTo>
                <a:lnTo>
                  <a:pt x="2067971" y="293118"/>
                </a:lnTo>
                <a:lnTo>
                  <a:pt x="2032916" y="264837"/>
                </a:lnTo>
                <a:lnTo>
                  <a:pt x="1996846" y="237800"/>
                </a:lnTo>
                <a:lnTo>
                  <a:pt x="1959794" y="212038"/>
                </a:lnTo>
                <a:lnTo>
                  <a:pt x="1921792" y="187585"/>
                </a:lnTo>
                <a:lnTo>
                  <a:pt x="1882873" y="164473"/>
                </a:lnTo>
                <a:lnTo>
                  <a:pt x="1843070" y="142735"/>
                </a:lnTo>
                <a:lnTo>
                  <a:pt x="1802415" y="122404"/>
                </a:lnTo>
                <a:lnTo>
                  <a:pt x="1760942" y="103511"/>
                </a:lnTo>
                <a:lnTo>
                  <a:pt x="1718681" y="86090"/>
                </a:lnTo>
                <a:lnTo>
                  <a:pt x="1675667" y="70173"/>
                </a:lnTo>
                <a:lnTo>
                  <a:pt x="1631931" y="55793"/>
                </a:lnTo>
                <a:lnTo>
                  <a:pt x="1587507" y="42983"/>
                </a:lnTo>
                <a:lnTo>
                  <a:pt x="1542427" y="31775"/>
                </a:lnTo>
                <a:lnTo>
                  <a:pt x="1496724" y="22202"/>
                </a:lnTo>
                <a:lnTo>
                  <a:pt x="1450430" y="14296"/>
                </a:lnTo>
                <a:lnTo>
                  <a:pt x="1403578" y="8090"/>
                </a:lnTo>
                <a:lnTo>
                  <a:pt x="1356200" y="3617"/>
                </a:lnTo>
                <a:lnTo>
                  <a:pt x="1308330" y="909"/>
                </a:lnTo>
                <a:lnTo>
                  <a:pt x="1260000" y="0"/>
                </a:lnTo>
                <a:lnTo>
                  <a:pt x="1211669" y="909"/>
                </a:lnTo>
                <a:lnTo>
                  <a:pt x="1163799" y="3617"/>
                </a:lnTo>
                <a:lnTo>
                  <a:pt x="1116421" y="8090"/>
                </a:lnTo>
                <a:lnTo>
                  <a:pt x="1069569" y="14296"/>
                </a:lnTo>
                <a:lnTo>
                  <a:pt x="1023275" y="22202"/>
                </a:lnTo>
                <a:lnTo>
                  <a:pt x="977572" y="31775"/>
                </a:lnTo>
                <a:lnTo>
                  <a:pt x="932492" y="42983"/>
                </a:lnTo>
                <a:lnTo>
                  <a:pt x="888068" y="55793"/>
                </a:lnTo>
                <a:lnTo>
                  <a:pt x="844332" y="70173"/>
                </a:lnTo>
                <a:lnTo>
                  <a:pt x="801318" y="86090"/>
                </a:lnTo>
                <a:lnTo>
                  <a:pt x="759058" y="103511"/>
                </a:lnTo>
                <a:lnTo>
                  <a:pt x="717584" y="122404"/>
                </a:lnTo>
                <a:lnTo>
                  <a:pt x="676929" y="142735"/>
                </a:lnTo>
                <a:lnTo>
                  <a:pt x="637126" y="164473"/>
                </a:lnTo>
                <a:lnTo>
                  <a:pt x="598207" y="187585"/>
                </a:lnTo>
                <a:lnTo>
                  <a:pt x="560205" y="212038"/>
                </a:lnTo>
                <a:lnTo>
                  <a:pt x="523153" y="237800"/>
                </a:lnTo>
                <a:lnTo>
                  <a:pt x="487083" y="264837"/>
                </a:lnTo>
                <a:lnTo>
                  <a:pt x="452028" y="293118"/>
                </a:lnTo>
                <a:lnTo>
                  <a:pt x="418020" y="322609"/>
                </a:lnTo>
                <a:lnTo>
                  <a:pt x="385093" y="353278"/>
                </a:lnTo>
                <a:lnTo>
                  <a:pt x="353278" y="385093"/>
                </a:lnTo>
                <a:lnTo>
                  <a:pt x="322609" y="418020"/>
                </a:lnTo>
                <a:lnTo>
                  <a:pt x="293118" y="452028"/>
                </a:lnTo>
                <a:lnTo>
                  <a:pt x="264837" y="487083"/>
                </a:lnTo>
                <a:lnTo>
                  <a:pt x="237800" y="523153"/>
                </a:lnTo>
                <a:lnTo>
                  <a:pt x="212038" y="560205"/>
                </a:lnTo>
                <a:lnTo>
                  <a:pt x="187585" y="598207"/>
                </a:lnTo>
                <a:lnTo>
                  <a:pt x="164473" y="637126"/>
                </a:lnTo>
                <a:lnTo>
                  <a:pt x="142735" y="676929"/>
                </a:lnTo>
                <a:lnTo>
                  <a:pt x="122404" y="717584"/>
                </a:lnTo>
                <a:lnTo>
                  <a:pt x="103511" y="759058"/>
                </a:lnTo>
                <a:lnTo>
                  <a:pt x="86090" y="801318"/>
                </a:lnTo>
                <a:lnTo>
                  <a:pt x="70173" y="844332"/>
                </a:lnTo>
                <a:lnTo>
                  <a:pt x="55793" y="888068"/>
                </a:lnTo>
                <a:lnTo>
                  <a:pt x="42983" y="932492"/>
                </a:lnTo>
                <a:lnTo>
                  <a:pt x="31775" y="977572"/>
                </a:lnTo>
                <a:lnTo>
                  <a:pt x="22202" y="1023275"/>
                </a:lnTo>
                <a:lnTo>
                  <a:pt x="14296" y="1069569"/>
                </a:lnTo>
                <a:lnTo>
                  <a:pt x="8090" y="1116421"/>
                </a:lnTo>
                <a:lnTo>
                  <a:pt x="3617" y="1163799"/>
                </a:lnTo>
                <a:lnTo>
                  <a:pt x="909" y="1211669"/>
                </a:lnTo>
                <a:lnTo>
                  <a:pt x="0" y="1260000"/>
                </a:lnTo>
                <a:lnTo>
                  <a:pt x="909" y="1308330"/>
                </a:lnTo>
                <a:lnTo>
                  <a:pt x="3617" y="1356200"/>
                </a:lnTo>
                <a:lnTo>
                  <a:pt x="8090" y="1403578"/>
                </a:lnTo>
                <a:lnTo>
                  <a:pt x="14296" y="1450430"/>
                </a:lnTo>
                <a:lnTo>
                  <a:pt x="22202" y="1496724"/>
                </a:lnTo>
                <a:lnTo>
                  <a:pt x="31775" y="1542427"/>
                </a:lnTo>
                <a:lnTo>
                  <a:pt x="42983" y="1587507"/>
                </a:lnTo>
                <a:lnTo>
                  <a:pt x="55793" y="1631931"/>
                </a:lnTo>
                <a:lnTo>
                  <a:pt x="70173" y="1675667"/>
                </a:lnTo>
                <a:lnTo>
                  <a:pt x="86090" y="1718681"/>
                </a:lnTo>
                <a:lnTo>
                  <a:pt x="103511" y="1760942"/>
                </a:lnTo>
                <a:lnTo>
                  <a:pt x="122404" y="1802415"/>
                </a:lnTo>
                <a:lnTo>
                  <a:pt x="142735" y="1843070"/>
                </a:lnTo>
                <a:lnTo>
                  <a:pt x="164473" y="1882873"/>
                </a:lnTo>
                <a:lnTo>
                  <a:pt x="187585" y="1921792"/>
                </a:lnTo>
                <a:lnTo>
                  <a:pt x="212038" y="1959794"/>
                </a:lnTo>
                <a:lnTo>
                  <a:pt x="237800" y="1996846"/>
                </a:lnTo>
                <a:lnTo>
                  <a:pt x="264837" y="2032916"/>
                </a:lnTo>
                <a:lnTo>
                  <a:pt x="293118" y="2067971"/>
                </a:lnTo>
                <a:lnTo>
                  <a:pt x="322609" y="2101979"/>
                </a:lnTo>
                <a:lnTo>
                  <a:pt x="353278" y="2134906"/>
                </a:lnTo>
                <a:lnTo>
                  <a:pt x="385093" y="2166721"/>
                </a:lnTo>
                <a:lnTo>
                  <a:pt x="418020" y="2197390"/>
                </a:lnTo>
                <a:lnTo>
                  <a:pt x="452028" y="2226881"/>
                </a:lnTo>
                <a:lnTo>
                  <a:pt x="487083" y="2255162"/>
                </a:lnTo>
                <a:lnTo>
                  <a:pt x="523153" y="2282199"/>
                </a:lnTo>
                <a:lnTo>
                  <a:pt x="560205" y="2307961"/>
                </a:lnTo>
                <a:lnTo>
                  <a:pt x="598207" y="2332414"/>
                </a:lnTo>
                <a:lnTo>
                  <a:pt x="637126" y="2355526"/>
                </a:lnTo>
                <a:lnTo>
                  <a:pt x="676929" y="2377264"/>
                </a:lnTo>
                <a:lnTo>
                  <a:pt x="717584" y="2397596"/>
                </a:lnTo>
                <a:lnTo>
                  <a:pt x="759058" y="2416488"/>
                </a:lnTo>
                <a:lnTo>
                  <a:pt x="801318" y="2433909"/>
                </a:lnTo>
                <a:lnTo>
                  <a:pt x="844332" y="2449826"/>
                </a:lnTo>
                <a:lnTo>
                  <a:pt x="888068" y="2464206"/>
                </a:lnTo>
                <a:lnTo>
                  <a:pt x="932492" y="2477016"/>
                </a:lnTo>
                <a:lnTo>
                  <a:pt x="977572" y="2488224"/>
                </a:lnTo>
                <a:lnTo>
                  <a:pt x="1023275" y="2497797"/>
                </a:lnTo>
                <a:lnTo>
                  <a:pt x="1069569" y="2505703"/>
                </a:lnTo>
                <a:lnTo>
                  <a:pt x="1116421" y="2511909"/>
                </a:lnTo>
                <a:lnTo>
                  <a:pt x="1163799" y="2516382"/>
                </a:lnTo>
                <a:lnTo>
                  <a:pt x="1211669" y="2519090"/>
                </a:lnTo>
                <a:lnTo>
                  <a:pt x="1260000" y="2520000"/>
                </a:lnTo>
                <a:close/>
              </a:path>
            </a:pathLst>
          </a:custGeom>
          <a:ln w="7199">
            <a:solidFill>
              <a:srgbClr val="EF7E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5719" y="410106"/>
            <a:ext cx="8581961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A2A2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8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9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0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1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2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3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4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5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6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8.xml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19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20.xml"/><Relationship Id="rId4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1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22.xml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23.xml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4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5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6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7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8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9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30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31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32.xml"/><Relationship Id="rId4" Type="http://schemas.openxmlformats.org/officeDocument/2006/relationships/image" Target="../media/image3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33.xml"/><Relationship Id="rId4" Type="http://schemas.openxmlformats.org/officeDocument/2006/relationships/image" Target="../media/image3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34.xml"/><Relationship Id="rId4" Type="http://schemas.openxmlformats.org/officeDocument/2006/relationships/image" Target="../media/image3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35.xml"/><Relationship Id="rId4" Type="http://schemas.openxmlformats.org/officeDocument/2006/relationships/image" Target="../media/image3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chart" Target="../charts/chart36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chart" Target="../charts/chart37.xml"/><Relationship Id="rId4" Type="http://schemas.openxmlformats.org/officeDocument/2006/relationships/image" Target="../media/image3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3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4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5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6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7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70072" y="2380017"/>
            <a:ext cx="2667187" cy="21774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799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846554" y="1065275"/>
            <a:ext cx="7233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Czy OP jest Twoim zdaniem dobrym miejscem do życia i rozwoju?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E3E43A1B-44A0-4803-A5FA-06A7F49596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6282612"/>
              </p:ext>
            </p:extLst>
          </p:nvPr>
        </p:nvGraphicFramePr>
        <p:xfrm>
          <a:off x="1782233" y="1952625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D7480AE5-5D69-4779-A733-7CF876E241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2A869C07-FFA5-4C7A-B916-4C545A76CD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4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810981" y="1343025"/>
            <a:ext cx="7233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Czy Twoje miejsce zamieszkania jest Twoim zdaniem dobrym miejscem do życia i rozwoju?</a:t>
            </a: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21711DFF-ADF3-4E81-BDBC-05D8D15312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0150989"/>
              </p:ext>
            </p:extLst>
          </p:nvPr>
        </p:nvGraphicFramePr>
        <p:xfrm>
          <a:off x="863155" y="2257425"/>
          <a:ext cx="882694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Obraz 9">
            <a:extLst>
              <a:ext uri="{FF2B5EF4-FFF2-40B4-BE49-F238E27FC236}">
                <a16:creationId xmlns:a16="http://schemas.microsoft.com/office/drawing/2014/main" id="{97340CCB-FC4A-401F-BD7F-70F4FE24AD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6C3FD0AE-D0F7-4063-BD17-E507AB1D23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4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80753" y="890665"/>
            <a:ext cx="10423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Co zachęca Ciebie do mieszkania (teraz i w przyszłości) w Twojej gminie/miejscowości, a co do jej opuszczenia? 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BEF364A-4CC5-414D-ABA9-018E287A75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2726329"/>
              </p:ext>
            </p:extLst>
          </p:nvPr>
        </p:nvGraphicFramePr>
        <p:xfrm>
          <a:off x="180753" y="1730296"/>
          <a:ext cx="10423748" cy="578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3D8CF6EB-E213-4C1A-8CBA-F610D27C77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FFC508F8-C722-4AAE-98D3-AB027B159A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5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88900" y="1056118"/>
            <a:ext cx="10363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 musi się zmienić, żeby młodzi ludzie chcieli tu zostać lub wrócić po studiach? (5 wskazań)</a:t>
            </a:r>
            <a:endParaRPr lang="pl-PL" sz="16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6724613B-2B55-4E94-B1E7-2259CF3BAD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8494546"/>
              </p:ext>
            </p:extLst>
          </p:nvPr>
        </p:nvGraphicFramePr>
        <p:xfrm>
          <a:off x="241301" y="1405113"/>
          <a:ext cx="10210800" cy="6033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282057AF-15A3-4B5E-A771-520432C379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0C70471-084E-4CAB-89DA-FA10AAE0FCE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50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696681" y="1065275"/>
            <a:ext cx="7462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Co planujesz po szkole średniej?</a:t>
            </a:r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42B618E0-3F44-47CD-874F-AA699E91D4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3006848"/>
              </p:ext>
            </p:extLst>
          </p:nvPr>
        </p:nvGraphicFramePr>
        <p:xfrm>
          <a:off x="855954" y="1454228"/>
          <a:ext cx="9144000" cy="590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1C3E4BD0-CA5C-4CAF-AB1C-AA1A0F0B7F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9DD3B7F5-18A1-4CA1-B201-7C7DC0B08D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0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696681" y="1065275"/>
            <a:ext cx="7462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W jakim mieście chciał(a)byś kontynuować naukę?</a:t>
            </a:r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42B618E0-3F44-47CD-874F-AA699E91D4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7768958"/>
              </p:ext>
            </p:extLst>
          </p:nvPr>
        </p:nvGraphicFramePr>
        <p:xfrm>
          <a:off x="927100" y="1571625"/>
          <a:ext cx="9144000" cy="590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3547D58A-EAEE-46ED-92A2-BB836F0A443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444844B-8ECB-4EEE-9974-A469196071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5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195063" y="958054"/>
            <a:ext cx="8303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Gdzie najbardziej chciał(a)byś w przyszłości pracować?</a:t>
            </a:r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42B618E0-3F44-47CD-874F-AA699E91D4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727765"/>
              </p:ext>
            </p:extLst>
          </p:nvPr>
        </p:nvGraphicFramePr>
        <p:xfrm>
          <a:off x="855954" y="1454228"/>
          <a:ext cx="9144000" cy="590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AABDE3A5-975E-40C8-A485-C71D2F28F8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1D5F012-3648-4A47-8B2A-E25F9C7954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2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195063" y="958054"/>
            <a:ext cx="8303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Gdzie najbardziej chciał(a)byś w przyszłości mieszkać?</a:t>
            </a:r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42B618E0-3F44-47CD-874F-AA699E91D4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5074223"/>
              </p:ext>
            </p:extLst>
          </p:nvPr>
        </p:nvGraphicFramePr>
        <p:xfrm>
          <a:off x="855954" y="1454228"/>
          <a:ext cx="9144000" cy="590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1754527C-443E-4C64-A599-331446800C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57493EE9-829C-4E57-A72D-52B8586E16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195063" y="958054"/>
            <a:ext cx="8303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Gdzie najbardziej chciał(a)byś w przyszłości mieszkać?</a:t>
            </a: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8602BF11-A922-49BE-A0D7-D398E17CD5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9135140"/>
              </p:ext>
            </p:extLst>
          </p:nvPr>
        </p:nvGraphicFramePr>
        <p:xfrm>
          <a:off x="622301" y="1405113"/>
          <a:ext cx="9525000" cy="603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Obraz 9">
            <a:extLst>
              <a:ext uri="{FF2B5EF4-FFF2-40B4-BE49-F238E27FC236}">
                <a16:creationId xmlns:a16="http://schemas.microsoft.com/office/drawing/2014/main" id="{70F8A79E-3C6E-4694-AFAA-2F068F26B0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F9358997-E02C-4496-88B2-D6671019FF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9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357571" y="959299"/>
            <a:ext cx="814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 podjęłaś/podjąłeś już kiedykolwiek pracę, za którą otrzymałaś/eś wynagrodzenie?</a:t>
            </a:r>
            <a:br>
              <a:rPr lang="pl-PL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42B618E0-3F44-47CD-874F-AA699E91D4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8084053"/>
              </p:ext>
            </p:extLst>
          </p:nvPr>
        </p:nvGraphicFramePr>
        <p:xfrm>
          <a:off x="855954" y="1454228"/>
          <a:ext cx="9144000" cy="590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49B5032B-E3C6-4A5C-98C0-54F6E47743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ECE85A0B-66A1-433B-B0C1-D9FD5DECAA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5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E9DA3C-768A-466B-9379-C16368913810}"/>
              </a:ext>
            </a:extLst>
          </p:cNvPr>
          <p:cNvSpPr txBox="1"/>
          <p:nvPr/>
        </p:nvSpPr>
        <p:spPr>
          <a:xfrm>
            <a:off x="1040765" y="2962583"/>
            <a:ext cx="8610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Badania Młodzieży</a:t>
            </a:r>
          </a:p>
          <a:p>
            <a:pPr algn="ctr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Łącznie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561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respondentów</a:t>
            </a:r>
          </a:p>
          <a:p>
            <a:pPr algn="ctr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441 (78%)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respondentów z Obszaru Partnerstwa </a:t>
            </a:r>
          </a:p>
          <a:p>
            <a:pPr algn="ctr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A9505EB5-65EF-4BA7-8B40-B9B21C2528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190193"/>
            <a:ext cx="1393385" cy="160936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B8844EFA-086D-4459-964F-5C6A0276B9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2190193"/>
            <a:ext cx="1461729" cy="164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4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357571" y="959299"/>
            <a:ext cx="814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 podjęłaś/podjąłeś już kiedykolwiek pracę, za którą otrzymałaś/eś wynagrodzenie?</a:t>
            </a:r>
            <a:br>
              <a:rPr lang="pl-PL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C1BF6688-ACAC-4388-9916-F84C2BBEEC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070703"/>
              </p:ext>
            </p:extLst>
          </p:nvPr>
        </p:nvGraphicFramePr>
        <p:xfrm>
          <a:off x="863155" y="1800225"/>
          <a:ext cx="8826945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Obraz 9">
            <a:extLst>
              <a:ext uri="{FF2B5EF4-FFF2-40B4-BE49-F238E27FC236}">
                <a16:creationId xmlns:a16="http://schemas.microsoft.com/office/drawing/2014/main" id="{B9BC60B9-3964-4285-8F3C-811E5DE935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E430E675-4719-4FAA-AE93-C2733509D5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6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810981" y="1056118"/>
            <a:ext cx="723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Atrakcyjność miejsc pracy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85058594-2F45-4A46-A162-1FF6F40B6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5068535"/>
              </p:ext>
            </p:extLst>
          </p:nvPr>
        </p:nvGraphicFramePr>
        <p:xfrm>
          <a:off x="285955" y="1456229"/>
          <a:ext cx="10568762" cy="610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02A4C5A0-A658-446D-91D6-02F77F721A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54B6CB98-D268-44FA-8540-9706249B0F4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3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810981" y="1056118"/>
            <a:ext cx="723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Atrakcyjność branż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85058594-2F45-4A46-A162-1FF6F40B6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767167"/>
              </p:ext>
            </p:extLst>
          </p:nvPr>
        </p:nvGraphicFramePr>
        <p:xfrm>
          <a:off x="285955" y="1571625"/>
          <a:ext cx="10568762" cy="599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262CEF78-D6BA-4C28-8DD8-DC3C4D0EC8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70A5B2FE-2EBA-4B6A-B80A-3CB2A36496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1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850900" y="1055592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Ile czasu możesz poświęcić na codzienne dojazdy do pracy?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1A089325-ABC8-4A5B-A38A-050A17AA0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2301914"/>
              </p:ext>
            </p:extLst>
          </p:nvPr>
        </p:nvGraphicFramePr>
        <p:xfrm>
          <a:off x="1781598" y="1682551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3C3C2045-E84C-4CB1-86F3-7ACB75B648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4898CB37-2CBA-4007-8281-C725C9E327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6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810981" y="1056118"/>
            <a:ext cx="723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W jakim stopniu masz zaufanie do?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85058594-2F45-4A46-A162-1FF6F40B6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6093173"/>
              </p:ext>
            </p:extLst>
          </p:nvPr>
        </p:nvGraphicFramePr>
        <p:xfrm>
          <a:off x="285955" y="1571625"/>
          <a:ext cx="10568762" cy="599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E3635848-80BC-48E0-B4F7-6BA601C6AAE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E48D8764-E9B6-4A5B-BB42-7B7FA1BC01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9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810981" y="1056118"/>
            <a:ext cx="723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Które z poniższych aspektów życia są dla Ciebie szczególnie ważne? (wskaż 3)</a:t>
            </a:r>
            <a:endParaRPr lang="pl-PL" sz="20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6724613B-2B55-4E94-B1E7-2259CF3BAD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6618865"/>
              </p:ext>
            </p:extLst>
          </p:nvPr>
        </p:nvGraphicFramePr>
        <p:xfrm>
          <a:off x="241301" y="1405113"/>
          <a:ext cx="10210800" cy="6033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0D85867B-68A9-4A45-A0B1-FA4F65AF0F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17B6132C-148A-4DCD-9AB5-102C56195B0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E9DA3C-768A-466B-9379-C16368913810}"/>
              </a:ext>
            </a:extLst>
          </p:cNvPr>
          <p:cNvSpPr txBox="1"/>
          <p:nvPr/>
        </p:nvSpPr>
        <p:spPr>
          <a:xfrm>
            <a:off x="1040765" y="3270684"/>
            <a:ext cx="8610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Badania Mieszkańców</a:t>
            </a:r>
          </a:p>
          <a:p>
            <a:pPr algn="ctr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Łącznie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1183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respondentów</a:t>
            </a:r>
          </a:p>
          <a:p>
            <a:pPr algn="ctr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661*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respondentów wypełniło całą ankietę</a:t>
            </a:r>
          </a:p>
          <a:p>
            <a:pPr algn="ctr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B95926A-AAA0-4706-A710-830F1A386B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976745"/>
            <a:ext cx="1393385" cy="160936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95E19923-42C0-4DE1-9D5D-CCC01B9425D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300" y="2976745"/>
            <a:ext cx="1461729" cy="164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6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846554" y="1065275"/>
            <a:ext cx="723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 - płeć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1A089325-ABC8-4A5B-A38A-050A17AA0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554933"/>
              </p:ext>
            </p:extLst>
          </p:nvPr>
        </p:nvGraphicFramePr>
        <p:xfrm>
          <a:off x="1781598" y="1682551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8FFC29B5-1EF1-45E4-AC49-C462892FFB0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BD0EDE1-497B-48D0-9484-EF431E37B3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4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043291" y="1069116"/>
            <a:ext cx="8605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Respondentów- wiek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1A089325-ABC8-4A5B-A38A-050A17AA0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1258197"/>
              </p:ext>
            </p:extLst>
          </p:nvPr>
        </p:nvGraphicFramePr>
        <p:xfrm>
          <a:off x="1810913" y="1694227"/>
          <a:ext cx="7070302" cy="5049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8F464135-4133-4749-AA1A-7B80DA0CA86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C217D85B-A8CC-477A-9F22-A378BD13CFD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1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043291" y="1069116"/>
            <a:ext cx="8605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Respondentów*- wykształcenie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1A089325-ABC8-4A5B-A38A-050A17AA0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2311491"/>
              </p:ext>
            </p:extLst>
          </p:nvPr>
        </p:nvGraphicFramePr>
        <p:xfrm>
          <a:off x="1810913" y="1694227"/>
          <a:ext cx="7070302" cy="5049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59A4DEFC-6072-4155-BD69-899A366A5FF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A909CB1D-0DF2-4FEC-A96F-928FCF5B1D5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5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846554" y="1065275"/>
            <a:ext cx="723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 z Obszaru Partnerstwa - płeć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1A089325-ABC8-4A5B-A38A-050A17AA0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7661129"/>
              </p:ext>
            </p:extLst>
          </p:nvPr>
        </p:nvGraphicFramePr>
        <p:xfrm>
          <a:off x="1781598" y="1682551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0D70E55B-A544-46EB-90AD-95336A5766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3D74A275-B186-44B1-8098-92369368264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660441" y="936051"/>
            <a:ext cx="876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 – sytuacja zawodowa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42AE5B86-525A-4343-ACB1-5EA7A32C7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086482"/>
              </p:ext>
            </p:extLst>
          </p:nvPr>
        </p:nvGraphicFramePr>
        <p:xfrm>
          <a:off x="317501" y="1405113"/>
          <a:ext cx="9829800" cy="525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4033E24A-B3E1-4E62-9C4B-DA78E3F126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159A528A-5343-4BCE-8A1B-AF591833F7D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5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536065" y="1005003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Respondentów*– sytuacja materialna rodziny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42AE5B86-525A-4343-ACB1-5EA7A32C7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7598710"/>
              </p:ext>
            </p:extLst>
          </p:nvPr>
        </p:nvGraphicFramePr>
        <p:xfrm>
          <a:off x="317501" y="1405113"/>
          <a:ext cx="9829800" cy="525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F65FD794-B2A5-47FA-86AD-B1E8127000B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1316BFF8-12CC-4B13-8844-88D2D7D64FD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7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440821" y="936123"/>
            <a:ext cx="876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Respondentów*– gmina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42AE5B86-525A-4343-ACB1-5EA7A32C7365}"/>
              </a:ext>
            </a:extLst>
          </p:cNvPr>
          <p:cNvGraphicFramePr/>
          <p:nvPr/>
        </p:nvGraphicFramePr>
        <p:xfrm>
          <a:off x="317501" y="1405113"/>
          <a:ext cx="9829800" cy="525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4C8B0A1C-CD58-414E-B9F7-EC3B43A73A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32699C6-F785-4491-B458-E5839DA1F34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3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193164" y="1055592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Czy obszar Partnerstwa jest dobrym miejscem do życia?*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1A089325-ABC8-4A5B-A38A-050A17AA0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581201"/>
              </p:ext>
            </p:extLst>
          </p:nvPr>
        </p:nvGraphicFramePr>
        <p:xfrm>
          <a:off x="1536700" y="1682550"/>
          <a:ext cx="7620000" cy="5049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4DD47BD4-1F05-40B9-B09E-E19F5C9CB9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368053A4-CA3F-44F7-9893-DEF52D5148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1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193164" y="1055592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Czy obszar Partnerstwa jest dobrym miejscem do życia? – wszyscy (974) respondenci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1A089325-ABC8-4A5B-A38A-050A17AA0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4284795"/>
              </p:ext>
            </p:extLst>
          </p:nvPr>
        </p:nvGraphicFramePr>
        <p:xfrm>
          <a:off x="1536700" y="1682550"/>
          <a:ext cx="7620000" cy="5049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981AB52A-2242-476A-9DB2-B445B43257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A2CF07B-6EDC-4168-A5EC-F096580C521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7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810981" y="1056118"/>
            <a:ext cx="723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Gdzie najczęściej korzystasz z poniższych usług?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BEF364A-4CC5-414D-ABA9-018E287A75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6614925"/>
              </p:ext>
            </p:extLst>
          </p:nvPr>
        </p:nvGraphicFramePr>
        <p:xfrm>
          <a:off x="180753" y="1456228"/>
          <a:ext cx="10423748" cy="6106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0AFFB6BE-6D52-4BEE-9D24-3770C3BAB4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78A23D84-8BA8-4F38-8102-05696D42A2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810981" y="861990"/>
            <a:ext cx="7233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Gdzie najczęściej realizuje Pan/i swoje aktywności ekonomiczne, kulturalne i społeczne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BEF364A-4CC5-414D-ABA9-018E287A75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284250"/>
              </p:ext>
            </p:extLst>
          </p:nvPr>
        </p:nvGraphicFramePr>
        <p:xfrm>
          <a:off x="590327" y="1672946"/>
          <a:ext cx="9525001" cy="56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CEC2E882-1738-48E9-80BD-8C1731DF58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18E2DEE0-E75E-4F1B-8D8B-48FC37075D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6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279400" y="861990"/>
            <a:ext cx="10134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Jak często bywa Pan/i w poszczególnych gminach obszaru Partnerstwa dla załatwienia spraw, skorzystania z usług, itp.?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BEF364A-4CC5-414D-ABA9-018E287A75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5322946"/>
              </p:ext>
            </p:extLst>
          </p:nvPr>
        </p:nvGraphicFramePr>
        <p:xfrm>
          <a:off x="590327" y="2028825"/>
          <a:ext cx="9525001" cy="528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A57AFF4B-60CA-4D87-B4A0-A57723C7D6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B50B6246-E621-4B1D-AA3C-A42482D3839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1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1564594" y="813392"/>
            <a:ext cx="7726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W jaki sposób najczęściej przemieszcza się Pan/Pani?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BEF364A-4CC5-414D-ABA9-018E287A75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3412834"/>
              </p:ext>
            </p:extLst>
          </p:nvPr>
        </p:nvGraphicFramePr>
        <p:xfrm>
          <a:off x="590327" y="1472117"/>
          <a:ext cx="9525001" cy="583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741A872D-D277-40CE-A95B-9EE98135ED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78558F2-6F33-427C-A9C6-D9887CA95D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6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-69850" y="881885"/>
            <a:ext cx="10833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Co jest silną stroną (atutem), a co słaba stroną (deficytem) Pana/i gminy? </a:t>
            </a: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9814C707-3F3F-4EBE-9546-28EDD0A91F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900630"/>
              </p:ext>
            </p:extLst>
          </p:nvPr>
        </p:nvGraphicFramePr>
        <p:xfrm>
          <a:off x="317500" y="1405114"/>
          <a:ext cx="9982199" cy="5954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20196D86-F714-4F30-BF83-6BB80272775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01AFC2F-ECB3-47F5-BC0A-87617ADDB0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043291" y="1069116"/>
            <a:ext cx="8605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 z Obszaru Partnerstwa - zamieszkanie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1A089325-ABC8-4A5B-A38A-050A17AA0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226824"/>
              </p:ext>
            </p:extLst>
          </p:nvPr>
        </p:nvGraphicFramePr>
        <p:xfrm>
          <a:off x="1781598" y="1682551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95B16AE5-49B4-48E8-9125-600275CE8F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327FD76-FC27-4BA6-9C9A-17625B09B9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4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BDB7528-5E6C-4FEC-B199-3F65E10DB689}"/>
              </a:ext>
            </a:extLst>
          </p:cNvPr>
          <p:cNvSpPr txBox="1"/>
          <p:nvPr/>
        </p:nvSpPr>
        <p:spPr>
          <a:xfrm>
            <a:off x="-69850" y="818478"/>
            <a:ext cx="1083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Jakiego rodzaju przedsięwzięcia powinny zostać zrealizowane w Pana/i Gminie w pierwszej kolejności? 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6A45848C-354B-482E-9A4B-44C3E4134D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9232283"/>
              </p:ext>
            </p:extLst>
          </p:nvPr>
        </p:nvGraphicFramePr>
        <p:xfrm>
          <a:off x="469900" y="1405113"/>
          <a:ext cx="10134600" cy="590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32739F10-3069-4BDB-83A7-76F3B56E85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546856" cy="615213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571B679-0051-460F-8471-7D8EDBA7AC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26" y="203265"/>
            <a:ext cx="554848" cy="64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6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70072" y="2380017"/>
            <a:ext cx="2667187" cy="21774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751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193164" y="1055592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 z Obszaru Partnerstwa – typ szkoły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1A089325-ABC8-4A5B-A38A-050A17AA0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313038"/>
              </p:ext>
            </p:extLst>
          </p:nvPr>
        </p:nvGraphicFramePr>
        <p:xfrm>
          <a:off x="1781598" y="1682551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308CA46A-9327-4493-9932-68CDFE58580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A5A84464-41A2-4C15-AFFD-C0E69405430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0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440821" y="936123"/>
            <a:ext cx="876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Respondentów*– gmina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42AE5B86-525A-4343-ACB1-5EA7A32C7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4888888"/>
              </p:ext>
            </p:extLst>
          </p:nvPr>
        </p:nvGraphicFramePr>
        <p:xfrm>
          <a:off x="317501" y="1405113"/>
          <a:ext cx="9829800" cy="525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115AF9D0-A895-49C5-A80E-66641D8ECC9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A552AA3B-42BC-4247-A3DD-64EB7B6F9F4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9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846554" y="1065275"/>
            <a:ext cx="7233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 z Obszaru Partnerstwa – sytuacja materialna rodziny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42AE5B86-525A-4343-ACB1-5EA7A32C7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0036970"/>
              </p:ext>
            </p:extLst>
          </p:nvPr>
        </p:nvGraphicFramePr>
        <p:xfrm>
          <a:off x="317501" y="1405113"/>
          <a:ext cx="9829800" cy="525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4094FC6F-99B4-439A-832C-72F8C52007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140FF29F-C906-4B89-AEB4-E03E5D930DD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8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846554" y="1065275"/>
            <a:ext cx="7233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 z Obszaru Partnerstwa – sytuacja zawodowa matki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3AC437A0-A87E-440F-A07E-6948A60381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3251499"/>
              </p:ext>
            </p:extLst>
          </p:nvPr>
        </p:nvGraphicFramePr>
        <p:xfrm>
          <a:off x="774700" y="1773161"/>
          <a:ext cx="9220200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BEA0834B-030F-4850-86FE-E0649A85B09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471D798-A505-400D-ABC8-AC5D47D67D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0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31999"/>
            <a:ext cx="10692130" cy="720090"/>
          </a:xfrm>
          <a:custGeom>
            <a:avLst/>
            <a:gdLst/>
            <a:ahLst/>
            <a:cxnLst/>
            <a:rect l="l" t="t" r="r" b="b"/>
            <a:pathLst>
              <a:path w="10692130" h="720090">
                <a:moveTo>
                  <a:pt x="0" y="0"/>
                </a:moveTo>
                <a:lnTo>
                  <a:pt x="10692000" y="0"/>
                </a:lnTo>
                <a:lnTo>
                  <a:pt x="10692000" y="720001"/>
                </a:lnTo>
                <a:lnTo>
                  <a:pt x="0" y="7200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9D9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3848" y="203266"/>
            <a:ext cx="1708093" cy="555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7954" y="203265"/>
            <a:ext cx="788735" cy="64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71600" y="252381"/>
            <a:ext cx="1104472" cy="5063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14179" y="6822639"/>
            <a:ext cx="4842158" cy="557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D59F42-7872-46B1-B936-1F1F835B6CE9}"/>
              </a:ext>
            </a:extLst>
          </p:cNvPr>
          <p:cNvSpPr txBox="1"/>
          <p:nvPr/>
        </p:nvSpPr>
        <p:spPr>
          <a:xfrm>
            <a:off x="1846554" y="1065275"/>
            <a:ext cx="7233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latin typeface="Arial Black" panose="020B0A04020102020204" pitchFamily="34" charset="0"/>
              </a:rPr>
              <a:t>Profil Respondentów z Obszaru Partnerstwa – sytuacja zawodowa ojca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3AC437A0-A87E-440F-A07E-6948A60381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3783732"/>
              </p:ext>
            </p:extLst>
          </p:nvPr>
        </p:nvGraphicFramePr>
        <p:xfrm>
          <a:off x="774700" y="1773161"/>
          <a:ext cx="9220200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EB276445-3D48-48B6-8E64-CA1A5D4705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100" y="203265"/>
            <a:ext cx="640080" cy="720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5D90AA76-E6E6-4F6C-9551-1E842AA4578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203265"/>
            <a:ext cx="623454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5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7CE990A60E9047BFE5EC82EDAEF19F" ma:contentTypeVersion="4" ma:contentTypeDescription="Utwórz nowy dokument." ma:contentTypeScope="" ma:versionID="4552488631dfef056a5e3a197ad48065">
  <xsd:schema xmlns:xsd="http://www.w3.org/2001/XMLSchema" xmlns:xs="http://www.w3.org/2001/XMLSchema" xmlns:p="http://schemas.microsoft.com/office/2006/metadata/properties" xmlns:ns2="6adb0c23-3fed-412e-be5a-577098e4a715" xmlns:ns3="df49ff4d-a706-4ee4-a1b9-109202d6326c" targetNamespace="http://schemas.microsoft.com/office/2006/metadata/properties" ma:root="true" ma:fieldsID="b37e23b50e7db1b9a57ffc7673f9f39b" ns2:_="" ns3:_="">
    <xsd:import namespace="6adb0c23-3fed-412e-be5a-577098e4a715"/>
    <xsd:import namespace="df49ff4d-a706-4ee4-a1b9-109202d632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b0c23-3fed-412e-be5a-577098e4a7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49ff4d-a706-4ee4-a1b9-109202d632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8DA905-ECE3-4D5C-BAFE-D261C51313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2FFF3C-FEC1-45D1-8236-B911C7E1D8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db0c23-3fed-412e-be5a-577098e4a715"/>
    <ds:schemaRef ds:uri="df49ff4d-a706-4ee4-a1b9-109202d632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6BED6F-ECE5-418F-89E3-6B149CFB8916}">
  <ds:schemaRefs>
    <ds:schemaRef ds:uri="http://purl.org/dc/elements/1.1/"/>
    <ds:schemaRef ds:uri="6adb0c23-3fed-412e-be5a-577098e4a715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f49ff4d-a706-4ee4-a1b9-109202d6326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19120</TotalTime>
  <Words>491</Words>
  <Application>Microsoft Office PowerPoint</Application>
  <PresentationFormat>Niestandardowy</PresentationFormat>
  <Paragraphs>82</Paragraphs>
  <Slides>41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7" baseType="lpstr">
      <vt:lpstr>Arial</vt:lpstr>
      <vt:lpstr>Arial Black</vt:lpstr>
      <vt:lpstr>Calibri</vt:lpstr>
      <vt:lpstr>Tahoma</vt:lpstr>
      <vt:lpstr>Verdana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mapy partnerstw 1-10.cdr</dc:title>
  <dc:creator>Lucy</dc:creator>
  <cp:lastModifiedBy>Krzysztof Koman</cp:lastModifiedBy>
  <cp:revision>177</cp:revision>
  <dcterms:created xsi:type="dcterms:W3CDTF">2020-11-20T15:15:01Z</dcterms:created>
  <dcterms:modified xsi:type="dcterms:W3CDTF">2021-02-09T12:15:39Z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2020-11-20T00:00:00Z</vt:filetime>
  </property>
  <property fmtid="{D5CDD505-2E9C-101B-9397-08002B2CF9AE}" pid="3" name="Creator">
    <vt:lpwstr>CorelDRAW X8</vt:lpwstr>
  </property>
  <property fmtid="{D5CDD505-2E9C-101B-9397-08002B2CF9AE}" pid="4" name="LastSaved">
    <vt:filetime>2020-11-20T00:00:00Z</vt:filetime>
  </property>
  <property fmtid="{D5CDD505-2E9C-101B-9397-08002B2CF9AE}" pid="5" name="ContentTypeId">
    <vt:lpwstr>0x010100BE7CE990A60E9047BFE5EC82EDAEF19F</vt:lpwstr>
  </property>
</Properties>
</file>