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9" r:id="rId5"/>
    <p:sldId id="261" r:id="rId6"/>
    <p:sldId id="278" r:id="rId7"/>
    <p:sldId id="262" r:id="rId8"/>
    <p:sldId id="279" r:id="rId9"/>
    <p:sldId id="280" r:id="rId10"/>
    <p:sldId id="281" r:id="rId11"/>
    <p:sldId id="263" r:id="rId12"/>
    <p:sldId id="264" r:id="rId13"/>
    <p:sldId id="258"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4AC3E45-268F-421F-942F-CBFA1B92CD11}" type="datetimeFigureOut">
              <a:rPr lang="pl-PL" smtClean="0"/>
              <a:t>03.05.2021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341532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4AC3E45-268F-421F-942F-CBFA1B92CD11}" type="datetimeFigureOut">
              <a:rPr lang="pl-PL" smtClean="0"/>
              <a:t>03.05.2021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81777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4AC3E45-268F-421F-942F-CBFA1B92CD11}" type="datetimeFigureOut">
              <a:rPr lang="pl-PL" smtClean="0"/>
              <a:t>03.05.2021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220774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4AC3E45-268F-421F-942F-CBFA1B92CD11}" type="datetimeFigureOut">
              <a:rPr lang="pl-PL" smtClean="0"/>
              <a:t>03.05.2021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278372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B4AC3E45-268F-421F-942F-CBFA1B92CD11}" type="datetimeFigureOut">
              <a:rPr lang="pl-PL" smtClean="0"/>
              <a:t>03.05.2021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415771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4AC3E45-268F-421F-942F-CBFA1B92CD11}" type="datetimeFigureOut">
              <a:rPr lang="pl-PL" smtClean="0"/>
              <a:t>03.05.2021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212307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4AC3E45-268F-421F-942F-CBFA1B92CD11}" type="datetimeFigureOut">
              <a:rPr lang="pl-PL" smtClean="0"/>
              <a:t>03.05.2021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389539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4AC3E45-268F-421F-942F-CBFA1B92CD11}" type="datetimeFigureOut">
              <a:rPr lang="pl-PL" smtClean="0"/>
              <a:t>03.05.2021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420559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4AC3E45-268F-421F-942F-CBFA1B92CD11}" type="datetimeFigureOut">
              <a:rPr lang="pl-PL" smtClean="0"/>
              <a:t>03.05.2021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141957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B4AC3E45-268F-421F-942F-CBFA1B92CD11}" type="datetimeFigureOut">
              <a:rPr lang="pl-PL" smtClean="0"/>
              <a:t>03.05.2021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150302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B4AC3E45-268F-421F-942F-CBFA1B92CD11}" type="datetimeFigureOut">
              <a:rPr lang="pl-PL" smtClean="0"/>
              <a:t>03.05.2021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25F2EE-D62D-433D-998E-F4987DF97BD7}" type="slidenum">
              <a:rPr lang="pl-PL" smtClean="0"/>
              <a:t>‹#›</a:t>
            </a:fld>
            <a:endParaRPr lang="pl-PL"/>
          </a:p>
        </p:txBody>
      </p:sp>
    </p:spTree>
    <p:extLst>
      <p:ext uri="{BB962C8B-B14F-4D97-AF65-F5344CB8AC3E}">
        <p14:creationId xmlns:p14="http://schemas.microsoft.com/office/powerpoint/2010/main" val="175088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C3E45-268F-421F-942F-CBFA1B92CD11}" type="datetimeFigureOut">
              <a:rPr lang="pl-PL" smtClean="0"/>
              <a:t>03.05.2021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5F2EE-D62D-433D-998E-F4987DF97BD7}" type="slidenum">
              <a:rPr lang="pl-PL" smtClean="0"/>
              <a:t>‹#›</a:t>
            </a:fld>
            <a:endParaRPr lang="pl-PL"/>
          </a:p>
        </p:txBody>
      </p:sp>
    </p:spTree>
    <p:extLst>
      <p:ext uri="{BB962C8B-B14F-4D97-AF65-F5344CB8AC3E}">
        <p14:creationId xmlns:p14="http://schemas.microsoft.com/office/powerpoint/2010/main" val="166492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80152"/>
            <a:ext cx="9144000" cy="2387600"/>
          </a:xfrm>
        </p:spPr>
        <p:txBody>
          <a:bodyPr>
            <a:normAutofit fontScale="90000"/>
          </a:bodyPr>
          <a:lstStyle/>
          <a:p>
            <a:r>
              <a:rPr lang="pl-PL" dirty="0" smtClean="0"/>
              <a:t> </a:t>
            </a:r>
            <a:br>
              <a:rPr lang="pl-PL" dirty="0" smtClean="0"/>
            </a:br>
            <a:r>
              <a:rPr lang="pl-PL" b="1" u="sng" dirty="0" smtClean="0">
                <a:effectLst>
                  <a:outerShdw blurRad="38100" dist="38100" dir="2700000" algn="tl">
                    <a:srgbClr val="000000">
                      <a:alpha val="43137"/>
                    </a:srgbClr>
                  </a:outerShdw>
                </a:effectLst>
              </a:rPr>
              <a:t>PLANOWANIE PRZESTRZENNE</a:t>
            </a:r>
            <a:br>
              <a:rPr lang="pl-PL" b="1" u="sng" dirty="0" smtClean="0">
                <a:effectLst>
                  <a:outerShdw blurRad="38100" dist="38100" dir="2700000" algn="tl">
                    <a:srgbClr val="000000">
                      <a:alpha val="43137"/>
                    </a:srgbClr>
                  </a:outerShdw>
                </a:effectLst>
              </a:rPr>
            </a:br>
            <a:endParaRPr lang="pl-PL" b="1" u="sng"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a:xfrm>
            <a:off x="1524000" y="2206375"/>
            <a:ext cx="9144000" cy="1655762"/>
          </a:xfrm>
        </p:spPr>
        <p:txBody>
          <a:bodyPr>
            <a:normAutofit/>
          </a:bodyPr>
          <a:lstStyle/>
          <a:p>
            <a:r>
              <a:rPr lang="pl-PL" sz="3200" dirty="0" smtClean="0">
                <a:effectLst>
                  <a:outerShdw blurRad="38100" dist="38100" dir="2700000" algn="tl">
                    <a:srgbClr val="000000">
                      <a:alpha val="43137"/>
                    </a:srgbClr>
                  </a:outerShdw>
                </a:effectLst>
              </a:rPr>
              <a:t>Badanie na zlecenie Gminy Opoczno</a:t>
            </a:r>
            <a:endParaRPr lang="pl-PL" sz="3200" dirty="0">
              <a:effectLst>
                <a:outerShdw blurRad="38100" dist="38100" dir="2700000" algn="tl">
                  <a:srgbClr val="000000">
                    <a:alpha val="43137"/>
                  </a:srgbClr>
                </a:outerShdw>
              </a:effectLst>
            </a:endParaRPr>
          </a:p>
        </p:txBody>
      </p:sp>
      <p:sp>
        <p:nvSpPr>
          <p:cNvPr id="8" name="Prostokąt 7"/>
          <p:cNvSpPr/>
          <p:nvPr/>
        </p:nvSpPr>
        <p:spPr>
          <a:xfrm>
            <a:off x="1327484" y="5110610"/>
            <a:ext cx="9537032" cy="1039708"/>
          </a:xfrm>
          <a:prstGeom prst="rect">
            <a:avLst/>
          </a:prstGeom>
        </p:spPr>
        <p:txBody>
          <a:bodyPr wrap="square">
            <a:spAutoFit/>
          </a:bodyPr>
          <a:lstStyle/>
          <a:p>
            <a:pPr algn="just">
              <a:lnSpc>
                <a:spcPct val="114000"/>
              </a:lnSpc>
              <a:spcBef>
                <a:spcPts val="600"/>
              </a:spcBef>
              <a:spcAft>
                <a:spcPts val="600"/>
              </a:spcAft>
            </a:pPr>
            <a:r>
              <a:rPr lang="pl-PL" dirty="0" smtClean="0"/>
              <a:t>Badanie zrealizowane w ramach projektu „Partycypacja w planowaniu przestrzennym – II edycja” realizowanego w ramach Programu Operacyjnego Wiedza Edukacja Rozwój współfinansowanego</a:t>
            </a:r>
            <a:br>
              <a:rPr lang="pl-PL" dirty="0" smtClean="0"/>
            </a:br>
            <a:r>
              <a:rPr lang="pl-PL" dirty="0" smtClean="0"/>
              <a:t>ze środków Europejskiego Funduszu Społecznego.</a:t>
            </a:r>
          </a:p>
        </p:txBody>
      </p:sp>
      <p:pic>
        <p:nvPicPr>
          <p:cNvPr id="4" name="Obraz 3"/>
          <p:cNvPicPr>
            <a:picLocks noChangeAspect="1"/>
          </p:cNvPicPr>
          <p:nvPr/>
        </p:nvPicPr>
        <p:blipFill>
          <a:blip r:embed="rId2"/>
          <a:stretch>
            <a:fillRect/>
          </a:stretch>
        </p:blipFill>
        <p:spPr>
          <a:xfrm>
            <a:off x="168380" y="3034256"/>
            <a:ext cx="11855239" cy="1894330"/>
          </a:xfrm>
          <a:prstGeom prst="rect">
            <a:avLst/>
          </a:prstGeom>
        </p:spPr>
      </p:pic>
    </p:spTree>
    <p:extLst>
      <p:ext uri="{BB962C8B-B14F-4D97-AF65-F5344CB8AC3E}">
        <p14:creationId xmlns:p14="http://schemas.microsoft.com/office/powerpoint/2010/main" val="266205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5005137" y="1"/>
            <a:ext cx="6785809" cy="6857999"/>
          </a:xfrm>
          <a:prstGeom prst="rect">
            <a:avLst/>
          </a:prstGeom>
        </p:spPr>
      </p:pic>
      <p:sp>
        <p:nvSpPr>
          <p:cNvPr id="6" name="Prostokąt 5"/>
          <p:cNvSpPr/>
          <p:nvPr/>
        </p:nvSpPr>
        <p:spPr>
          <a:xfrm>
            <a:off x="0" y="1662046"/>
            <a:ext cx="4620126" cy="1815882"/>
          </a:xfrm>
          <a:prstGeom prst="rect">
            <a:avLst/>
          </a:prstGeom>
        </p:spPr>
        <p:txBody>
          <a:bodyPr wrap="square">
            <a:spAutoFit/>
          </a:bodyPr>
          <a:lstStyle/>
          <a:p>
            <a:pPr algn="ctr"/>
            <a:r>
              <a:rPr lang="pl-PL" sz="2800" u="sng" dirty="0"/>
              <a:t>Proszę o wpisanie co według Pana/Pani powinno pojawić się w ramach przestrzeni publicznej na tym obszarze?</a:t>
            </a:r>
          </a:p>
        </p:txBody>
      </p:sp>
    </p:spTree>
    <p:extLst>
      <p:ext uri="{BB962C8B-B14F-4D97-AF65-F5344CB8AC3E}">
        <p14:creationId xmlns:p14="http://schemas.microsoft.com/office/powerpoint/2010/main" val="247156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normAutofit lnSpcReduction="10000"/>
          </a:bodyPr>
          <a:lstStyle/>
          <a:p>
            <a:pPr marL="0" indent="0" algn="just">
              <a:lnSpc>
                <a:spcPct val="114000"/>
              </a:lnSpc>
              <a:spcBef>
                <a:spcPts val="600"/>
              </a:spcBef>
              <a:spcAft>
                <a:spcPts val="600"/>
              </a:spcAft>
              <a:buNone/>
            </a:pPr>
            <a:r>
              <a:rPr lang="pl-PL" u="sng" dirty="0" smtClean="0"/>
              <a:t>Wnioski dot. projektowanego obszaru:</a:t>
            </a:r>
          </a:p>
          <a:p>
            <a:pPr marL="0" indent="0" algn="just">
              <a:lnSpc>
                <a:spcPct val="114000"/>
              </a:lnSpc>
              <a:spcBef>
                <a:spcPts val="600"/>
              </a:spcBef>
              <a:spcAft>
                <a:spcPts val="600"/>
              </a:spcAft>
              <a:buNone/>
            </a:pPr>
            <a:r>
              <a:rPr lang="pl-PL" dirty="0" smtClean="0"/>
              <a:t>Należy </a:t>
            </a:r>
            <a:r>
              <a:rPr lang="pl-PL" dirty="0"/>
              <a:t>jednoznacznie wskazać, iż </a:t>
            </a:r>
            <a:r>
              <a:rPr lang="pl-PL" b="1" u="sng" dirty="0"/>
              <a:t>dominującą funkcją w ocenie mieszkańców powinna być funkcja mieszkaniowa (jednorodzinna, wielorodzinna bądź mieszana</a:t>
            </a:r>
            <a:r>
              <a:rPr lang="pl-PL" b="1" u="sng" dirty="0" smtClean="0"/>
              <a:t>), z </a:t>
            </a:r>
            <a:r>
              <a:rPr lang="pl-PL" b="1" u="sng" dirty="0"/>
              <a:t>połączniem funkcji usługowych</a:t>
            </a:r>
            <a:r>
              <a:rPr lang="pl-PL" dirty="0"/>
              <a:t>. Mając na względzie udzielane odpowiedzi, co do proponowanych miejsc/obiektów, trzeba przede wszystkim wskazać na usługi gastronomiczne oraz handel. </a:t>
            </a:r>
          </a:p>
          <a:p>
            <a:pPr marL="0" indent="0" algn="just">
              <a:lnSpc>
                <a:spcPct val="114000"/>
              </a:lnSpc>
              <a:spcBef>
                <a:spcPts val="600"/>
              </a:spcBef>
              <a:spcAft>
                <a:spcPts val="600"/>
              </a:spcAft>
              <a:buNone/>
            </a:pPr>
            <a:r>
              <a:rPr lang="pl-PL" dirty="0"/>
              <a:t>Jednocześnie, w sposób jednoznaczny należy uwzględnić konieczność wyznaczenia przestrzeni publicznej. Biorąc pod uwagę udzielane odpowiedzi, jako najistotniejsze wskazać należy: parki, place zabaw, boiska, siłownie, ścieżki rowerowe i biegowe. </a:t>
            </a:r>
          </a:p>
          <a:p>
            <a:pPr marL="0" indent="0" algn="just">
              <a:lnSpc>
                <a:spcPct val="114000"/>
              </a:lnSpc>
              <a:spcBef>
                <a:spcPts val="600"/>
              </a:spcBef>
              <a:spcAft>
                <a:spcPts val="600"/>
              </a:spcAft>
              <a:buNone/>
            </a:pPr>
            <a:r>
              <a:rPr lang="pl-PL" dirty="0"/>
              <a:t>Reasumując, w ocenie mieszkańców obszar objęty projektowanym planem zagospodarowania przestrzennego powinien spełniać funkcję mieszkaniową</a:t>
            </a:r>
            <a:r>
              <a:rPr lang="pl-PL" dirty="0" smtClean="0"/>
              <a:t>,</a:t>
            </a:r>
            <a:br>
              <a:rPr lang="pl-PL" dirty="0" smtClean="0"/>
            </a:br>
            <a:r>
              <a:rPr lang="pl-PL" dirty="0" smtClean="0"/>
              <a:t>z </a:t>
            </a:r>
            <a:r>
              <a:rPr lang="pl-PL" dirty="0"/>
              <a:t>jednoczesnym zapewnieniem dostępu do usług kluczowych (handel/gastronomia), jak również bliskością przestrzeni użyteczności publicznej. </a:t>
            </a:r>
          </a:p>
        </p:txBody>
      </p:sp>
    </p:spTree>
    <p:extLst>
      <p:ext uri="{BB962C8B-B14F-4D97-AF65-F5344CB8AC3E}">
        <p14:creationId xmlns:p14="http://schemas.microsoft.com/office/powerpoint/2010/main" val="1918252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normAutofit fontScale="92500" lnSpcReduction="10000"/>
          </a:bodyPr>
          <a:lstStyle/>
          <a:p>
            <a:pPr marL="0" indent="0" algn="just">
              <a:lnSpc>
                <a:spcPct val="114000"/>
              </a:lnSpc>
              <a:spcBef>
                <a:spcPts val="600"/>
              </a:spcBef>
              <a:spcAft>
                <a:spcPts val="600"/>
              </a:spcAft>
              <a:buNone/>
            </a:pPr>
            <a:r>
              <a:rPr lang="pl-PL" u="sng" dirty="0" smtClean="0"/>
              <a:t>Wnioski dot. polityki planistycznej Gminy Opoczno:</a:t>
            </a:r>
          </a:p>
          <a:p>
            <a:pPr marL="0" indent="0" algn="just">
              <a:lnSpc>
                <a:spcPct val="114000"/>
              </a:lnSpc>
              <a:spcBef>
                <a:spcPts val="600"/>
              </a:spcBef>
              <a:spcAft>
                <a:spcPts val="600"/>
              </a:spcAft>
              <a:buNone/>
            </a:pPr>
            <a:r>
              <a:rPr lang="pl-PL" dirty="0"/>
              <a:t>Wyniki ankiet pokazały, iż ogólne zainteresowanie problematyką planowania przestrzennego na terenie Gminy jest całkiem wysokie (co trzeci ankietowany stara się być na bieżąco, a ponad 60% czasem interesuje się tematem). Wynik ten, w ogólnie należy ocenić jako dobry w skali kraju , jednakże nadal niezadawalający. </a:t>
            </a:r>
          </a:p>
          <a:p>
            <a:pPr marL="0" indent="0" algn="just">
              <a:lnSpc>
                <a:spcPct val="114000"/>
              </a:lnSpc>
              <a:spcBef>
                <a:spcPts val="600"/>
              </a:spcBef>
              <a:spcAft>
                <a:spcPts val="600"/>
              </a:spcAft>
              <a:buNone/>
            </a:pPr>
            <a:r>
              <a:rPr lang="pl-PL" dirty="0"/>
              <a:t>Szczególną uwagę należy zwrócić na fakt, iż jedynie 6,58% badanych osób składało kiedykolwiek wniosek w procedurze sporządzania studium uwarunkowań i kierunków zagospodarowania przestrzennego bądź miejscowego planu zagospodarowania przestrzennego. Jednocześnie, dwóch na trzech badanych wskazało, że mieszkańcy Gminy </a:t>
            </a:r>
            <a:r>
              <a:rPr lang="pl-PL" dirty="0" smtClean="0"/>
              <a:t>Opoczno nie </a:t>
            </a:r>
            <a:r>
              <a:rPr lang="pl-PL" dirty="0"/>
              <a:t>są wystarczająco dobrze informowani o procedowanych dokumentach planistycznych. </a:t>
            </a:r>
          </a:p>
          <a:p>
            <a:pPr marL="0" indent="0" algn="just">
              <a:lnSpc>
                <a:spcPct val="114000"/>
              </a:lnSpc>
              <a:spcBef>
                <a:spcPts val="600"/>
              </a:spcBef>
              <a:spcAft>
                <a:spcPts val="600"/>
              </a:spcAft>
              <a:buNone/>
            </a:pPr>
            <a:r>
              <a:rPr lang="pl-PL" dirty="0"/>
              <a:t>Wobec powyższego należy podjąć działania jednoznacznie zmierzające do zwiększenia udziału czynnika społecznego w pracach nad dokumentami planistycznymi w Gminie Opoczno. </a:t>
            </a:r>
          </a:p>
        </p:txBody>
      </p:sp>
    </p:spTree>
    <p:extLst>
      <p:ext uri="{BB962C8B-B14F-4D97-AF65-F5344CB8AC3E}">
        <p14:creationId xmlns:p14="http://schemas.microsoft.com/office/powerpoint/2010/main" val="1811628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0631" y="1"/>
            <a:ext cx="11670631" cy="1690688"/>
          </a:xfrm>
        </p:spPr>
        <p:txBody>
          <a:bodyPr/>
          <a:lstStyle/>
          <a:p>
            <a:pPr algn="ctr"/>
            <a:r>
              <a:rPr lang="pl-PL" b="1" u="sng" dirty="0" smtClean="0"/>
              <a:t>Część II – badanie władz</a:t>
            </a:r>
            <a:br>
              <a:rPr lang="pl-PL" b="1" u="sng" dirty="0" smtClean="0"/>
            </a:br>
            <a:r>
              <a:rPr lang="pl-PL" b="1" u="sng" dirty="0" smtClean="0"/>
              <a:t>i przedstawicieli lokalnych liderów</a:t>
            </a:r>
            <a:endParaRPr lang="pl-PL" b="1" u="sng" dirty="0"/>
          </a:p>
        </p:txBody>
      </p:sp>
      <p:sp>
        <p:nvSpPr>
          <p:cNvPr id="3" name="Symbol zastępczy zawartości 2"/>
          <p:cNvSpPr>
            <a:spLocks noGrp="1"/>
          </p:cNvSpPr>
          <p:nvPr>
            <p:ph idx="1"/>
          </p:nvPr>
        </p:nvSpPr>
        <p:spPr>
          <a:xfrm>
            <a:off x="240632" y="2093494"/>
            <a:ext cx="11951368" cy="4764505"/>
          </a:xfrm>
        </p:spPr>
        <p:txBody>
          <a:bodyPr/>
          <a:lstStyle/>
          <a:p>
            <a:pPr marL="0" indent="0" algn="just">
              <a:lnSpc>
                <a:spcPct val="114000"/>
              </a:lnSpc>
              <a:spcBef>
                <a:spcPts val="600"/>
              </a:spcBef>
              <a:spcAft>
                <a:spcPts val="600"/>
              </a:spcAft>
              <a:buNone/>
            </a:pPr>
            <a:r>
              <a:rPr lang="pl-PL" dirty="0" smtClean="0"/>
              <a:t>Drugi </a:t>
            </a:r>
            <a:r>
              <a:rPr lang="pl-PL" dirty="0"/>
              <a:t>Raport stanowi podsumowanie badań realizowanych wobec przedstawicieli władz Gminy Opoczno, przy udziale przedstawiciela lokalnej społeczności (osoba związana z problematyką planowania przestrzennego). </a:t>
            </a:r>
            <a:r>
              <a:rPr lang="pl-PL" dirty="0" smtClean="0"/>
              <a:t>Badania, tak jak pierwszy raport, zostały </a:t>
            </a:r>
            <a:r>
              <a:rPr lang="pl-PL" dirty="0"/>
              <a:t>zrealizowane w związku z trwającymi pracami nad projektem miejscowego planu zagospodarowania przestrzennego dla części obszaru miasta Opoczna położonego w rejonie ulic Partyzantów, Ceramicznej, Przemysłowej oraz przedłużenia ulicy </a:t>
            </a:r>
            <a:r>
              <a:rPr lang="pl-PL" dirty="0" smtClean="0"/>
              <a:t>Brzozowej. </a:t>
            </a:r>
            <a:endParaRPr lang="pl-PL" dirty="0"/>
          </a:p>
        </p:txBody>
      </p:sp>
    </p:spTree>
    <p:extLst>
      <p:ext uri="{BB962C8B-B14F-4D97-AF65-F5344CB8AC3E}">
        <p14:creationId xmlns:p14="http://schemas.microsoft.com/office/powerpoint/2010/main" val="65808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6358" y="48126"/>
            <a:ext cx="12055642" cy="6809874"/>
          </a:xfrm>
        </p:spPr>
        <p:txBody>
          <a:bodyPr>
            <a:normAutofit fontScale="92500" lnSpcReduction="20000"/>
          </a:bodyPr>
          <a:lstStyle/>
          <a:p>
            <a:pPr marL="0" indent="0" algn="just">
              <a:lnSpc>
                <a:spcPct val="114000"/>
              </a:lnSpc>
              <a:spcBef>
                <a:spcPts val="600"/>
              </a:spcBef>
              <a:spcAft>
                <a:spcPts val="600"/>
              </a:spcAft>
              <a:buNone/>
            </a:pPr>
            <a:r>
              <a:rPr lang="pl-PL" dirty="0" smtClean="0"/>
              <a:t>Przeprowadzone analizy oparto na badaniu jakościowym </a:t>
            </a:r>
            <a:r>
              <a:rPr lang="pl-PL" dirty="0"/>
              <a:t>w formie wywiadu</a:t>
            </a:r>
            <a:r>
              <a:rPr lang="pl-PL" dirty="0" smtClean="0"/>
              <a:t>,</a:t>
            </a:r>
            <a:br>
              <a:rPr lang="pl-PL" dirty="0" smtClean="0"/>
            </a:br>
            <a:r>
              <a:rPr lang="pl-PL" dirty="0" smtClean="0"/>
              <a:t>a </a:t>
            </a:r>
            <a:r>
              <a:rPr lang="pl-PL" dirty="0"/>
              <a:t>dokładniej wywiadu kwestionariuszowego (inaczej: standaryzowanego). </a:t>
            </a:r>
          </a:p>
          <a:p>
            <a:pPr marL="0" indent="0" algn="just">
              <a:lnSpc>
                <a:spcPct val="114000"/>
              </a:lnSpc>
              <a:spcBef>
                <a:spcPts val="600"/>
              </a:spcBef>
              <a:spcAft>
                <a:spcPts val="600"/>
              </a:spcAft>
              <a:buNone/>
            </a:pPr>
            <a:r>
              <a:rPr lang="pl-PL" dirty="0"/>
              <a:t>Badanie przeprowadzono w lutym 2021 r. </a:t>
            </a:r>
          </a:p>
          <a:p>
            <a:pPr marL="0" indent="0" algn="just">
              <a:lnSpc>
                <a:spcPct val="114000"/>
              </a:lnSpc>
              <a:spcBef>
                <a:spcPts val="600"/>
              </a:spcBef>
              <a:spcAft>
                <a:spcPts val="600"/>
              </a:spcAft>
              <a:buNone/>
            </a:pPr>
            <a:r>
              <a:rPr lang="pl-PL" dirty="0"/>
              <a:t>Kwestionariusz ankiety został oparty o pytania otwarte, a wywiad przeprowadzony przy udziale ankietera. Uczestnicy zostali </a:t>
            </a:r>
            <a:r>
              <a:rPr lang="pl-PL" dirty="0" smtClean="0"/>
              <a:t>poinformowani</a:t>
            </a:r>
            <a:br>
              <a:rPr lang="pl-PL" dirty="0" smtClean="0"/>
            </a:br>
            <a:r>
              <a:rPr lang="pl-PL" dirty="0" smtClean="0"/>
              <a:t>o </a:t>
            </a:r>
            <a:r>
              <a:rPr lang="pl-PL" dirty="0"/>
              <a:t>celu badania. Scenariusz wywiadu został zawarty w </a:t>
            </a:r>
            <a:r>
              <a:rPr lang="pl-PL" dirty="0" smtClean="0"/>
              <a:t>Załączniku do Raportu. </a:t>
            </a:r>
            <a:endParaRPr lang="pl-PL" dirty="0"/>
          </a:p>
          <a:p>
            <a:pPr marL="0" indent="0" algn="just">
              <a:lnSpc>
                <a:spcPct val="114000"/>
              </a:lnSpc>
              <a:spcBef>
                <a:spcPts val="600"/>
              </a:spcBef>
              <a:spcAft>
                <a:spcPts val="600"/>
              </a:spcAft>
              <a:buNone/>
            </a:pPr>
            <a:r>
              <a:rPr lang="pl-PL" dirty="0"/>
              <a:t>Przedstawione wyniki mają charakter opisowy</a:t>
            </a:r>
            <a:r>
              <a:rPr lang="pl-PL" dirty="0" smtClean="0"/>
              <a:t>.</a:t>
            </a:r>
          </a:p>
          <a:p>
            <a:pPr marL="0" indent="0" algn="just">
              <a:lnSpc>
                <a:spcPct val="114000"/>
              </a:lnSpc>
              <a:spcBef>
                <a:spcPts val="600"/>
              </a:spcBef>
              <a:spcAft>
                <a:spcPts val="600"/>
              </a:spcAft>
              <a:buNone/>
            </a:pPr>
            <a:r>
              <a:rPr lang="pl-PL" dirty="0"/>
              <a:t>Badaniem objęto następujące osoby:</a:t>
            </a:r>
          </a:p>
          <a:p>
            <a:pPr marL="0" indent="0" algn="just">
              <a:lnSpc>
                <a:spcPct val="114000"/>
              </a:lnSpc>
              <a:spcBef>
                <a:spcPts val="600"/>
              </a:spcBef>
              <a:spcAft>
                <a:spcPts val="600"/>
              </a:spcAft>
              <a:buNone/>
            </a:pPr>
            <a:r>
              <a:rPr lang="pl-PL" dirty="0"/>
              <a:t>1)	Burmistrz Opoczna;</a:t>
            </a:r>
          </a:p>
          <a:p>
            <a:pPr marL="0" indent="0" algn="just">
              <a:lnSpc>
                <a:spcPct val="114000"/>
              </a:lnSpc>
              <a:spcBef>
                <a:spcPts val="600"/>
              </a:spcBef>
              <a:spcAft>
                <a:spcPts val="600"/>
              </a:spcAft>
              <a:buNone/>
            </a:pPr>
            <a:r>
              <a:rPr lang="pl-PL" dirty="0"/>
              <a:t>2)	Zastępca Burmistrza Opoczna;</a:t>
            </a:r>
          </a:p>
          <a:p>
            <a:pPr marL="0" indent="0" algn="just">
              <a:lnSpc>
                <a:spcPct val="114000"/>
              </a:lnSpc>
              <a:spcBef>
                <a:spcPts val="600"/>
              </a:spcBef>
              <a:spcAft>
                <a:spcPts val="600"/>
              </a:spcAft>
              <a:buNone/>
            </a:pPr>
            <a:r>
              <a:rPr lang="pl-PL" dirty="0"/>
              <a:t>3)	Sekretarz Miasta;</a:t>
            </a:r>
          </a:p>
          <a:p>
            <a:pPr marL="0" indent="0" algn="just">
              <a:lnSpc>
                <a:spcPct val="114000"/>
              </a:lnSpc>
              <a:spcBef>
                <a:spcPts val="600"/>
              </a:spcBef>
              <a:spcAft>
                <a:spcPts val="600"/>
              </a:spcAft>
              <a:buNone/>
            </a:pPr>
            <a:r>
              <a:rPr lang="pl-PL" dirty="0"/>
              <a:t>4)	Radny Rady Miejskiej w Opocznie;</a:t>
            </a:r>
          </a:p>
          <a:p>
            <a:pPr marL="0" indent="0" algn="just">
              <a:lnSpc>
                <a:spcPct val="114000"/>
              </a:lnSpc>
              <a:spcBef>
                <a:spcPts val="600"/>
              </a:spcBef>
              <a:spcAft>
                <a:spcPts val="600"/>
              </a:spcAft>
              <a:buNone/>
            </a:pPr>
            <a:r>
              <a:rPr lang="pl-PL" dirty="0"/>
              <a:t>5)	przedstawiciel lokalnej społeczności, przedsiębiorca – projektant, architekt</a:t>
            </a:r>
            <a:r>
              <a:rPr lang="pl-PL" dirty="0" smtClean="0"/>
              <a:t>.</a:t>
            </a:r>
            <a:endParaRPr lang="pl-PL" dirty="0"/>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946486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r>
              <a:rPr lang="pl-PL" dirty="0"/>
              <a:t>W ocenie wszystkich badanych osób, opracowywanie dokumentów planistycznych jest jak najbardziej potrzebne Gminie, ponieważ wprowadza ład przestrzenny. Dodatkowo, miejscowe plany zagospodarowania przestrzennego dają bezpieczeństwo okolicznym mieszkańcom</a:t>
            </a:r>
            <a:r>
              <a:rPr lang="pl-PL" dirty="0" smtClean="0"/>
              <a:t>, co </a:t>
            </a:r>
            <a:r>
              <a:rPr lang="pl-PL" dirty="0"/>
              <a:t>do przeznaczenia danych terenów. </a:t>
            </a:r>
          </a:p>
          <a:p>
            <a:pPr marL="0" indent="0" algn="just">
              <a:lnSpc>
                <a:spcPct val="114000"/>
              </a:lnSpc>
              <a:spcBef>
                <a:spcPts val="600"/>
              </a:spcBef>
              <a:spcAft>
                <a:spcPts val="600"/>
              </a:spcAft>
              <a:buNone/>
            </a:pPr>
            <a:r>
              <a:rPr lang="pl-PL" dirty="0"/>
              <a:t>Problemem, który w ocenie ankietowanych jest najistotniejszy z punktu tworzenia studium czy planów miejscowych, jest kwestia konsultacji, które przez wiele lat nie cieszyły się zainteresowaniem mieszkańców. Konsultacje te według obowiązujących przepisów nie są w ocenie badanych osób wystarczające (uściślając – są wystarczające prawnie, ale faktycznie </a:t>
            </a:r>
            <a:r>
              <a:rPr lang="pl-PL" dirty="0" smtClean="0"/>
              <a:t>należałoby</a:t>
            </a:r>
            <a:br>
              <a:rPr lang="pl-PL" dirty="0" smtClean="0"/>
            </a:br>
            <a:r>
              <a:rPr lang="pl-PL" dirty="0" smtClean="0"/>
              <a:t>i </a:t>
            </a:r>
            <a:r>
              <a:rPr lang="pl-PL" dirty="0"/>
              <a:t>trzeba większego zaangażowania mieszkańców). </a:t>
            </a:r>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4175005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r>
              <a:rPr lang="pl-PL" dirty="0"/>
              <a:t>W odniesieniu do oceny dotychczas przeprowadzonych konsultacji społecznych w Gminie Opoczno (realizacja, sposób informowania), ankietowani nie </a:t>
            </a:r>
            <a:r>
              <a:rPr lang="pl-PL" dirty="0" smtClean="0"/>
              <a:t>byli</a:t>
            </a:r>
            <a:br>
              <a:rPr lang="pl-PL" dirty="0" smtClean="0"/>
            </a:br>
            <a:r>
              <a:rPr lang="pl-PL" dirty="0" smtClean="0"/>
              <a:t>w </a:t>
            </a:r>
            <a:r>
              <a:rPr lang="pl-PL" dirty="0"/>
              <a:t>zupełności zgodni. W ocenie przedstawicieli władz Gminy (Burmistrz, Zastępca Burmistrza oraz Sekretarz) dotychczasowe konsultacje były przeprowadzone całkiem dobrze, a ostatnie rozpoznania już zdecydowanie dobrze, gdyż wzrasta zainteresowanie. Z kolei w ocenie Radnego, Gmina przeprowadzała konsultacje zgodnie z wymogami prawnymi, przy przeciętnym zainteresowaniu. Jednocześnie, Radny zaznaczył, że potrzebne jest, aby Radni informowali o podejmowanych działaniach o charakterze planistycznym. Krytyczne zdanie wyraził przedstawiciel społeczności lokalnej, </a:t>
            </a:r>
            <a:r>
              <a:rPr lang="pl-PL" dirty="0" smtClean="0"/>
              <a:t>stwierdzając</a:t>
            </a:r>
            <a:br>
              <a:rPr lang="pl-PL" dirty="0" smtClean="0"/>
            </a:br>
            <a:r>
              <a:rPr lang="pl-PL" dirty="0" smtClean="0"/>
              <a:t>iż </a:t>
            </a:r>
            <a:r>
              <a:rPr lang="pl-PL" dirty="0"/>
              <a:t>przeprowadzone dotychczas konsultacje były zgodne z prawem, ale nie były wystarczające. </a:t>
            </a:r>
          </a:p>
        </p:txBody>
      </p:sp>
    </p:spTree>
    <p:extLst>
      <p:ext uri="{BB962C8B-B14F-4D97-AF65-F5344CB8AC3E}">
        <p14:creationId xmlns:p14="http://schemas.microsoft.com/office/powerpoint/2010/main" val="46135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601578"/>
            <a:ext cx="11694694" cy="6039853"/>
          </a:xfrm>
        </p:spPr>
        <p:txBody>
          <a:bodyPr/>
          <a:lstStyle/>
          <a:p>
            <a:pPr marL="0" indent="0" algn="just">
              <a:lnSpc>
                <a:spcPct val="114000"/>
              </a:lnSpc>
              <a:spcBef>
                <a:spcPts val="600"/>
              </a:spcBef>
              <a:spcAft>
                <a:spcPts val="600"/>
              </a:spcAft>
              <a:buNone/>
            </a:pPr>
            <a:r>
              <a:rPr lang="pl-PL" dirty="0"/>
              <a:t>Ankietowani zgodnie wskazali, iż brak jest barier po stronie urzędu gminy do podejmowania działań angażujących stronę społeczną. Problemem </a:t>
            </a:r>
            <a:r>
              <a:rPr lang="pl-PL" dirty="0" smtClean="0"/>
              <a:t>jest</a:t>
            </a:r>
            <a:br>
              <a:rPr lang="pl-PL" dirty="0" smtClean="0"/>
            </a:br>
            <a:r>
              <a:rPr lang="pl-PL" dirty="0" smtClean="0"/>
              <a:t>w </a:t>
            </a:r>
            <a:r>
              <a:rPr lang="pl-PL" dirty="0"/>
              <a:t>istocie brak chęci i aktywizacji mieszkańców, które mogłyby zostać zniwelowane poprzez podjęcie nowych działań informacyjnych. Przede wszystkim wskazywano na kontakt (konsultacje) w formie online (drogą mailową czy poprzez media społecznościowe. </a:t>
            </a:r>
          </a:p>
          <a:p>
            <a:pPr marL="0" indent="0" algn="just">
              <a:lnSpc>
                <a:spcPct val="114000"/>
              </a:lnSpc>
              <a:spcBef>
                <a:spcPts val="600"/>
              </a:spcBef>
              <a:spcAft>
                <a:spcPts val="600"/>
              </a:spcAft>
              <a:buNone/>
            </a:pPr>
            <a:r>
              <a:rPr lang="pl-PL" dirty="0"/>
              <a:t>W odpowiedzi na pytanie dotyczące dotychczasowego zaangażowania mieszkańców w procesy planistyczne, zgodnie wskazano, że jest ono niskie. Jednocześnie, podkreślono trend wzrastania zainteresowania, dzięki wykorzystaniu działań online. </a:t>
            </a:r>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13556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858000"/>
          </a:xfrm>
        </p:spPr>
        <p:txBody>
          <a:bodyPr>
            <a:normAutofit/>
          </a:bodyPr>
          <a:lstStyle/>
          <a:p>
            <a:pPr marL="0" indent="0" algn="just">
              <a:lnSpc>
                <a:spcPct val="114000"/>
              </a:lnSpc>
              <a:spcBef>
                <a:spcPts val="600"/>
              </a:spcBef>
              <a:spcAft>
                <a:spcPts val="600"/>
              </a:spcAft>
              <a:buNone/>
            </a:pPr>
            <a:r>
              <a:rPr lang="pl-PL" dirty="0"/>
              <a:t>Wskazany brak zaangażowania, to obok braku świadomości i wiedzy w zakresie polityki przestrzennej stanowią w ocenie całej badanej grupy, główne bariery uczestnictwa w konsultacjach społecznych. Aby to zmienić, należy uruchomić dostępne kanały informacyjne. Dodatkowo, Radny podkreślił rolę radnych, którzy powinni na bieżąco informować i zaangażować mieszkańców. Z kolei władze gminy wskazały na konieczność przeprowadzenia zajęć edukacyjnych dla młodzieży licealnej. </a:t>
            </a:r>
          </a:p>
          <a:p>
            <a:pPr marL="0" indent="0" algn="just">
              <a:lnSpc>
                <a:spcPct val="114000"/>
              </a:lnSpc>
              <a:spcBef>
                <a:spcPts val="600"/>
              </a:spcBef>
              <a:spcAft>
                <a:spcPts val="600"/>
              </a:spcAft>
              <a:buNone/>
            </a:pPr>
            <a:r>
              <a:rPr lang="pl-PL" dirty="0"/>
              <a:t>Jako nową formę konsultacji społecznych w planowaniu przestrzennym, zgodnie wskazano na formę online – email oraz media społecznościowe. W ocenie badanej grupy jest to rozwiązanie korzystne dla bezpośrednich zainteresowanych (mieszkańców), ponieważ pozwala im na zaangażowane się w politykę przestrzenną, przy jednoczesnym braku konieczności wychodzenia z domu (np. na spotkanie w urzędzie/świetlicy/bibliotece/itp.). </a:t>
            </a:r>
          </a:p>
        </p:txBody>
      </p:sp>
    </p:spTree>
    <p:extLst>
      <p:ext uri="{BB962C8B-B14F-4D97-AF65-F5344CB8AC3E}">
        <p14:creationId xmlns:p14="http://schemas.microsoft.com/office/powerpoint/2010/main" val="3044482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1227220"/>
            <a:ext cx="11694694" cy="5414211"/>
          </a:xfrm>
        </p:spPr>
        <p:txBody>
          <a:bodyPr/>
          <a:lstStyle/>
          <a:p>
            <a:pPr marL="0" indent="0" algn="just">
              <a:lnSpc>
                <a:spcPct val="114000"/>
              </a:lnSpc>
              <a:spcBef>
                <a:spcPts val="600"/>
              </a:spcBef>
              <a:spcAft>
                <a:spcPts val="600"/>
              </a:spcAft>
              <a:buNone/>
            </a:pPr>
            <a:r>
              <a:rPr lang="pl-PL" dirty="0"/>
              <a:t>Zaletą partycypacji społecznej w planowaniu przestrzennym, którą zgodnie badani wskazali, jest zwiększenie realnego wpływu mieszkańców na kształtowanie procesów planistycznych. Im większy udział społeczny, tym lepiej przygotowany i dostosowany do potrzeb mieszkańców plan/studium. </a:t>
            </a:r>
          </a:p>
          <a:p>
            <a:pPr marL="0" indent="0" algn="just">
              <a:lnSpc>
                <a:spcPct val="114000"/>
              </a:lnSpc>
              <a:spcBef>
                <a:spcPts val="600"/>
              </a:spcBef>
              <a:spcAft>
                <a:spcPts val="600"/>
              </a:spcAft>
              <a:buNone/>
            </a:pPr>
            <a:r>
              <a:rPr lang="pl-PL" dirty="0"/>
              <a:t>W ocenie ankietowanych osób rozwój Gminy w dużej mierze zależy od umiejętnego i mądrego planowania przestrzennego, w tym wytyczania terenów atrakcyjnych dla inwestorów. Jak stwierdził Burmistrz – plan miejscowy to swego rodzaju oferta dla inwestora, z której czerpie on informacje, co i gdzie można budować. </a:t>
            </a:r>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365280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8516" y="1"/>
            <a:ext cx="10515600" cy="914400"/>
          </a:xfrm>
        </p:spPr>
        <p:txBody>
          <a:bodyPr/>
          <a:lstStyle/>
          <a:p>
            <a:pPr algn="ctr"/>
            <a:r>
              <a:rPr lang="pl-PL" b="1" u="sng" dirty="0" smtClean="0"/>
              <a:t>Część I – badanie mieszkańców</a:t>
            </a:r>
            <a:endParaRPr lang="pl-PL" b="1" u="sng" dirty="0"/>
          </a:p>
        </p:txBody>
      </p:sp>
      <p:sp>
        <p:nvSpPr>
          <p:cNvPr id="3" name="Symbol zastępczy zawartości 2"/>
          <p:cNvSpPr>
            <a:spLocks noGrp="1"/>
          </p:cNvSpPr>
          <p:nvPr>
            <p:ph idx="1"/>
          </p:nvPr>
        </p:nvSpPr>
        <p:spPr>
          <a:xfrm>
            <a:off x="0" y="914401"/>
            <a:ext cx="12192000" cy="5943599"/>
          </a:xfrm>
        </p:spPr>
        <p:txBody>
          <a:bodyPr>
            <a:normAutofit fontScale="92500" lnSpcReduction="20000"/>
          </a:bodyPr>
          <a:lstStyle/>
          <a:p>
            <a:pPr marL="0" indent="0" algn="just">
              <a:lnSpc>
                <a:spcPct val="114000"/>
              </a:lnSpc>
              <a:spcBef>
                <a:spcPts val="600"/>
              </a:spcBef>
              <a:spcAft>
                <a:spcPts val="600"/>
              </a:spcAft>
              <a:buNone/>
            </a:pPr>
            <a:r>
              <a:rPr lang="pl-PL" dirty="0"/>
              <a:t>R</a:t>
            </a:r>
            <a:r>
              <a:rPr lang="pl-PL" dirty="0" smtClean="0"/>
              <a:t>aport stanowi podsumowanie badań realizowanych wśród mieszkańców Gminy Opoczno. Badania zostały zrealizowane w związku z trwającymi pracami nad projektem miejscowego planu zagospodarowania przestrzennego dla części obszaru miasta Opoczna położonego w rejonie ulic Partyzantów, Ceramicznej, Przemysłowej oraz przedłużenia ulicy Brzozowej (podstawa: Uchwała Nr XXIII/254/2020 Rady Miejskiej w Opocznie z dnia 30 września 2020 r.) dla obszaru wskazanego </a:t>
            </a:r>
            <a:r>
              <a:rPr lang="pl-PL" dirty="0" smtClean="0"/>
              <a:t>rysunku</a:t>
            </a:r>
            <a:r>
              <a:rPr lang="pl-PL" dirty="0" smtClean="0"/>
              <a:t>.</a:t>
            </a:r>
          </a:p>
          <a:p>
            <a:pPr marL="0" indent="0" algn="just">
              <a:lnSpc>
                <a:spcPct val="114000"/>
              </a:lnSpc>
              <a:spcBef>
                <a:spcPts val="600"/>
              </a:spcBef>
              <a:spcAft>
                <a:spcPts val="600"/>
              </a:spcAft>
              <a:buNone/>
            </a:pPr>
            <a:r>
              <a:rPr lang="pl-PL" dirty="0" smtClean="0"/>
              <a:t>Realizowane badanie było jednocześnie zaproszeniem do uczestnictwa w pracach projektowych nad tworzonym dokumentem. Badanie przyjęło formę konsultacji społecznych, co oznacza, iż wyniki nie odbierają uprawnień przysługujących jego uczestnikom na mocy ustawy z dnia 27 marca 2003 r. o planowaniu i zagospodarowaniu przestrzennym. </a:t>
            </a:r>
          </a:p>
          <a:p>
            <a:pPr marL="0" indent="0" algn="just">
              <a:lnSpc>
                <a:spcPct val="114000"/>
              </a:lnSpc>
              <a:spcBef>
                <a:spcPts val="600"/>
              </a:spcBef>
              <a:spcAft>
                <a:spcPts val="600"/>
              </a:spcAft>
              <a:buNone/>
            </a:pPr>
            <a:r>
              <a:rPr lang="pl-PL" dirty="0" smtClean="0"/>
              <a:t>Istotnym celem badania było poznanie opinii i potrzeb mieszkańców dotyczących funkcjonowania obszaru objętego planem. Zebrane dane pozwolą zapewne na opracowanie rozwiązań, które będą odpowiadać na potrzeby mieszkańców.</a:t>
            </a:r>
          </a:p>
        </p:txBody>
      </p:sp>
    </p:spTree>
    <p:extLst>
      <p:ext uri="{BB962C8B-B14F-4D97-AF65-F5344CB8AC3E}">
        <p14:creationId xmlns:p14="http://schemas.microsoft.com/office/powerpoint/2010/main" val="263687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12192000" cy="6689558"/>
          </a:xfrm>
        </p:spPr>
        <p:txBody>
          <a:bodyPr>
            <a:normAutofit lnSpcReduction="10000"/>
          </a:bodyPr>
          <a:lstStyle/>
          <a:p>
            <a:pPr marL="0" indent="0" algn="just">
              <a:lnSpc>
                <a:spcPct val="114000"/>
              </a:lnSpc>
              <a:spcBef>
                <a:spcPts val="600"/>
              </a:spcBef>
              <a:spcAft>
                <a:spcPts val="600"/>
              </a:spcAft>
              <a:buNone/>
            </a:pPr>
            <a:r>
              <a:rPr lang="pl-PL" dirty="0"/>
              <a:t>W odpowiedzi na pytanie dotyczące głównych wyzwań przestrzennych Gminy Opoczno, poszczególne osoby/grupy osób udzieliły nieco odmiennych odpowiedzi. W rezultacie można przedstawić je jako następujące wyzwania:</a:t>
            </a:r>
          </a:p>
          <a:p>
            <a:pPr algn="just">
              <a:lnSpc>
                <a:spcPct val="114000"/>
              </a:lnSpc>
              <a:spcBef>
                <a:spcPts val="600"/>
              </a:spcBef>
              <a:spcAft>
                <a:spcPts val="600"/>
              </a:spcAft>
            </a:pPr>
            <a:r>
              <a:rPr lang="pl-PL" dirty="0" smtClean="0"/>
              <a:t>konieczność </a:t>
            </a:r>
            <a:r>
              <a:rPr lang="pl-PL" dirty="0"/>
              <a:t>zwiększenia terenów inwestycyjnych, a także konieczność dostosowywania planów do potrzeb mieszkańców;</a:t>
            </a:r>
          </a:p>
          <a:p>
            <a:pPr algn="just">
              <a:lnSpc>
                <a:spcPct val="114000"/>
              </a:lnSpc>
              <a:spcBef>
                <a:spcPts val="600"/>
              </a:spcBef>
              <a:spcAft>
                <a:spcPts val="600"/>
              </a:spcAft>
            </a:pPr>
            <a:r>
              <a:rPr lang="pl-PL" dirty="0" smtClean="0"/>
              <a:t>konieczność </a:t>
            </a:r>
            <a:r>
              <a:rPr lang="pl-PL" dirty="0"/>
              <a:t>wprowadzenia ładu przestrzennego (uporządkowania i rozdziału terenów wg przeznaczenia);</a:t>
            </a:r>
          </a:p>
          <a:p>
            <a:pPr algn="just">
              <a:lnSpc>
                <a:spcPct val="114000"/>
              </a:lnSpc>
              <a:spcBef>
                <a:spcPts val="600"/>
              </a:spcBef>
              <a:spcAft>
                <a:spcPts val="600"/>
              </a:spcAft>
            </a:pPr>
            <a:r>
              <a:rPr lang="pl-PL" dirty="0" smtClean="0"/>
              <a:t>konieczność </a:t>
            </a:r>
            <a:r>
              <a:rPr lang="pl-PL" dirty="0"/>
              <a:t>zwiększenia ilości i możliwości scaleń gruntów, jak również otworzenie się na nowe tereny inwestycyjne (jako przykład podano próbę stworzenia nowego centrum – budowania miasta pasywnego). </a:t>
            </a:r>
          </a:p>
          <a:p>
            <a:pPr marL="0" indent="0" algn="just">
              <a:lnSpc>
                <a:spcPct val="114000"/>
              </a:lnSpc>
              <a:spcBef>
                <a:spcPts val="600"/>
              </a:spcBef>
              <a:spcAft>
                <a:spcPts val="600"/>
              </a:spcAft>
              <a:buNone/>
            </a:pPr>
            <a:r>
              <a:rPr lang="pl-PL" dirty="0"/>
              <a:t>Aby uniknąć w przyszłości niewykorzystania terenów, należy zadbać o odpowiednie narzędzia planistyczne – dostosowanie przeznaczenia do potrzeb, przewidzenie konieczności scaleń, a także wytyczenie i budowa (bądź rozbudowa) dróg. </a:t>
            </a:r>
          </a:p>
        </p:txBody>
      </p:sp>
    </p:spTree>
    <p:extLst>
      <p:ext uri="{BB962C8B-B14F-4D97-AF65-F5344CB8AC3E}">
        <p14:creationId xmlns:p14="http://schemas.microsoft.com/office/powerpoint/2010/main" val="1208054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
            <a:ext cx="12192000" cy="7243011"/>
          </a:xfrm>
        </p:spPr>
        <p:txBody>
          <a:bodyPr>
            <a:normAutofit fontScale="92500" lnSpcReduction="10000"/>
          </a:bodyPr>
          <a:lstStyle/>
          <a:p>
            <a:pPr marL="0" indent="0" algn="just">
              <a:lnSpc>
                <a:spcPct val="114000"/>
              </a:lnSpc>
              <a:spcBef>
                <a:spcPts val="600"/>
              </a:spcBef>
              <a:spcAft>
                <a:spcPts val="600"/>
              </a:spcAft>
              <a:buNone/>
            </a:pPr>
            <a:r>
              <a:rPr lang="pl-PL" dirty="0" smtClean="0"/>
              <a:t>W </a:t>
            </a:r>
            <a:r>
              <a:rPr lang="pl-PL" dirty="0"/>
              <a:t>odniesieniu do aktualnie prowadzonej procedury uchwalenia miejscowego planu zagospodarowania przestrzennego dla części obszaru miasta Opoczna </a:t>
            </a:r>
            <a:r>
              <a:rPr lang="pl-PL" dirty="0" smtClean="0"/>
              <a:t>położonego</a:t>
            </a:r>
            <a:br>
              <a:rPr lang="pl-PL" dirty="0" smtClean="0"/>
            </a:br>
            <a:r>
              <a:rPr lang="pl-PL" dirty="0" smtClean="0"/>
              <a:t>w </a:t>
            </a:r>
            <a:r>
              <a:rPr lang="pl-PL" dirty="0"/>
              <a:t>rejonie ulic Partyzantów, Ceramicznej, Przemysłowej oraz przedłużenia ulicy Brzozowej, zgodnie wskazano, że największym problemem tego obszaru (a zarazem przyczyną braku realizacji dotychczasowego planu miejscowego) jest brak odpowiednich narzędzi do scalenia gruntów. Działki w przedmiotowym obszarze są długie i wąskie (nazwane „pasami opoczyńskimi”),</a:t>
            </a:r>
          </a:p>
          <a:p>
            <a:pPr marL="0" indent="0" algn="just">
              <a:lnSpc>
                <a:spcPct val="114000"/>
              </a:lnSpc>
              <a:spcBef>
                <a:spcPts val="600"/>
              </a:spcBef>
              <a:spcAft>
                <a:spcPts val="600"/>
              </a:spcAft>
              <a:buNone/>
            </a:pPr>
            <a:r>
              <a:rPr lang="pl-PL" dirty="0"/>
              <a:t>co zdecydowanie zmniejsza ich atrakcyjność. Dodatkowo, na wskazanym obszarze brak jest dróg, które otworzyłyby możliwość wykorzystania gruntów „wewnątrz” wskazanego terenu. </a:t>
            </a:r>
            <a:endParaRPr lang="pl-PL" dirty="0" smtClean="0"/>
          </a:p>
          <a:p>
            <a:pPr marL="0" indent="0" algn="just">
              <a:lnSpc>
                <a:spcPct val="114000"/>
              </a:lnSpc>
              <a:spcBef>
                <a:spcPts val="600"/>
              </a:spcBef>
              <a:spcAft>
                <a:spcPts val="600"/>
              </a:spcAft>
              <a:buNone/>
            </a:pPr>
            <a:r>
              <a:rPr lang="pl-PL" dirty="0"/>
              <a:t>Badani zgodnie uznali, że dominującą funkcją obszaru dla którego procedowany jest plan powinna być zabudowa mieszkaniowa – głównie jednorodzinna, z częścią terenów zabudowy wielorodzinnej (z uwagi na wzrost zainteresowania przez młode rodzinny). Jednocześnie, aby powstałe osiedle było w pełni funkcjonale, należy przewidzieć tereny dla usług (głównie handel) oraz tereny rekreacyjne (np. place zabaw). </a:t>
            </a:r>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2407441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normAutofit/>
          </a:bodyPr>
          <a:lstStyle/>
          <a:p>
            <a:pPr marL="0" indent="0" algn="just">
              <a:lnSpc>
                <a:spcPct val="114000"/>
              </a:lnSpc>
              <a:spcBef>
                <a:spcPts val="600"/>
              </a:spcBef>
              <a:spcAft>
                <a:spcPts val="600"/>
              </a:spcAft>
              <a:buNone/>
            </a:pPr>
            <a:r>
              <a:rPr lang="pl-PL" u="sng" dirty="0"/>
              <a:t>Wnioski dot. projektowanego </a:t>
            </a:r>
            <a:r>
              <a:rPr lang="pl-PL" u="sng" dirty="0" smtClean="0"/>
              <a:t>obszaru:</a:t>
            </a:r>
          </a:p>
          <a:p>
            <a:pPr marL="0" indent="0" algn="just">
              <a:lnSpc>
                <a:spcPct val="114000"/>
              </a:lnSpc>
              <a:spcBef>
                <a:spcPts val="600"/>
              </a:spcBef>
              <a:spcAft>
                <a:spcPts val="600"/>
              </a:spcAft>
              <a:buNone/>
            </a:pPr>
            <a:r>
              <a:rPr lang="pl-PL" dirty="0"/>
              <a:t>W odniesieniu do obszaru objętego badaniem, należy jednoznacznie wskazać</a:t>
            </a:r>
            <a:r>
              <a:rPr lang="pl-PL" dirty="0" smtClean="0"/>
              <a:t>,</a:t>
            </a:r>
            <a:br>
              <a:rPr lang="pl-PL" dirty="0" smtClean="0"/>
            </a:br>
            <a:r>
              <a:rPr lang="pl-PL" dirty="0" smtClean="0"/>
              <a:t>iż </a:t>
            </a:r>
            <a:r>
              <a:rPr lang="pl-PL" dirty="0"/>
              <a:t>dominującą funkcją w ocenie badanej grupy powinna być funkcja mieszkaniowa (jednorodzinna, z wydzieleniem części na zabudowę wielorodzinną), z połączeniem funkcji usługowych oraz wytyczeniem terenów rekreacyjnych. </a:t>
            </a:r>
          </a:p>
          <a:p>
            <a:pPr marL="0" indent="0" algn="just">
              <a:lnSpc>
                <a:spcPct val="114000"/>
              </a:lnSpc>
              <a:spcBef>
                <a:spcPts val="600"/>
              </a:spcBef>
              <a:spcAft>
                <a:spcPts val="600"/>
              </a:spcAft>
              <a:buNone/>
            </a:pPr>
            <a:r>
              <a:rPr lang="pl-PL" dirty="0"/>
              <a:t>Jako najważniejszy element nowego planu należy uznać konieczność zapewnienia możliwości realnego i sprawnego scalenia </a:t>
            </a:r>
            <a:r>
              <a:rPr lang="pl-PL" dirty="0" smtClean="0"/>
              <a:t>nieruchomości,</a:t>
            </a:r>
            <a:br>
              <a:rPr lang="pl-PL" dirty="0" smtClean="0"/>
            </a:br>
            <a:r>
              <a:rPr lang="pl-PL" dirty="0" smtClean="0"/>
              <a:t>które </a:t>
            </a:r>
            <a:r>
              <a:rPr lang="pl-PL" dirty="0"/>
              <a:t>w obecnym kształcie są całkowicie nieatrakcyjne inwestycyjnie. Dalej należy wytyczyć drogi, które również powinny </a:t>
            </a:r>
            <a:r>
              <a:rPr lang="pl-PL" dirty="0" smtClean="0"/>
              <a:t>wpłynąć na </a:t>
            </a:r>
            <a:r>
              <a:rPr lang="pl-PL" dirty="0"/>
              <a:t>atrakcyjność terenów w projektowanym obszarze). </a:t>
            </a:r>
            <a:r>
              <a:rPr lang="pl-PL" dirty="0" smtClean="0"/>
              <a:t> </a:t>
            </a:r>
            <a:endParaRPr lang="pl-PL" dirty="0"/>
          </a:p>
          <a:p>
            <a:pPr marL="0" indent="0" algn="just">
              <a:lnSpc>
                <a:spcPct val="114000"/>
              </a:lnSpc>
              <a:spcBef>
                <a:spcPts val="600"/>
              </a:spcBef>
              <a:spcAft>
                <a:spcPts val="600"/>
              </a:spcAft>
              <a:buNone/>
            </a:pPr>
            <a:endParaRPr lang="pl-PL" dirty="0" smtClean="0"/>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1904237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r>
              <a:rPr lang="pl-PL" u="sng" dirty="0"/>
              <a:t>Wnioski dot. polityki planistycznej Gminy Opoczno:</a:t>
            </a:r>
          </a:p>
          <a:p>
            <a:pPr marL="0" indent="0" algn="just">
              <a:lnSpc>
                <a:spcPct val="114000"/>
              </a:lnSpc>
              <a:spcBef>
                <a:spcPts val="600"/>
              </a:spcBef>
              <a:spcAft>
                <a:spcPts val="600"/>
              </a:spcAft>
              <a:buNone/>
            </a:pPr>
            <a:r>
              <a:rPr lang="pl-PL" dirty="0"/>
              <a:t>Wyniki wywiadu pokazały wysoką świadomość, co do roli i znaczenia planowania przestrzennego. Badane osoby zgodnie przyznały, że dokumenty planistyczne stanowią jedne z najważniejszych dokumentów Gminy. Dostrzegalny jest także problem nadal zbyt niskiego poziomu </a:t>
            </a:r>
            <a:r>
              <a:rPr lang="pl-PL" dirty="0" smtClean="0"/>
              <a:t>zainteresowania</a:t>
            </a:r>
            <a:br>
              <a:rPr lang="pl-PL" dirty="0" smtClean="0"/>
            </a:br>
            <a:r>
              <a:rPr lang="pl-PL" dirty="0" smtClean="0"/>
              <a:t>i </a:t>
            </a:r>
            <a:r>
              <a:rPr lang="pl-PL" dirty="0"/>
              <a:t>zaangażowania ze strony mieszkańców. Konieczne są dalsze, zintensyfikowane działania w tym zakresie. Dodatkowo, wyraźnie widoczny jest kierunek zmian dotychczasowych planów zagospodarowania przestrzennego, celem zwiększenia atrakcyjności inwestycyjnej Gminy oraz tworzenia ładu przestrzennego. </a:t>
            </a:r>
          </a:p>
        </p:txBody>
      </p:sp>
    </p:spTree>
    <p:extLst>
      <p:ext uri="{BB962C8B-B14F-4D97-AF65-F5344CB8AC3E}">
        <p14:creationId xmlns:p14="http://schemas.microsoft.com/office/powerpoint/2010/main" val="2338551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278742"/>
            <a:ext cx="11694694" cy="4362689"/>
          </a:xfrm>
        </p:spPr>
        <p:txBody>
          <a:bodyPr>
            <a:normAutofit/>
          </a:bodyPr>
          <a:lstStyle/>
          <a:p>
            <a:pPr marL="0" indent="0" algn="ctr">
              <a:lnSpc>
                <a:spcPct val="114000"/>
              </a:lnSpc>
              <a:spcBef>
                <a:spcPts val="600"/>
              </a:spcBef>
              <a:spcAft>
                <a:spcPts val="600"/>
              </a:spcAft>
              <a:buNone/>
            </a:pPr>
            <a:r>
              <a:rPr lang="pl-PL" sz="6600" b="1" u="sng" dirty="0" smtClean="0"/>
              <a:t>Serdecznie dziękuję za uwagę!</a:t>
            </a:r>
            <a:endParaRPr lang="pl-PL" sz="6600" b="1" u="sng" dirty="0"/>
          </a:p>
        </p:txBody>
      </p:sp>
    </p:spTree>
    <p:extLst>
      <p:ext uri="{BB962C8B-B14F-4D97-AF65-F5344CB8AC3E}">
        <p14:creationId xmlns:p14="http://schemas.microsoft.com/office/powerpoint/2010/main" val="2248162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1609893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1"/>
          <p:cNvPicPr>
            <a:picLocks noGrp="1" noChangeAspect="1"/>
          </p:cNvPicPr>
          <p:nvPr>
            <p:ph idx="1"/>
          </p:nvPr>
        </p:nvPicPr>
        <p:blipFill>
          <a:blip r:embed="rId2"/>
          <a:stretch>
            <a:fillRect/>
          </a:stretch>
        </p:blipFill>
        <p:spPr>
          <a:xfrm>
            <a:off x="2805145" y="1"/>
            <a:ext cx="6507297" cy="6869232"/>
          </a:xfrm>
          <a:prstGeom prst="rect">
            <a:avLst/>
          </a:prstGeom>
        </p:spPr>
      </p:pic>
    </p:spTree>
    <p:extLst>
      <p:ext uri="{BB962C8B-B14F-4D97-AF65-F5344CB8AC3E}">
        <p14:creationId xmlns:p14="http://schemas.microsoft.com/office/powerpoint/2010/main" val="3057122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1155032"/>
            <a:ext cx="11694694" cy="5486400"/>
          </a:xfrm>
        </p:spPr>
        <p:txBody>
          <a:bodyPr/>
          <a:lstStyle/>
          <a:p>
            <a:pPr marL="0" indent="0" algn="just">
              <a:lnSpc>
                <a:spcPct val="114000"/>
              </a:lnSpc>
              <a:spcBef>
                <a:spcPts val="600"/>
              </a:spcBef>
              <a:spcAft>
                <a:spcPts val="600"/>
              </a:spcAft>
              <a:buNone/>
            </a:pPr>
            <a:r>
              <a:rPr lang="pl-PL" dirty="0"/>
              <a:t>W badaniu wzięło udział 304 mieszkańców Gminy Opoczno. Wśród tych osób nieznaczną większość próby stanowiły kobiety, tj. 51,97%. W badaniu wzięło udział również 48,03% mężczyzn. </a:t>
            </a:r>
          </a:p>
          <a:p>
            <a:pPr marL="0" indent="0" algn="just">
              <a:lnSpc>
                <a:spcPct val="114000"/>
              </a:lnSpc>
              <a:spcBef>
                <a:spcPts val="600"/>
              </a:spcBef>
              <a:spcAft>
                <a:spcPts val="600"/>
              </a:spcAft>
              <a:buNone/>
            </a:pPr>
            <a:r>
              <a:rPr lang="pl-PL" dirty="0" smtClean="0"/>
              <a:t>Najliczniejszą grupę ankietowanych tworzyły osoby w wieku 26 – 40 lat,</a:t>
            </a:r>
            <a:br>
              <a:rPr lang="pl-PL" dirty="0" smtClean="0"/>
            </a:br>
            <a:r>
              <a:rPr lang="pl-PL" dirty="0" smtClean="0"/>
              <a:t>tj. 49,34%. Blisko co piąty ankietowany to osoba w wieku do 25 lat oraz osoba w wieku 41 – 50 lat. Mniej liczną grupę tworzyły ankietowani  w wieku 51 – 65 lat (10,86%) oraz badani w wieku powyżej 65 lat (0,99%). </a:t>
            </a:r>
            <a:endParaRPr lang="pl-PL" dirty="0"/>
          </a:p>
        </p:txBody>
      </p:sp>
    </p:spTree>
    <p:extLst>
      <p:ext uri="{BB962C8B-B14F-4D97-AF65-F5344CB8AC3E}">
        <p14:creationId xmlns:p14="http://schemas.microsoft.com/office/powerpoint/2010/main" val="198830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r>
              <a:rPr lang="pl-PL" dirty="0"/>
              <a:t>Biorąc pod uwagę liczbę osób, które wzięły udział w badaniu, należy przede wszystkim wskazać, że </a:t>
            </a:r>
            <a:r>
              <a:rPr lang="pl-PL" u="sng" dirty="0"/>
              <a:t>analizowana problematyka cieszy się dużym zainteresowaniem społeczności Gminy Opoczno </a:t>
            </a:r>
            <a:r>
              <a:rPr lang="pl-PL" dirty="0"/>
              <a:t>(fakt, że 2,96% ankietowanych stanowiły osoby niezamieszkałe na terenie Gminy Opoczno, pozostaje bez wpływu na ogólne wyniki i wnioski). Istotny pozostaje również fakt, iż znaczną większość ankietowanych stanowiły osoby w wieku produkcyjnym. Dodatkowo, co trzeci badany zadeklarował, iż stara się na bieżąco śledzić kwestie związane z planowaniem przestrzennym na terenie </a:t>
            </a:r>
            <a:r>
              <a:rPr lang="pl-PL" dirty="0" smtClean="0"/>
              <a:t>Gminy. </a:t>
            </a:r>
          </a:p>
          <a:p>
            <a:pPr marL="0" indent="0" algn="just">
              <a:lnSpc>
                <a:spcPct val="114000"/>
              </a:lnSpc>
              <a:spcBef>
                <a:spcPts val="600"/>
              </a:spcBef>
              <a:spcAft>
                <a:spcPts val="600"/>
              </a:spcAft>
              <a:buNone/>
            </a:pPr>
            <a:r>
              <a:rPr lang="pl-PL" dirty="0"/>
              <a:t>Stosunkowo niewiele ankietowanych osób ma bezpośredni związek z terenem stanowiącym przedmiot badania – 3,95% posiada tam nieruchomość</a:t>
            </a:r>
            <a:r>
              <a:rPr lang="pl-PL" dirty="0" smtClean="0"/>
              <a:t>.</a:t>
            </a:r>
            <a:br>
              <a:rPr lang="pl-PL" dirty="0" smtClean="0"/>
            </a:br>
            <a:r>
              <a:rPr lang="pl-PL" dirty="0" smtClean="0"/>
              <a:t>W </a:t>
            </a:r>
            <a:r>
              <a:rPr lang="pl-PL" dirty="0"/>
              <a:t>pozostałych przypadkach, w zdecydowanej większości odpowiedzi udzielały osoby niezwiązane bezpośrednio z przedmiotowym obszarem. </a:t>
            </a:r>
          </a:p>
          <a:p>
            <a:pPr marL="0" indent="0" algn="just">
              <a:lnSpc>
                <a:spcPct val="114000"/>
              </a:lnSpc>
              <a:spcBef>
                <a:spcPts val="600"/>
              </a:spcBef>
              <a:spcAft>
                <a:spcPts val="600"/>
              </a:spcAft>
              <a:buNone/>
            </a:pPr>
            <a:endParaRPr lang="pl-PL" dirty="0"/>
          </a:p>
        </p:txBody>
      </p:sp>
    </p:spTree>
    <p:extLst>
      <p:ext uri="{BB962C8B-B14F-4D97-AF65-F5344CB8AC3E}">
        <p14:creationId xmlns:p14="http://schemas.microsoft.com/office/powerpoint/2010/main" val="261424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1"/>
          <p:cNvPicPr>
            <a:picLocks noGrp="1" noChangeAspect="1"/>
          </p:cNvPicPr>
          <p:nvPr>
            <p:ph idx="1"/>
          </p:nvPr>
        </p:nvPicPr>
        <p:blipFill>
          <a:blip r:embed="rId2"/>
          <a:stretch>
            <a:fillRect/>
          </a:stretch>
        </p:blipFill>
        <p:spPr>
          <a:xfrm>
            <a:off x="62488" y="1058779"/>
            <a:ext cx="12049060" cy="4812632"/>
          </a:xfrm>
          <a:prstGeom prst="rect">
            <a:avLst/>
          </a:prstGeom>
        </p:spPr>
      </p:pic>
      <p:sp>
        <p:nvSpPr>
          <p:cNvPr id="5" name="Prostokąt 4"/>
          <p:cNvSpPr/>
          <p:nvPr/>
        </p:nvSpPr>
        <p:spPr>
          <a:xfrm>
            <a:off x="1566799" y="332691"/>
            <a:ext cx="9040437" cy="523220"/>
          </a:xfrm>
          <a:prstGeom prst="rect">
            <a:avLst/>
          </a:prstGeom>
        </p:spPr>
        <p:txBody>
          <a:bodyPr wrap="square">
            <a:spAutoFit/>
          </a:bodyPr>
          <a:lstStyle/>
          <a:p>
            <a:r>
              <a:rPr lang="pl-PL" sz="2800" u="sng" dirty="0"/>
              <a:t>Jaki jest Pana/Pani związek z terenem objętym planem? </a:t>
            </a:r>
          </a:p>
        </p:txBody>
      </p:sp>
    </p:spTree>
    <p:extLst>
      <p:ext uri="{BB962C8B-B14F-4D97-AF65-F5344CB8AC3E}">
        <p14:creationId xmlns:p14="http://schemas.microsoft.com/office/powerpoint/2010/main" val="1105034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0632" y="288758"/>
            <a:ext cx="11694694" cy="6352674"/>
          </a:xfrm>
        </p:spPr>
        <p:txBody>
          <a:bodyPr/>
          <a:lstStyle/>
          <a:p>
            <a:pPr marL="0" indent="0" algn="just">
              <a:lnSpc>
                <a:spcPct val="114000"/>
              </a:lnSpc>
              <a:spcBef>
                <a:spcPts val="600"/>
              </a:spcBef>
              <a:spcAft>
                <a:spcPts val="600"/>
              </a:spcAft>
              <a:buNone/>
            </a:pPr>
            <a:r>
              <a:rPr lang="pl-PL" dirty="0"/>
              <a:t>Jednym z kluczowych pytań było pytanie dotyczące wskazania funkcji jaka powinna dominować na obszarze objęty projektowanym planem. </a:t>
            </a:r>
            <a:r>
              <a:rPr lang="pl-PL" b="1" u="sng" dirty="0"/>
              <a:t>Łącznie 62,5% osób ankietowanych wskazało, iż na wskazanym terenie powinna dominować funkcja mieszkaniowa, względnie mieszkaniowo usługowa</a:t>
            </a:r>
            <a:r>
              <a:rPr lang="pl-PL" dirty="0"/>
              <a:t>. Trzeba jednak zaznaczyć, że jednocześnie 25% badanych wskazało inne funkcje, takie jak: obszary rekreacyjno-wypoczynkowe ogólnodostępne (m.in.: park, las, siłownia, plac zabaw). W tym kontekście, należy bezpośrednio nawiązać do kolejnego pytania, gdzie </a:t>
            </a:r>
            <a:r>
              <a:rPr lang="pl-PL" b="1" u="sng" dirty="0"/>
              <a:t>aż 85,53% osób wskazało, że na obszarze objętym planem powinny znaleźć się również miejsca przestrzeni publicznej</a:t>
            </a:r>
            <a:r>
              <a:rPr lang="pl-PL" dirty="0"/>
              <a:t>, takie jak: parki, place zabaw, boiska, tereny zielone, miejsca do uprawiania sportu. Dodatkowo, dość często wskazywano również na takie miejsca/obiekty jak kina, czy punkty gastronomiczne (restauracje, kawiarnie). </a:t>
            </a:r>
          </a:p>
        </p:txBody>
      </p:sp>
    </p:spTree>
    <p:extLst>
      <p:ext uri="{BB962C8B-B14F-4D97-AF65-F5344CB8AC3E}">
        <p14:creationId xmlns:p14="http://schemas.microsoft.com/office/powerpoint/2010/main" val="233772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1"/>
          <p:cNvPicPr>
            <a:picLocks noGrp="1" noChangeAspect="1"/>
          </p:cNvPicPr>
          <p:nvPr>
            <p:ph idx="1"/>
          </p:nvPr>
        </p:nvPicPr>
        <p:blipFill>
          <a:blip r:embed="rId2"/>
          <a:stretch>
            <a:fillRect/>
          </a:stretch>
        </p:blipFill>
        <p:spPr>
          <a:xfrm>
            <a:off x="0" y="750566"/>
            <a:ext cx="12192000" cy="5870673"/>
          </a:xfrm>
          <a:prstGeom prst="rect">
            <a:avLst/>
          </a:prstGeom>
        </p:spPr>
      </p:pic>
      <p:sp>
        <p:nvSpPr>
          <p:cNvPr id="5" name="Prostokąt 4"/>
          <p:cNvSpPr/>
          <p:nvPr/>
        </p:nvSpPr>
        <p:spPr>
          <a:xfrm>
            <a:off x="0" y="104234"/>
            <a:ext cx="12192000" cy="523220"/>
          </a:xfrm>
          <a:prstGeom prst="rect">
            <a:avLst/>
          </a:prstGeom>
        </p:spPr>
        <p:txBody>
          <a:bodyPr wrap="square">
            <a:spAutoFit/>
          </a:bodyPr>
          <a:lstStyle/>
          <a:p>
            <a:pPr algn="ctr"/>
            <a:r>
              <a:rPr lang="pl-PL" sz="2800" u="sng" dirty="0"/>
              <a:t>Która funkcja </a:t>
            </a:r>
            <a:r>
              <a:rPr lang="pl-PL" sz="2800" u="sng" dirty="0" smtClean="0"/>
              <a:t>powinna </a:t>
            </a:r>
            <a:r>
              <a:rPr lang="pl-PL" sz="2800" u="sng" dirty="0"/>
              <a:t>dominować na obszarze objętym planem? </a:t>
            </a:r>
          </a:p>
        </p:txBody>
      </p:sp>
    </p:spTree>
    <p:extLst>
      <p:ext uri="{BB962C8B-B14F-4D97-AF65-F5344CB8AC3E}">
        <p14:creationId xmlns:p14="http://schemas.microsoft.com/office/powerpoint/2010/main" val="14380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1"/>
          <p:cNvPicPr>
            <a:picLocks noGrp="1" noChangeAspect="1"/>
          </p:cNvPicPr>
          <p:nvPr>
            <p:ph idx="1"/>
          </p:nvPr>
        </p:nvPicPr>
        <p:blipFill>
          <a:blip r:embed="rId2"/>
          <a:stretch>
            <a:fillRect/>
          </a:stretch>
        </p:blipFill>
        <p:spPr>
          <a:xfrm>
            <a:off x="0" y="1862626"/>
            <a:ext cx="12192000" cy="4703813"/>
          </a:xfrm>
          <a:prstGeom prst="rect">
            <a:avLst/>
          </a:prstGeom>
        </p:spPr>
      </p:pic>
      <p:sp>
        <p:nvSpPr>
          <p:cNvPr id="4" name="Prostokąt 3"/>
          <p:cNvSpPr/>
          <p:nvPr/>
        </p:nvSpPr>
        <p:spPr>
          <a:xfrm>
            <a:off x="288757" y="553453"/>
            <a:ext cx="11694695" cy="954107"/>
          </a:xfrm>
          <a:prstGeom prst="rect">
            <a:avLst/>
          </a:prstGeom>
        </p:spPr>
        <p:txBody>
          <a:bodyPr wrap="square">
            <a:spAutoFit/>
          </a:bodyPr>
          <a:lstStyle/>
          <a:p>
            <a:pPr algn="ctr"/>
            <a:r>
              <a:rPr lang="pl-PL" sz="2800" u="sng" dirty="0"/>
              <a:t>Czy uważa Pan/Pani, że na obszarze objętym </a:t>
            </a:r>
            <a:r>
              <a:rPr lang="pl-PL" sz="2800" u="sng" dirty="0" smtClean="0"/>
              <a:t>planem</a:t>
            </a:r>
            <a:br>
              <a:rPr lang="pl-PL" sz="2800" u="sng" dirty="0" smtClean="0"/>
            </a:br>
            <a:r>
              <a:rPr lang="pl-PL" sz="2800" u="sng" dirty="0" smtClean="0"/>
              <a:t>powinno </a:t>
            </a:r>
            <a:r>
              <a:rPr lang="pl-PL" sz="2800" u="sng" dirty="0"/>
              <a:t>się wyznaczyć miejsca przestrzeni publicznej? </a:t>
            </a:r>
          </a:p>
        </p:txBody>
      </p:sp>
    </p:spTree>
    <p:extLst>
      <p:ext uri="{BB962C8B-B14F-4D97-AF65-F5344CB8AC3E}">
        <p14:creationId xmlns:p14="http://schemas.microsoft.com/office/powerpoint/2010/main" val="9985624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1347</Words>
  <Application>Microsoft Office PowerPoint</Application>
  <PresentationFormat>Panoramiczny</PresentationFormat>
  <Paragraphs>59</Paragraphs>
  <Slides>25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25</vt:i4>
      </vt:variant>
    </vt:vector>
  </HeadingPairs>
  <TitlesOfParts>
    <vt:vector size="29" baseType="lpstr">
      <vt:lpstr>Arial</vt:lpstr>
      <vt:lpstr>Calibri</vt:lpstr>
      <vt:lpstr>Calibri Light</vt:lpstr>
      <vt:lpstr>Motyw pakietu Office</vt:lpstr>
      <vt:lpstr>  PLANOWANIE PRZESTRZENNE </vt:lpstr>
      <vt:lpstr>Część I – badanie mieszkańców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Część II – badanie władz i przedstawicieli lokalnych liderów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PLANOWANIE PRZESTRZENNE </dc:title>
  <dc:creator>pnowakowski</dc:creator>
  <cp:lastModifiedBy>pnowakowski</cp:lastModifiedBy>
  <cp:revision>18</cp:revision>
  <dcterms:created xsi:type="dcterms:W3CDTF">2021-04-28T21:47:38Z</dcterms:created>
  <dcterms:modified xsi:type="dcterms:W3CDTF">2021-05-03T20:15:46Z</dcterms:modified>
</cp:coreProperties>
</file>