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76" r:id="rId14"/>
    <p:sldId id="277" r:id="rId15"/>
    <p:sldId id="267" r:id="rId16"/>
    <p:sldId id="268" r:id="rId17"/>
    <p:sldId id="269" r:id="rId18"/>
    <p:sldId id="270" r:id="rId19"/>
    <p:sldId id="271" r:id="rId20"/>
    <p:sldId id="280" r:id="rId21"/>
    <p:sldId id="279" r:id="rId22"/>
    <p:sldId id="272" r:id="rId23"/>
    <p:sldId id="273" r:id="rId24"/>
    <p:sldId id="274" r:id="rId25"/>
    <p:sldId id="278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33AD96-52D4-1251-A15E-9065A84F6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883EAEB-24DF-DAD6-DF98-748A06B8B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C45879-1253-4D75-9333-4E448F2F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710F6E-A2CC-517E-5155-E5323107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499A8B-279A-15A3-E121-2412C62E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77925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E9152-3722-966F-024C-BB5B0323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28D04BC-CBA2-CE0C-7D55-8F206FD82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09FEC5-AA11-6BD6-623E-FD98D4699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95393D-D298-F190-12ED-F3D799859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A9A93B-6CC4-381E-5C57-959C36DF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8616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C1ACA57-7CEC-DCA1-5781-2485EF94E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2FB1473-4E09-7E7A-8DE0-5F8992E7A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B853B9-7B31-8E99-E6D3-A4391149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A38970-DA7A-75BB-F492-CEA59077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140F15-5FA1-4B09-BE59-ECA83180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019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428267-1D1E-9C1C-5CF5-C4AE2983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B5A541-C793-45E7-89B2-089B7FD0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90F009-98A9-8C42-6396-9FC5E952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3CE7A0-B9F0-01C2-8E32-FDA212CC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E5A9D3-ADC1-344C-0081-ABC1503F1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77984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2F1196-8334-E9C2-6CAB-4F822E3A4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68871C-0ABF-F29A-119E-87430E531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61025F-E64D-5887-6F9F-039D49D44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657E03-2759-4FC1-BF91-7AB349B8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9376EF-862B-A8D6-BBA2-53C9AF6F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405127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8E90D-5E4D-F82A-6E6B-403ABF94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F3443F-D5E0-1C58-DD5C-0E777F6E3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16E107-126E-38B5-3E7F-7BF8E1DE4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B4D09F3-BE5C-7F0C-A441-A8B6189D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6E992D-8C45-8334-1CBA-00904177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65E084-2FE0-F77C-97B0-F5C8AE15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323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7C7175-751E-3452-0514-F701A6D8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538E84-8AFF-4E22-A343-77E6A3802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989775D-B5B9-8F99-6DE5-BD1AE9551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EDA6E46-DCBA-84F7-C8F3-BFCC51ABB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52C590-3FB6-3D86-4AA5-AF5316A06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11140A2-D845-9233-1D09-37C54291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A035A5F-8C2C-D14E-0449-42BC9B49F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AB4F7DE-8057-F4EB-5983-6FB92097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4601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4ABE21-1D2E-496C-22E0-B267CF81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A33E656-4CFE-27E7-37BE-EAD13151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FEEC668-8EA7-B18D-11A5-9FEB66CD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A0FB23-C224-1AF4-1FF3-E6FD5974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87321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AF8EE6E-B1BA-1282-7828-E4541F1B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23A697E-EDC7-48AD-56C2-D7A40288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F305F2A-0980-D48F-E0BD-481D3211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38209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64470-FEDB-A546-2183-BB64FF4C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A39C63-377C-A42D-BF1F-EBB87934B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C87E41F-5C47-50D4-8AA3-4D57CEB77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E942781-71BD-7CA4-DDD6-FE9D4DC0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995AD5-A408-7C2D-F70D-79029793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A0EBD9-BB09-90B5-370F-BD996E35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91847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B90506-E396-2F19-1EE2-9224474E1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EC196AA-CB97-615E-C38C-EE15B1881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169DD13-871A-317F-0AB8-ECC6D1DC6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F6E0D7-462A-A6CE-36E0-C482B0A5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773715-41ED-A6BA-78E8-C69938E5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3AF8153-EAC1-C66F-A94B-07865AEA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28221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B701D8D-258D-A27D-F0FE-2D6E44E04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D9A4BE-9219-4599-FFFD-B4AD58363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EA203A-0790-91C8-23AF-C7277E80D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4F75-20A0-40AB-A31F-B06CC48BE1B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1BA0F7-960F-7E9C-1FB6-344EC47C7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5486D1-C7CD-670C-DEFF-7A4486FC1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17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RZYK&#321;AD%20%202024%20%20oferta%20konkursowa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9CC221-E9EE-16BE-4353-EC2FB1BD9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499" y="536896"/>
            <a:ext cx="9144000" cy="2328578"/>
          </a:xfrm>
        </p:spPr>
        <p:txBody>
          <a:bodyPr>
            <a:normAutofit fontScale="90000"/>
          </a:bodyPr>
          <a:lstStyle/>
          <a:p>
            <a:r>
              <a:rPr lang="pl-PL" sz="6600" b="1" dirty="0"/>
              <a:t>Konkursy ofert na realizację zadań publicznych w 2024 r.</a:t>
            </a:r>
            <a:br>
              <a:rPr lang="pl-PL" sz="4800" dirty="0"/>
            </a:br>
            <a:endParaRPr lang="pl-PL" sz="48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398160-EE76-804F-44CC-87114A4E5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499" y="3429000"/>
            <a:ext cx="9144000" cy="1655762"/>
          </a:xfrm>
        </p:spPr>
        <p:txBody>
          <a:bodyPr>
            <a:normAutofit/>
          </a:bodyPr>
          <a:lstStyle/>
          <a:p>
            <a:r>
              <a:rPr lang="pl-PL" sz="4400" dirty="0"/>
              <a:t>Tworzenie ofert oraz sposób ich rozliczania</a:t>
            </a:r>
          </a:p>
        </p:txBody>
      </p:sp>
    </p:spTree>
    <p:extLst>
      <p:ext uri="{BB962C8B-B14F-4D97-AF65-F5344CB8AC3E}">
        <p14:creationId xmlns:p14="http://schemas.microsoft.com/office/powerpoint/2010/main" val="23505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AB29C-3E5D-4078-B22B-26AD1323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I etap: OCENA FORMALNA 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527B254F-FF63-A6DC-1D57-A0AAAA8D26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354142"/>
              </p:ext>
            </p:extLst>
          </p:nvPr>
        </p:nvGraphicFramePr>
        <p:xfrm>
          <a:off x="447774" y="1092618"/>
          <a:ext cx="11045505" cy="5400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5505">
                  <a:extLst>
                    <a:ext uri="{9D8B030D-6E8A-4147-A177-3AD203B41FA5}">
                      <a16:colId xmlns:a16="http://schemas.microsoft.com/office/drawing/2014/main" val="3759083548"/>
                    </a:ext>
                  </a:extLst>
                </a:gridCol>
              </a:tblGrid>
              <a:tr h="1124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400" b="1" kern="100" dirty="0">
                          <a:effectLst/>
                        </a:rPr>
                        <a:t>Weryfikowany element: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l-PL" sz="24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07837189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oferta została złożona przez podmiot uprawniony do uczestnictwa w otwartym konkursie ofert?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170945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 oferta została złożona na obowiązującym wzorze oferty?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45354347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 oferta została złożona w terminie wskazanym w ogłoszeniu?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589077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zadanie wskazane w ofercie jest zgodne z zadaniem konkursowym i celami otwartego konkursu ofert?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0726041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zadanie wskazane w ofercie mieści się w zakresie działalności pożytku publicznego oferenta?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27601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marR="267335"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oferta została złożona w zamkniętej kopercie?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90566671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 oferta została złożona w formie pisemnej 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859886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 oferta została złożona  z oznaczeniem nazwy i numeru zadania zamieszczonego w ogłoszeniu o otwartym konkursie ofert?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536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185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52FC0-C01D-3FF1-9DF0-B6F07CE7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83" y="365125"/>
            <a:ext cx="10959517" cy="415051"/>
          </a:xfrm>
        </p:spPr>
        <p:txBody>
          <a:bodyPr>
            <a:noAutofit/>
          </a:bodyPr>
          <a:lstStyle/>
          <a:p>
            <a:r>
              <a:rPr lang="pl-PL" sz="3200" b="1" dirty="0"/>
              <a:t>C.D.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FA382B3-9324-89DF-B466-8198258D61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729096"/>
              </p:ext>
            </p:extLst>
          </p:nvPr>
        </p:nvGraphicFramePr>
        <p:xfrm>
          <a:off x="486561" y="956344"/>
          <a:ext cx="11526474" cy="5163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6474">
                  <a:extLst>
                    <a:ext uri="{9D8B030D-6E8A-4147-A177-3AD203B41FA5}">
                      <a16:colId xmlns:a16="http://schemas.microsoft.com/office/drawing/2014/main" val="4005769420"/>
                    </a:ext>
                  </a:extLst>
                </a:gridCol>
              </a:tblGrid>
              <a:tr h="1115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oferta została podpisana w sposób prawidłowy (tj. w sposób zgodny z odpisem z KRS/ właściwą ewidencją/właściwym rejestrem lub innymi dokumentami, o których mowa w pkt VIII pkt. 5 ogłoszenia załączonymi do oferty)? 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50834937"/>
                  </a:ext>
                </a:extLst>
              </a:tr>
              <a:tr h="8461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oferta zawiera w części III pkt. 6 rezultaty, określone w części VI A pkt 3. ogłoszenia?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515902"/>
                  </a:ext>
                </a:extLst>
              </a:tr>
              <a:tr h="906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>
                          <a:effectLst/>
                        </a:rPr>
                        <a:t>Czy oferta spełnia wymóg minimalnej wysokości sumy innych niż dotacja środków finansowych przeznaczonych na realizację zadania, tj. na poziomie nie niższym niż 5% wartości całkowitego kosztu zadania?</a:t>
                      </a:r>
                      <a:endParaRPr lang="pl-PL" sz="2000" kern="10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8033945"/>
                  </a:ext>
                </a:extLst>
              </a:tr>
              <a:tr h="9311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załączniki do oferty, przedłożone w formie kserokopii, zostały potwierdzone za zgodność z oryginałem zgodnie z wymaganiami ogłoszenia o otwartym konkursie ofert 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142666"/>
                  </a:ext>
                </a:extLst>
              </a:tr>
              <a:tr h="681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>
                          <a:effectLst/>
                        </a:rPr>
                        <a:t>Czy w ofercie zostały wypełnione wszystkie wymagane pola i rubryki?</a:t>
                      </a:r>
                      <a:endParaRPr lang="pl-PL" sz="2000" kern="10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5967218"/>
                  </a:ext>
                </a:extLst>
              </a:tr>
              <a:tr h="681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Inne niespełnione wymogi formalne, z wyłączeniem błędów skutkujących odrzuceniem oferty:  DOSTĘPNOŚĆ!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358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487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8A1BD-2C54-BEB5-E43F-20B8D703B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456"/>
            <a:ext cx="10515600" cy="52410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II ETAP: OCENA MERYTORYCZNA </a:t>
            </a:r>
            <a:endParaRPr lang="pl-PL" sz="32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7A7846AA-96B0-AD3D-3F92-4CF74B8CC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198451"/>
              </p:ext>
            </p:extLst>
          </p:nvPr>
        </p:nvGraphicFramePr>
        <p:xfrm>
          <a:off x="469084" y="1031846"/>
          <a:ext cx="10998666" cy="4680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831">
                  <a:extLst>
                    <a:ext uri="{9D8B030D-6E8A-4147-A177-3AD203B41FA5}">
                      <a16:colId xmlns:a16="http://schemas.microsoft.com/office/drawing/2014/main" val="2982378536"/>
                    </a:ext>
                  </a:extLst>
                </a:gridCol>
                <a:gridCol w="10541835">
                  <a:extLst>
                    <a:ext uri="{9D8B030D-6E8A-4147-A177-3AD203B41FA5}">
                      <a16:colId xmlns:a16="http://schemas.microsoft.com/office/drawing/2014/main" val="3741438882"/>
                    </a:ext>
                  </a:extLst>
                </a:gridCol>
              </a:tblGrid>
              <a:tr h="703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I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Celowość i zasadność zadania 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89269367"/>
                  </a:ext>
                </a:extLst>
              </a:tr>
              <a:tr h="1039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1.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Zakres rzeczowy zadania (w tym kompleksowość i spójność działań, rzetelność planu i harmonogramu działań, zasięg zadania, pomysłowość tytułu zadania)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631881"/>
                  </a:ext>
                </a:extLst>
              </a:tr>
              <a:tr h="686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2.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Opis grupy docelowej oraz sposobu rozwiązywania jej problemów/ zaspokajania potrzeb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20488020"/>
                  </a:ext>
                </a:extLst>
              </a:tr>
              <a:tr h="683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3.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Komplementarność z innymi działaniami podejmowanymi przez organizacje lub inne podmioty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378778"/>
                  </a:ext>
                </a:extLst>
              </a:tr>
              <a:tr h="1567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4.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Zakładane rezultaty realizacji zadania (mierzalność rezultatów, adekwatność doboru rezultatów do zaplanowanych działań, poprawność doboru sposobu monitorowania rezultatów/źródeł informacji o osiągnięciu wskaźnika, poprawność oszacowania wartości docelowej wskaźników rezultatów) 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5865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625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A314F9-0107-2B44-B700-EF8A3F64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59" y="365125"/>
            <a:ext cx="11093741" cy="482163"/>
          </a:xfrm>
        </p:spPr>
        <p:txBody>
          <a:bodyPr>
            <a:noAutofit/>
          </a:bodyPr>
          <a:lstStyle/>
          <a:p>
            <a:r>
              <a:rPr lang="pl-PL" sz="3200" dirty="0"/>
              <a:t>C.D.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03DBC4F-760C-CA15-7BCB-DA351FB71E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109322"/>
              </p:ext>
            </p:extLst>
          </p:nvPr>
        </p:nvGraphicFramePr>
        <p:xfrm>
          <a:off x="436228" y="1090568"/>
          <a:ext cx="11350304" cy="4830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436">
                  <a:extLst>
                    <a:ext uri="{9D8B030D-6E8A-4147-A177-3AD203B41FA5}">
                      <a16:colId xmlns:a16="http://schemas.microsoft.com/office/drawing/2014/main" val="4124005134"/>
                    </a:ext>
                  </a:extLst>
                </a:gridCol>
                <a:gridCol w="10878868">
                  <a:extLst>
                    <a:ext uri="{9D8B030D-6E8A-4147-A177-3AD203B41FA5}">
                      <a16:colId xmlns:a16="http://schemas.microsoft.com/office/drawing/2014/main" val="2305934231"/>
                    </a:ext>
                  </a:extLst>
                </a:gridCol>
              </a:tblGrid>
              <a:tr h="453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>
                          <a:effectLst/>
                        </a:rPr>
                        <a:t>II</a:t>
                      </a:r>
                      <a:endParaRPr lang="pl-PL" sz="20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Budżet zadania  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60694630"/>
                  </a:ext>
                </a:extLst>
              </a:tr>
              <a:tr h="1390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1.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Kalkulacja przewidywanych kosztów realizacji zadania (rzetelność i poprawność rachunkowa kalkulacji kosztów, przejrzystość, zdefiniowanie pozycji budżetowych, prawidłowość jednostek miary, zgodność kosztorysu z zasadami kwalifikowalności kosztów)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388236"/>
                  </a:ext>
                </a:extLst>
              </a:tr>
              <a:tr h="88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2.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Adekwatność kosztorysu do zakresu rzeczowego zadania (adekwatność przewidywanych kosztów do założonych rezultatów oraz do działań wykazanych w planie i harmonogramie działań)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47569021"/>
                  </a:ext>
                </a:extLst>
              </a:tr>
              <a:tr h="89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3. 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Kosztorys ze względu na źródło finansowania (ocena udziału innych niż dotacja środków finansowych przeznaczonych na realizację zadania publicznego w kosztach całkowitych zadania)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821051"/>
                  </a:ext>
                </a:extLst>
              </a:tr>
              <a:tr h="1206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4.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Wkład osobowy (udział w kosztach całkowitych zadania publicznego, opis sposobu wyceny wraz z podaniem cen rynkowych, poprawność rachunkowa wyceny)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3306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5594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CB3638-16C0-9FE1-20E3-39D2EBEE6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27" y="365125"/>
            <a:ext cx="10993073" cy="415051"/>
          </a:xfrm>
        </p:spPr>
        <p:txBody>
          <a:bodyPr>
            <a:noAutofit/>
          </a:bodyPr>
          <a:lstStyle/>
          <a:p>
            <a:r>
              <a:rPr lang="pl-PL" sz="3200" dirty="0"/>
              <a:t>C.D.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93008E6-07F7-FDBB-D9DA-CAFA09CCD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736584"/>
              </p:ext>
            </p:extLst>
          </p:nvPr>
        </p:nvGraphicFramePr>
        <p:xfrm>
          <a:off x="763398" y="1057013"/>
          <a:ext cx="10821798" cy="5157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484">
                  <a:extLst>
                    <a:ext uri="{9D8B030D-6E8A-4147-A177-3AD203B41FA5}">
                      <a16:colId xmlns:a16="http://schemas.microsoft.com/office/drawing/2014/main" val="1656634345"/>
                    </a:ext>
                  </a:extLst>
                </a:gridCol>
                <a:gridCol w="10372314">
                  <a:extLst>
                    <a:ext uri="{9D8B030D-6E8A-4147-A177-3AD203B41FA5}">
                      <a16:colId xmlns:a16="http://schemas.microsoft.com/office/drawing/2014/main" val="1575987252"/>
                    </a:ext>
                  </a:extLst>
                </a:gridCol>
              </a:tblGrid>
              <a:tr h="597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III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Ocena jakości i możliwości realizacji zadania (oceniane na podstawie zapisów cz. IV pkt 1 i 2 oferty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00975180"/>
                  </a:ext>
                </a:extLst>
              </a:tr>
              <a:tr h="1485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1.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Potencjał realizacyjny (opis):</a:t>
                      </a:r>
                    </a:p>
                    <a:p>
                      <a:pPr indent="144145"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a) zasoby osobowe/kadrowe, w tym świadczenia wolontariuszy i praca społeczna członków organizacji (doświadczenie zawodowe, kwalifikacje, sposób zaangażowania w realizację zadania)</a:t>
                      </a:r>
                    </a:p>
                    <a:p>
                      <a:pPr indent="144145"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b) zasoby rzeczowe i finansowe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463610"/>
                  </a:ext>
                </a:extLst>
              </a:tr>
              <a:tr h="1011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2.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Dotychczasowe doświadczenie w realizacji zadań podobnego rodzaju oraz w kontekście rzetelności i terminowości realizacji zadań oraz rozliczenia otrzymanych na ten cel środków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94953767"/>
                  </a:ext>
                </a:extLst>
              </a:tr>
              <a:tr h="1011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IV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Ocena zapewnienia dostępności dla osób ze szczególnymi potrzebami (oceniane na podstawie cz. VI oferty)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3011"/>
                  </a:ext>
                </a:extLst>
              </a:tr>
              <a:tr h="1011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1.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Ocena zaproponowanych rozwiązań w zakresie dostępności dla osób ze szczególnymi potrzebami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73913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938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2DEA2D-5828-F02A-7756-5F6ECF01F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870"/>
            <a:ext cx="10515600" cy="676333"/>
          </a:xfrm>
        </p:spPr>
        <p:txBody>
          <a:bodyPr>
            <a:normAutofit/>
          </a:bodyPr>
          <a:lstStyle/>
          <a:p>
            <a:pPr algn="ctr"/>
            <a:r>
              <a:rPr lang="pl-PL" sz="3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REZULTATY – dlaczego są takie ważne?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CF20D3-06A4-D172-2C40-84BA219A9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9203"/>
            <a:ext cx="10515600" cy="540676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Najważniejsze: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NALEŻY OSIĄGNĄĆ ZAŁOŻONE </a:t>
            </a: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REZULTATY !!!!!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Akceptacja sprawozdania i rozliczenie dotacji polega na weryfikacji założonych w ofercie rezultatów i działań.</a:t>
            </a:r>
            <a:endParaRPr lang="pl-PL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Nadal pozostał wymóg zgodnego z ofertą i umową</a:t>
            </a: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wydatkowania środków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oraz ich właściwego dokumentowana </a:t>
            </a: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(nic się nie zmieniło w kwestii księgowości, opisu faktur i ich przechowywania).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sprawozdania nie dołącza się faktur. </a:t>
            </a: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etapie rozliczenia zadania Zleceniodawc</a:t>
            </a: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prosi o</a:t>
            </a: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zestawienie faktur/rachunków </a:t>
            </a: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wg określonego wzoru.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418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30CEA5-64AB-621B-D6BC-32C2D23E1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393"/>
            <a:ext cx="10515600" cy="897622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SPOSÓB MONITOROWANIA REZULTATÓW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CE274-C1CA-2D3E-01BA-2B0735BD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535185"/>
            <a:ext cx="11073468" cy="437066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Sposób monitorowania rezultatów / źródło informacji o osiągnięciu wskaźnika to np.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Listy obecności,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Dzienniki zajęć,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Komunikaty z zawodów,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Raporty z ewaluacji/ wyniki ankiet,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Dokumentacja fotograficzna.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34864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125959-197A-D1FA-F286-138B65EF2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2023"/>
            <a:ext cx="10515600" cy="2554754"/>
          </a:xfrm>
        </p:spPr>
        <p:txBody>
          <a:bodyPr>
            <a:normAutofit/>
          </a:bodyPr>
          <a:lstStyle/>
          <a:p>
            <a:pPr algn="ctr"/>
            <a:r>
              <a:rPr lang="pl-PL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BŁĘDY NAJCZĘŚCIEJ POPEŁNIANE </a:t>
            </a:r>
            <a:br>
              <a:rPr lang="pl-PL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OFERTACH I SPRAWOZDANIACH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5523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0AA5BB-626F-7F31-0336-9B91B2303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62" y="295143"/>
            <a:ext cx="10515600" cy="38589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OFERTA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C1E764-A7AB-9538-701D-09AAD39E7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62" y="788565"/>
            <a:ext cx="10943438" cy="538839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Część II. Dane oferenta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Proponujemy dopisać nr rachunku bankowego, nie będzie konieczności dostarczenia tego numeru na osobnym piśmie.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Część III. Opis zadania 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 realizacji zadania publicznego oraz daty zaplanowanych działań opisanych w ofercie muszą mieścić się w datach granicznych określonych w konkursie ofert,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Należy zwrócić szczególną uwagę na wpisany </a:t>
            </a:r>
            <a:r>
              <a:rPr lang="pl-PL" sz="24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ROK!</a:t>
            </a: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przy pkt 4. Plan i harmonogram działań,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REZULTATY: obowiązkowe rezultaty określone w konkursie najlepiej jest przekopiować i wkleić do oferty w pkt 6,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PROMOCJA </a:t>
            </a:r>
            <a:r>
              <a:rPr lang="pl-PL" sz="24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ZADANIA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250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763D71-546C-9FCD-3FB0-54852BDE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0" y="298013"/>
            <a:ext cx="10515600" cy="473773"/>
          </a:xfrm>
        </p:spPr>
        <p:txBody>
          <a:bodyPr>
            <a:noAutofit/>
          </a:bodyPr>
          <a:lstStyle/>
          <a:p>
            <a:r>
              <a:rPr lang="pl-PL" sz="2400" b="1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13371D-3F64-5567-0864-7CEF0260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0" y="1031847"/>
            <a:ext cx="11102830" cy="5201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3. Część IV. Charakterystyka oferenta pkt 2 Zasoby kadrowe, rzeczowe i finansowe oferenta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• Opis kwalifikacji kadry,</a:t>
            </a:r>
          </a:p>
          <a:p>
            <a:pPr marL="0" indent="0">
              <a:buNone/>
            </a:pPr>
            <a:r>
              <a:rPr lang="pl-PL" dirty="0"/>
              <a:t>• Wycena wolontariatu,</a:t>
            </a:r>
          </a:p>
          <a:p>
            <a:pPr marL="0" indent="0">
              <a:buNone/>
            </a:pPr>
            <a:r>
              <a:rPr lang="pl-PL" dirty="0"/>
              <a:t>• Szczegółowo rozpisany kosztorys np. określenie w jaki sposób zostały oszacowane stawki wynagrodzenia, rozpisane koszty co do stawki za godzinę, ilości godzin.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3900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85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6DFA02-48E4-651B-FC0D-603F4C99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114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PLANOWANE ŚRODKI PRZEZNACZONE PRZEZ GMINĘ STRZEGOM NA DOTACJE W 2024 ROKU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E0A6D-1004-47DB-68CF-C39B0ABA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58" y="1490064"/>
            <a:ext cx="11213284" cy="481006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SPORT: </a:t>
            </a:r>
            <a:r>
              <a:rPr lang="pl-P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762 100,00 zł </a:t>
            </a: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PRZECIWDZIAŁANIE UZALEŻNIENIOM I PATOLOGIOM SPOŁECZNYM: </a:t>
            </a:r>
            <a:r>
              <a:rPr lang="pl-P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400 000,00 zł </a:t>
            </a: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POMOC SPOŁECZNA, W TYM POMOC RODZINOM I OSOBOM W TRUDNEJ SYTUACJI ŻYCIOWEJ: </a:t>
            </a:r>
            <a:r>
              <a:rPr lang="pl-P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185 000,00 zł</a:t>
            </a: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886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1811A0-B7BD-286A-8836-C7D1C547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427839"/>
            <a:ext cx="10917572" cy="5749124"/>
          </a:xfrm>
        </p:spPr>
        <p:txBody>
          <a:bodyPr/>
          <a:lstStyle/>
          <a:p>
            <a:pPr marL="0" indent="0">
              <a:buNone/>
            </a:pPr>
            <a:r>
              <a:rPr lang="pl-PL" sz="2800" b="1" dirty="0"/>
              <a:t>4. Część V. Kalkulacja przewidywanych kosztów realizacji zadania publicznego 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/>
              <a:t>Syntetyczny opis zadania 	  </a:t>
            </a:r>
          </a:p>
          <a:p>
            <a:pPr marL="0" indent="0">
              <a:buNone/>
            </a:pPr>
            <a:r>
              <a:rPr lang="pl-PL" sz="3200" dirty="0"/>
              <a:t>		Plan i harmonogram działań      </a:t>
            </a:r>
          </a:p>
          <a:p>
            <a:pPr marL="0" indent="0">
              <a:buNone/>
            </a:pPr>
            <a:r>
              <a:rPr lang="pl-PL" sz="3200" dirty="0"/>
              <a:t>			Zestawienie kosztów realizacji zadania </a:t>
            </a:r>
          </a:p>
          <a:p>
            <a:pPr marL="0" indent="0" algn="ctr">
              <a:buNone/>
            </a:pPr>
            <a:r>
              <a:rPr lang="pl-PL" sz="3200" dirty="0"/>
              <a:t>	= SPÓJNOŚĆ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B4A0671E-C829-C15C-2B57-5F230199F4F2}"/>
              </a:ext>
            </a:extLst>
          </p:cNvPr>
          <p:cNvSpPr/>
          <p:nvPr/>
        </p:nvSpPr>
        <p:spPr>
          <a:xfrm>
            <a:off x="1571536" y="3133981"/>
            <a:ext cx="643157" cy="1761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9A3BF234-D2CE-C45A-DA70-D7F3BA630D62}"/>
              </a:ext>
            </a:extLst>
          </p:cNvPr>
          <p:cNvSpPr/>
          <p:nvPr/>
        </p:nvSpPr>
        <p:spPr>
          <a:xfrm>
            <a:off x="2495724" y="3708979"/>
            <a:ext cx="643157" cy="1761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6216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B042E2-2109-3343-A369-DADA1B1B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04" y="457964"/>
            <a:ext cx="11076963" cy="5942071"/>
          </a:xfrm>
        </p:spPr>
        <p:txBody>
          <a:bodyPr/>
          <a:lstStyle/>
          <a:p>
            <a:pPr marL="0" indent="0">
              <a:buNone/>
            </a:pPr>
            <a:r>
              <a:rPr lang="pl-PL" sz="3200" dirty="0"/>
              <a:t>• Określenie konkretnych jednostek miary (godzina, miesiąc, dzień, sztuka, komplet. zestaw, usługa, osobo-dzień) nie należy każdej pozycji oznaczać jako komplet)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/>
              <a:t>• Należy zwrócić szczególną uwagę aby: </a:t>
            </a:r>
          </a:p>
          <a:p>
            <a:pPr marL="0" indent="0">
              <a:buNone/>
            </a:pPr>
            <a:r>
              <a:rPr lang="pl-PL" sz="3200" dirty="0"/>
              <a:t>	- nie popełniać błędów rachunkowych,</a:t>
            </a:r>
          </a:p>
          <a:p>
            <a:pPr marL="0" indent="0">
              <a:buNone/>
            </a:pPr>
            <a:r>
              <a:rPr lang="pl-PL" sz="3200" dirty="0"/>
              <a:t>	- uzupełnione były wszystkie wymagane pola i rubryki,</a:t>
            </a:r>
          </a:p>
          <a:p>
            <a:pPr marL="0" indent="0">
              <a:buNone/>
            </a:pPr>
            <a:r>
              <a:rPr lang="pl-PL" sz="3200" dirty="0"/>
              <a:t>	- poprawnie były policzone wartości %,</a:t>
            </a:r>
          </a:p>
          <a:p>
            <a:pPr marL="0" indent="0">
              <a:buNone/>
            </a:pPr>
            <a:r>
              <a:rPr lang="pl-PL" sz="3200" dirty="0"/>
              <a:t>	- koszty promocji obejmowały promocję zadania, na 	które otrzymują Państwo dotację.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1753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57C2D-A879-DD75-6FFF-045BA623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26" y="134225"/>
            <a:ext cx="10515600" cy="546812"/>
          </a:xfrm>
        </p:spPr>
        <p:txBody>
          <a:bodyPr>
            <a:normAutofit/>
          </a:bodyPr>
          <a:lstStyle/>
          <a:p>
            <a:pPr algn="ctr"/>
            <a:r>
              <a:rPr lang="pl-PL" sz="24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SPRAWOZDANIE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3C4166-A732-4A00-1F9F-C25582626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681036"/>
            <a:ext cx="11534862" cy="5770097"/>
          </a:xfrm>
        </p:spPr>
        <p:txBody>
          <a:bodyPr>
            <a:normAutofit fontScale="77500" lnSpcReduction="20000"/>
          </a:bodyPr>
          <a:lstStyle/>
          <a:p>
            <a:pPr indent="0">
              <a:lnSpc>
                <a:spcPct val="107000"/>
              </a:lnSpc>
              <a:spcBef>
                <a:spcPts val="0"/>
              </a:spcBef>
              <a:buNone/>
              <a:tabLst>
                <a:tab pos="2009775" algn="l"/>
                <a:tab pos="4192270" algn="l"/>
              </a:tabLst>
            </a:pPr>
            <a:r>
              <a:rPr lang="pl-PL" sz="20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                      </a:t>
            </a:r>
            <a:r>
              <a:rPr lang="pl-PL" sz="2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SPRAWOZDANIE Z WYKONANIA ZADANIA</a:t>
            </a:r>
            <a:endParaRPr lang="pl-PL" sz="2000" b="1" kern="1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Bef>
                <a:spcPts val="0"/>
              </a:spcBef>
              <a:buNone/>
              <a:tabLst>
                <a:tab pos="2009775" algn="l"/>
                <a:tab pos="4192270" algn="l"/>
              </a:tabLst>
            </a:pPr>
            <a:r>
              <a:rPr lang="pl-PL" sz="2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Nic innego jak działania określone w ofercie opisane w czasie przeszłym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buNone/>
              <a:tabLst>
                <a:tab pos="2009775" algn="l"/>
                <a:tab pos="4192270" algn="l"/>
              </a:tabLst>
            </a:pPr>
            <a:endParaRPr lang="pl-PL" sz="2400" b="1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2009775" algn="l"/>
                <a:tab pos="4192270" algn="l"/>
              </a:tabLst>
            </a:pPr>
            <a:r>
              <a:rPr lang="pl-PL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Tabela na pierwszej stronie sprawozdania 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Błędnie wpisywany tytuł zadania, okres za jaki jest składane sprawozdanie, data zawarcia umowy oraz jej numer. 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2009775" algn="l"/>
                <a:tab pos="4192270" algn="l"/>
              </a:tabLst>
            </a:pPr>
            <a:r>
              <a:rPr lang="pl-PL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Część I. Sprawozdanie merytoryczne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pkt 1. Opis osiągniętych rezultatów (…):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Należy odnieść się do rezultatów określonych w ofercie, czy udało się w pełni je osiągnąć, w jakim stopniu realizacja zadania przyczyniła się do osiągnięcia celu.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Działania opisywane w sprawozdaniu powinny być opisywane w czasie przeszłym.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 sprawozdaniu </a:t>
            </a:r>
            <a:r>
              <a:rPr lang="pl-PL" sz="24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</a:t>
            </a: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należy używać określeń „minimum” „około”. Na etapie pisania sprawozdania posiadają Państwo dokładne informacje np. co do ilości zrealizowanych godzin bądź ilości uczestników.  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pkt 2. Szczegółowy opis wykonania poszczególnych działań: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opis wykonanych działań nie jest adekwatny do założeń w ofercie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2009775" algn="l"/>
                <a:tab pos="4192270" algn="l"/>
              </a:tabLst>
            </a:pP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0810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3FA8B9-4818-776B-91D8-F5762D62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260059"/>
            <a:ext cx="11325836" cy="1015068"/>
          </a:xfrm>
        </p:spPr>
        <p:txBody>
          <a:bodyPr>
            <a:noAutofit/>
          </a:bodyPr>
          <a:lstStyle/>
          <a:p>
            <a:pPr algn="ctr"/>
            <a:r>
              <a:rPr lang="pl-PL" sz="32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UWAGI OGÓLNE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15FC-1EDD-1F49-5C2F-44380CFC1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83" y="1275127"/>
            <a:ext cx="11325836" cy="5322814"/>
          </a:xfrm>
        </p:spPr>
        <p:txBody>
          <a:bodyPr/>
          <a:lstStyle/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wymaganych podpisów na sprawozdaniu (potwierdzenie złożenia sprawozdania mogą podpisywać tylko osoby uprawnione do składania oświadczeń woli, zgodnie z wyciągiem z Krajowego Rejestru Sądowego albo z innych właściwych ewidencji oraz osoby upoważnione na podstawie pełnomocnictwa szczególnego).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obowiązkowych dokumentów potwierdzających osiągnięte rezultaty.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24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Treść sprawozdania nie jest spójna z zestawieniem faktur i rachunków oraz dokumentami potwierdzającymi osiągnięcie rezultatów.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spójności pomiędzy kosztorysem z oferty a sprawozdaniem (błędne nazwy kosztów, błędnie przepisane kwoty z umowy itp.)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Błędy rachunkowe w sprawozdaniu / nie uzupełnione wymagane pola i rubryki / źle policzone wartości %.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2402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8A44DB-5127-A9B9-EFF2-F64EEF93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37" y="234892"/>
            <a:ext cx="11076963" cy="446146"/>
          </a:xfrm>
        </p:spPr>
        <p:txBody>
          <a:bodyPr>
            <a:noAutofit/>
          </a:bodyPr>
          <a:lstStyle/>
          <a:p>
            <a:r>
              <a:rPr lang="pl-PL" sz="3200" b="1" dirty="0"/>
              <a:t>C.D.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65B4CC-5682-795F-AE69-A6A35D57C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37" y="847288"/>
            <a:ext cx="11643919" cy="5704514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Brak opisu dotyczącego zastosowania form dostępności dla osób ze szczególnymi potrzebami. Opisując dostępność należy odnieść się do zapisów z oferty. </a:t>
            </a:r>
            <a:endParaRPr lang="pl-PL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pl-PL" sz="24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Niedostosowanie się do uwag! Korekty sprawozdań, które są składane po wysłanych uwagach do organizacji, w dalszym ciągu posiadają błędy, które były opisane w uwagach. </a:t>
            </a:r>
            <a:endParaRPr lang="pl-PL" sz="2400" b="1" u="sng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Brak daty na sprawozdaniu przy podpisach osób uprawnionych/ na korektach sprawozdań oraz załącznikach należy wpisywać bieżącą datę.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Kopie dokumentów nie potwierdzone za zgodność z oryginałem.</a:t>
            </a:r>
            <a:endParaRPr lang="pl-PL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informacji o zmianach zaistniałych w trakcie realizacji zadania nie wymagających sporządzenia aneksu do umowy. Przykład: zmiana dni, godzin w których odbywają się zajęcia, zmiany kadrowe. 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Terminowość wydatkowanych pieniędzy! Należy pilnować dat granicznych realizacji zadania określonych w ofercie. Wydatki, które ponoszone są na konkretne wydarzenie określone w ofercie należy </a:t>
            </a: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wydać co do zasady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przed organizacją wydarzenia a nie po.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8969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56C280-9D2E-B50C-473C-6857C533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3087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1383796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7053FF-0C42-A1A8-5D27-B62AFEC3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9134"/>
            <a:ext cx="10515600" cy="264703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OGŁOSZONE KONKURSY OFERT NA REALIZACJĘ ZADAŃ PUBLICZN</a:t>
            </a:r>
            <a:r>
              <a:rPr lang="pl-PL" sz="53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YCH</a:t>
            </a:r>
            <a:r>
              <a:rPr lang="pl-PL" sz="5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sz="5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2024 ROKU 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623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9BACA6-15B9-36F6-D2FB-35ADAADD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288"/>
            <a:ext cx="10515600" cy="5329675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KULTURA FIZYCZNA </a:t>
            </a:r>
            <a:endParaRPr lang="pl-PL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1.1.1 „Organizacja systematycznych zajęć sportowych lub uczestnictwa we współzawodnictwie sportowym, mających na celu rozwój umiejętności sportowych z uwzględnieniem działań skierowanych do dzieci i młodzieży”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KWOTA PRZEZNACZONA NA REALIZACJĘ ZADANIA: </a:t>
            </a:r>
            <a:r>
              <a:rPr lang="pl-PL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366 000,00 zł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4550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6F3D97-1075-A2DD-28FD-CB36DF263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5" y="813732"/>
            <a:ext cx="10595296" cy="5363231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PRZECIWDZIAŁANIE UZALEŻNIENIOM I PATOLOGIOM SPOŁECZNYM</a:t>
            </a:r>
            <a:endParaRPr lang="pl-PL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Zadanie 3.1.1 – „Organizacja działań profilaktycznych lub terapeutycznych w formie wypoczynku w okresie ferii zimowych dla dzieci i młodzieży zagrożonych problemem alkoholowym, problemem narkomanii lub uzależnieniami behawioralnymi (minimum 4 noclegi)”; </a:t>
            </a:r>
            <a:endParaRPr lang="pl-PL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3.1.2 – „Organizacja działań profilaktycznych lub terapeutycznych w formie wypoczynku w okresie ferii zimowych dla dzieci i młodzieży zagrożonych problemem alkoholowym, problemem narkomanii lub uzależnieniami behawioralnymi (półkolonie – minimum 5 dni)”.</a:t>
            </a: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KWOTA PRZEZNACZONA NA REALIZACJĘ ZADAŃ: </a:t>
            </a:r>
            <a:r>
              <a:rPr lang="pl-PL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145 000,00 zł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407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86EBAB-63C8-1CBE-5C67-8E2A5A8AF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1178"/>
            <a:ext cx="10515600" cy="5245785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POMOC SPOŁECZNA, W TYM POMOC RODZINOM I OSOBOM W TRUDNEJ SYTUACJI ŻYCIOWEJ</a:t>
            </a:r>
            <a:endParaRPr lang="pl-PL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4.1.1. „Przygotowanie i wydawanie gorących posiłków dla rodzin i osób znajdujących się w trudnej sytuacji materialnej”.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KWOTA PRZEZNACZONA NA REALIZACJĘ ZADAŃ: </a:t>
            </a:r>
            <a:r>
              <a:rPr lang="pl-PL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185 000,00 zł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7647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E217EB-6E58-501E-A497-713DF4F3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28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ŚRODKI PRZEKAZANE ORAZ ZAPLANOWANE NA DOTACJE </a:t>
            </a:r>
            <a:br>
              <a:rPr lang="pl-PL" sz="3200" b="1" dirty="0"/>
            </a:br>
            <a:r>
              <a:rPr lang="pl-PL" sz="3200" b="1" dirty="0"/>
              <a:t>W  2023 i 2024 ROKU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9F3DC98-F8D3-2598-EFB3-36F6ABA98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948942"/>
              </p:ext>
            </p:extLst>
          </p:nvPr>
        </p:nvGraphicFramePr>
        <p:xfrm>
          <a:off x="1342239" y="1853965"/>
          <a:ext cx="9504726" cy="4102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853">
                  <a:extLst>
                    <a:ext uri="{9D8B030D-6E8A-4147-A177-3AD203B41FA5}">
                      <a16:colId xmlns:a16="http://schemas.microsoft.com/office/drawing/2014/main" val="718167359"/>
                    </a:ext>
                  </a:extLst>
                </a:gridCol>
                <a:gridCol w="1498531">
                  <a:extLst>
                    <a:ext uri="{9D8B030D-6E8A-4147-A177-3AD203B41FA5}">
                      <a16:colId xmlns:a16="http://schemas.microsoft.com/office/drawing/2014/main" val="2851512941"/>
                    </a:ext>
                  </a:extLst>
                </a:gridCol>
                <a:gridCol w="1499591">
                  <a:extLst>
                    <a:ext uri="{9D8B030D-6E8A-4147-A177-3AD203B41FA5}">
                      <a16:colId xmlns:a16="http://schemas.microsoft.com/office/drawing/2014/main" val="1862214335"/>
                    </a:ext>
                  </a:extLst>
                </a:gridCol>
                <a:gridCol w="1802047">
                  <a:extLst>
                    <a:ext uri="{9D8B030D-6E8A-4147-A177-3AD203B41FA5}">
                      <a16:colId xmlns:a16="http://schemas.microsoft.com/office/drawing/2014/main" val="4166151875"/>
                    </a:ext>
                  </a:extLst>
                </a:gridCol>
                <a:gridCol w="1648704">
                  <a:extLst>
                    <a:ext uri="{9D8B030D-6E8A-4147-A177-3AD203B41FA5}">
                      <a16:colId xmlns:a16="http://schemas.microsoft.com/office/drawing/2014/main" val="2763039471"/>
                    </a:ext>
                  </a:extLst>
                </a:gridCol>
              </a:tblGrid>
              <a:tr h="812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effectLst/>
                        </a:rPr>
                        <a:t>ZAKRES</a:t>
                      </a:r>
                      <a:endParaRPr lang="pl-P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effectLst/>
                        </a:rPr>
                        <a:t>2023 ROK</a:t>
                      </a:r>
                      <a:endParaRPr lang="pl-P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effectLst/>
                        </a:rPr>
                        <a:t>2024 ROK</a:t>
                      </a:r>
                      <a:endParaRPr lang="pl-P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 WG OGŁOSZONYCH KONKURSÓW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effectLst/>
                        </a:rPr>
                        <a:t>POZOSTAŁO DO DYSPOZYCJI W 2024R. </a:t>
                      </a:r>
                      <a:endParaRPr lang="pl-P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509184"/>
                  </a:ext>
                </a:extLst>
              </a:tr>
              <a:tr h="9169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00" dirty="0">
                          <a:effectLst/>
                        </a:rPr>
                        <a:t>KULTURA FIZYCZNA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>
                          <a:effectLst/>
                        </a:rPr>
                        <a:t>727 370,00 zł</a:t>
                      </a:r>
                      <a:endParaRPr lang="pl-PL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>
                          <a:effectLst/>
                        </a:rPr>
                        <a:t>767 300,00 zł </a:t>
                      </a:r>
                      <a:endParaRPr lang="pl-PL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366 000,00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401 300,00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6808899"/>
                  </a:ext>
                </a:extLst>
              </a:tr>
              <a:tr h="107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00" dirty="0">
                          <a:effectLst/>
                        </a:rPr>
                        <a:t>PRZECIWDZIAŁANIA UZALEŻNIENIOM I PATOLOGIOM SPOŁECZNYM</a:t>
                      </a:r>
                      <a:endParaRPr lang="pl-PL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>
                          <a:effectLst/>
                        </a:rPr>
                        <a:t>653 900,00 zł</a:t>
                      </a:r>
                      <a:endParaRPr lang="pl-PL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400 000,00 zł 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145 000,00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>
                          <a:effectLst/>
                        </a:rPr>
                        <a:t>255 000,00 zł</a:t>
                      </a:r>
                      <a:endParaRPr lang="pl-PL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2000729"/>
                  </a:ext>
                </a:extLst>
              </a:tr>
              <a:tr h="1301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00" dirty="0">
                          <a:effectLst/>
                        </a:rPr>
                        <a:t>POMOC SPOŁECZNA, W TYM POMOC RODZINOM I OSOBOM W TRUDNEJ SYTUACJI ŻYCIOWEJ</a:t>
                      </a:r>
                      <a:endParaRPr lang="pl-PL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>
                          <a:effectLst/>
                        </a:rPr>
                        <a:t>165 000,00 zł</a:t>
                      </a:r>
                      <a:endParaRPr lang="pl-PL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>
                          <a:effectLst/>
                        </a:rPr>
                        <a:t>185 000,00 zł</a:t>
                      </a:r>
                      <a:endParaRPr lang="pl-PL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185 000,00 zł 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0,00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590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89F510-CCD2-56A6-1F5C-4B023BCF3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3006"/>
            <a:ext cx="10515600" cy="152290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Przykład jak wypełnić druk oferty na realizację zadania publicznego </a:t>
            </a:r>
            <a:br>
              <a:rPr lang="pl-PL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31C11A-5E85-F3DB-083D-52CE23FA0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4538"/>
            <a:ext cx="10515600" cy="1195126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hlinkClick r:id="rId2" action="ppaction://hlinkfile"/>
              </a:rPr>
              <a:t>PRZYKŁAD  2024  oferta konkursowa.pdf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590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3217B70-5863-D465-E3CE-BBBDDFC7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6247"/>
            <a:ext cx="10515600" cy="2155970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/>
              <a:t>JAK OCENIANE SĄ OFERTY</a:t>
            </a:r>
          </a:p>
        </p:txBody>
      </p:sp>
    </p:spTree>
    <p:extLst>
      <p:ext uri="{BB962C8B-B14F-4D97-AF65-F5344CB8AC3E}">
        <p14:creationId xmlns:p14="http://schemas.microsoft.com/office/powerpoint/2010/main" val="1261640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1732</Words>
  <Application>Microsoft Office PowerPoint</Application>
  <PresentationFormat>Panoramiczny</PresentationFormat>
  <Paragraphs>185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Motyw pakietu Office</vt:lpstr>
      <vt:lpstr>Konkursy ofert na realizację zadań publicznych w 2024 r. </vt:lpstr>
      <vt:lpstr>PLANOWANE ŚRODKI PRZEZNACZONE PRZEZ GMINĘ STRZEGOM NA DOTACJE W 2024 ROKU</vt:lpstr>
      <vt:lpstr>OGŁOSZONE KONKURSY OFERT NA REALIZACJĘ ZADAŃ PUBLICZNYCH  W 2024 ROKU  </vt:lpstr>
      <vt:lpstr>Prezentacja programu PowerPoint</vt:lpstr>
      <vt:lpstr>Prezentacja programu PowerPoint</vt:lpstr>
      <vt:lpstr>Prezentacja programu PowerPoint</vt:lpstr>
      <vt:lpstr>ŚRODKI PRZEKAZANE ORAZ ZAPLANOWANE NA DOTACJE  W  2023 i 2024 ROKU</vt:lpstr>
      <vt:lpstr>Przykład jak wypełnić druk oferty na realizację zadania publicznego  </vt:lpstr>
      <vt:lpstr>JAK OCENIANE SĄ OFERTY</vt:lpstr>
      <vt:lpstr>I etap: OCENA FORMALNA </vt:lpstr>
      <vt:lpstr>C.D.</vt:lpstr>
      <vt:lpstr>II ETAP: OCENA MERYTORYCZNA </vt:lpstr>
      <vt:lpstr>C.D.</vt:lpstr>
      <vt:lpstr>C.D.</vt:lpstr>
      <vt:lpstr>REZULTATY – dlaczego są takie ważne?</vt:lpstr>
      <vt:lpstr> SPOSÓB MONITOROWANIA REZULTATÓW </vt:lpstr>
      <vt:lpstr>BŁĘDY NAJCZĘŚCIEJ POPEŁNIANE  W OFERTACH I SPRAWOZDANIACH </vt:lpstr>
      <vt:lpstr>   OFERTA </vt:lpstr>
      <vt:lpstr>C.D.</vt:lpstr>
      <vt:lpstr>Prezentacja programu PowerPoint</vt:lpstr>
      <vt:lpstr>Prezentacja programu PowerPoint</vt:lpstr>
      <vt:lpstr>SPRAWOZDANIE</vt:lpstr>
      <vt:lpstr>UWAGI OGÓLNE </vt:lpstr>
      <vt:lpstr>C.D. 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Konkursy ofert na 2024 r.</dc:title>
  <dc:creator>Joanna Kliza</dc:creator>
  <cp:lastModifiedBy>Joanna Kliza</cp:lastModifiedBy>
  <cp:revision>13</cp:revision>
  <dcterms:created xsi:type="dcterms:W3CDTF">2023-11-24T09:18:35Z</dcterms:created>
  <dcterms:modified xsi:type="dcterms:W3CDTF">2023-11-30T07:12:23Z</dcterms:modified>
</cp:coreProperties>
</file>