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5" r:id="rId12"/>
    <p:sldId id="266" r:id="rId13"/>
    <p:sldId id="276" r:id="rId14"/>
    <p:sldId id="277" r:id="rId15"/>
    <p:sldId id="281" r:id="rId16"/>
    <p:sldId id="282" r:id="rId17"/>
    <p:sldId id="267" r:id="rId18"/>
    <p:sldId id="268" r:id="rId19"/>
    <p:sldId id="269" r:id="rId20"/>
    <p:sldId id="270" r:id="rId21"/>
    <p:sldId id="271" r:id="rId22"/>
    <p:sldId id="280" r:id="rId23"/>
    <p:sldId id="279" r:id="rId24"/>
    <p:sldId id="272" r:id="rId25"/>
    <p:sldId id="273" r:id="rId26"/>
    <p:sldId id="274" r:id="rId27"/>
    <p:sldId id="283" r:id="rId28"/>
    <p:sldId id="284" r:id="rId29"/>
    <p:sldId id="278" r:id="rId3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33AD96-52D4-1251-A15E-9065A84F69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883EAEB-24DF-DAD6-DF98-748A06B8B7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9C45879-1253-4D75-9333-4E448F2F4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94F75-20A0-40AB-A31F-B06CC48BE1BA}" type="datetimeFigureOut">
              <a:rPr lang="pl-PL" smtClean="0"/>
              <a:t>05.12.2024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A710F6E-A2CC-517E-5155-E53231077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7499A8B-279A-15A3-E121-2412C62E8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E30E9-A771-478E-8AD1-D8E7ED78C0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3779258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AE9152-3722-966F-024C-BB5B03236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E28D04BC-CBA2-CE0C-7D55-8F206FD82C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E09FEC5-AA11-6BD6-623E-FD98D4699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94F75-20A0-40AB-A31F-B06CC48BE1BA}" type="datetimeFigureOut">
              <a:rPr lang="pl-PL" smtClean="0"/>
              <a:t>05.12.2024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195393D-D298-F190-12ED-F3D799859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9A9A93B-6CC4-381E-5C57-959C36DF1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E30E9-A771-478E-8AD1-D8E7ED78C0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0386168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AC1ACA57-7CEC-DCA1-5781-2485EF94E2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2FB1473-4E09-7E7A-8DE0-5F8992E7AF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CB853B9-7B31-8E99-E6D3-A4391149A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94F75-20A0-40AB-A31F-B06CC48BE1BA}" type="datetimeFigureOut">
              <a:rPr lang="pl-PL" smtClean="0"/>
              <a:t>05.12.2024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0A38970-DA7A-75BB-F492-CEA59077A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E140F15-5FA1-4B09-BE59-ECA831800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E30E9-A771-478E-8AD1-D8E7ED78C0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8930194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428267-1D1E-9C1C-5CF5-C4AE29835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B5A541-C793-45E7-89B2-089B7FD03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390F009-98A9-8C42-6396-9FC5E9525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94F75-20A0-40AB-A31F-B06CC48BE1BA}" type="datetimeFigureOut">
              <a:rPr lang="pl-PL" smtClean="0"/>
              <a:t>05.12.2024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63CE7A0-B9F0-01C2-8E32-FDA212CCC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2E5A9D3-ADC1-344C-0081-ABC1503F1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E30E9-A771-478E-8AD1-D8E7ED78C0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7779849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2F1196-8334-E9C2-6CAB-4F822E3A4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668871C-0ABF-F29A-119E-87430E5312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C61025F-E64D-5887-6F9F-039D49D44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94F75-20A0-40AB-A31F-B06CC48BE1BA}" type="datetimeFigureOut">
              <a:rPr lang="pl-PL" smtClean="0"/>
              <a:t>05.12.2024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7657E03-2759-4FC1-BF91-7AB349B81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89376EF-862B-A8D6-BBA2-53C9AF6F5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E30E9-A771-478E-8AD1-D8E7ED78C0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4051273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8E90D-5E4D-F82A-6E6B-403ABF942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F3443F-D5E0-1C58-DD5C-0E777F6E33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616E107-126E-38B5-3E7F-7BF8E1DE4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B4D09F3-BE5C-7F0C-A441-A8B6189D7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94F75-20A0-40AB-A31F-B06CC48BE1BA}" type="datetimeFigureOut">
              <a:rPr lang="pl-PL" smtClean="0"/>
              <a:t>05.12.2024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56E992D-8C45-8334-1CBA-009041775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D65E084-2FE0-F77C-97B0-F5C8AE154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E30E9-A771-478E-8AD1-D8E7ED78C0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9083239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7C7175-751E-3452-0514-F701A6D86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8538E84-8AFF-4E22-A343-77E6A38025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989775D-B5B9-8F99-6DE5-BD1AE95517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EDA6E46-DCBA-84F7-C8F3-BFCC51ABBA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952C590-3FB6-3D86-4AA5-AF5316A06D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D11140A2-D845-9233-1D09-37C542918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94F75-20A0-40AB-A31F-B06CC48BE1BA}" type="datetimeFigureOut">
              <a:rPr lang="pl-PL" smtClean="0"/>
              <a:t>05.12.2024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BA035A5F-8C2C-D14E-0449-42BC9B49F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BAB4F7DE-8057-F4EB-5983-6FB920976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E30E9-A771-478E-8AD1-D8E7ED78C0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746013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4ABE21-1D2E-496C-22E0-B267CF81B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AA33E656-4CFE-27E7-37BE-EAD131515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94F75-20A0-40AB-A31F-B06CC48BE1BA}" type="datetimeFigureOut">
              <a:rPr lang="pl-PL" smtClean="0"/>
              <a:t>05.12.2024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DFEEC668-8EA7-B18D-11A5-9FEB66CD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ECA0FB23-C224-1AF4-1FF3-E6FD59747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E30E9-A771-478E-8AD1-D8E7ED78C0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0873216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BAF8EE6E-B1BA-1282-7828-E4541F1B7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94F75-20A0-40AB-A31F-B06CC48BE1BA}" type="datetimeFigureOut">
              <a:rPr lang="pl-PL" smtClean="0"/>
              <a:t>05.12.2024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823A697E-EDC7-48AD-56C2-D7A40288B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F305F2A-0980-D48F-E0BD-481D3211E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E30E9-A771-478E-8AD1-D8E7ED78C0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382095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064470-FEDB-A546-2183-BB64FF4CA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3A39C63-377C-A42D-BF1F-EBB87934BF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C87E41F-5C47-50D4-8AA3-4D57CEB77B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E942781-71BD-7CA4-DDD6-FE9D4DC0B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94F75-20A0-40AB-A31F-B06CC48BE1BA}" type="datetimeFigureOut">
              <a:rPr lang="pl-PL" smtClean="0"/>
              <a:t>05.12.2024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F995AD5-A408-7C2D-F70D-790297937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AA0EBD9-BB09-90B5-370F-BD996E35E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E30E9-A771-478E-8AD1-D8E7ED78C0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3918475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B90506-E396-2F19-1EE2-9224474E1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DEC196AA-CB97-615E-C38C-EE15B18810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169DD13-871A-317F-0AB8-ECC6D1DC6F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9F6E0D7-462A-A6CE-36E0-C482B0A58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94F75-20A0-40AB-A31F-B06CC48BE1BA}" type="datetimeFigureOut">
              <a:rPr lang="pl-PL" smtClean="0"/>
              <a:t>05.12.2024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9773715-41ED-A6BA-78E8-C69938E51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3AF8153-EAC1-C66F-A94B-07865AEAF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E30E9-A771-478E-8AD1-D8E7ED78C0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7282211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7B701D8D-258D-A27D-F0FE-2D6E44E04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8D9A4BE-9219-4599-FFFD-B4AD58363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0EA203A-0790-91C8-23AF-C7277E80D7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94F75-20A0-40AB-A31F-B06CC48BE1BA}" type="datetimeFigureOut">
              <a:rPr lang="pl-PL" smtClean="0"/>
              <a:t>05.12.2024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71BA0F7-960F-7E9C-1FB6-344EC47C72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D5486D1-C7CD-670C-DEFF-7A4486FC10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E30E9-A771-478E-8AD1-D8E7ED78C0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8179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PROMOCJA%20GMINY.doc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PRZYK&#321;AD%20%202025%20%20oferta%20konkursowa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9CC221-E9EE-16BE-4353-EC2FB1BD9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8499" y="536896"/>
            <a:ext cx="9144000" cy="2328578"/>
          </a:xfrm>
        </p:spPr>
        <p:txBody>
          <a:bodyPr>
            <a:normAutofit fontScale="90000"/>
          </a:bodyPr>
          <a:lstStyle/>
          <a:p>
            <a:r>
              <a:rPr lang="pl-PL" sz="6600" b="1" dirty="0"/>
              <a:t>Konkursy ofert na realizację zadań publicznych w 2025 r.</a:t>
            </a:r>
            <a:br>
              <a:rPr lang="pl-PL" sz="4800" dirty="0"/>
            </a:br>
            <a:endParaRPr lang="pl-PL" sz="48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6398160-EE76-804F-44CC-87114A4E54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8499" y="3429000"/>
            <a:ext cx="9144000" cy="1655762"/>
          </a:xfrm>
        </p:spPr>
        <p:txBody>
          <a:bodyPr>
            <a:normAutofit/>
          </a:bodyPr>
          <a:lstStyle/>
          <a:p>
            <a:r>
              <a:rPr lang="pl-PL" sz="4400" dirty="0"/>
              <a:t>Tworzenie ofert oraz sposób ich rozliczania</a:t>
            </a:r>
          </a:p>
        </p:txBody>
      </p:sp>
    </p:spTree>
    <p:extLst>
      <p:ext uri="{BB962C8B-B14F-4D97-AF65-F5344CB8AC3E}">
        <p14:creationId xmlns:p14="http://schemas.microsoft.com/office/powerpoint/2010/main" val="235054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BAB29C-3E5D-4078-B22B-26AD1323E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40885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/>
              <a:t>I etap: OCENA FORMALNA </a:t>
            </a:r>
          </a:p>
        </p:txBody>
      </p:sp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id="{527B254F-FF63-A6DC-1D57-A0AAAA8D26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4542569"/>
              </p:ext>
            </p:extLst>
          </p:nvPr>
        </p:nvGraphicFramePr>
        <p:xfrm>
          <a:off x="447774" y="1092618"/>
          <a:ext cx="11045505" cy="5400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45505">
                  <a:extLst>
                    <a:ext uri="{9D8B030D-6E8A-4147-A177-3AD203B41FA5}">
                      <a16:colId xmlns:a16="http://schemas.microsoft.com/office/drawing/2014/main" val="375908354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2400" b="1" kern="100" dirty="0">
                          <a:effectLst/>
                        </a:rPr>
                        <a:t>Weryfikowany element: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endParaRPr lang="pl-PL" sz="2400" kern="1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Garamond" panose="02020404030301010803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07837189"/>
                  </a:ext>
                </a:extLst>
              </a:tr>
              <a:tr h="5616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2000" kern="100" dirty="0">
                          <a:effectLst/>
                        </a:rPr>
                        <a:t>Czy oferta została złożona przez podmiot uprawniony do uczestnictwa w otwartym konkursie ofert?</a:t>
                      </a:r>
                      <a:endParaRPr lang="pl-PL" sz="2000" kern="1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Garamond" panose="02020404030301010803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7170945"/>
                  </a:ext>
                </a:extLst>
              </a:tr>
              <a:tr h="5616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2000" kern="100" dirty="0">
                          <a:effectLst/>
                        </a:rPr>
                        <a:t>Czy  oferta została złożona na obowiązującym wzorze oferty?</a:t>
                      </a:r>
                      <a:endParaRPr lang="pl-PL" sz="2000" kern="1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Garamond" panose="02020404030301010803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645354347"/>
                  </a:ext>
                </a:extLst>
              </a:tr>
              <a:tr h="5616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2000" kern="100" dirty="0">
                          <a:effectLst/>
                        </a:rPr>
                        <a:t>Czy  oferta została złożona w terminie wskazanym w ogłoszeniu?</a:t>
                      </a:r>
                      <a:endParaRPr lang="pl-PL" sz="2000" kern="1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Garamond" panose="02020404030301010803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6589077"/>
                  </a:ext>
                </a:extLst>
              </a:tr>
              <a:tr h="5616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2000" kern="100" dirty="0">
                          <a:effectLst/>
                        </a:rPr>
                        <a:t>Czy zadanie wskazane w ofercie jest zgodne z zadaniem konkursowym i celami otwartego konkursu ofert?</a:t>
                      </a:r>
                      <a:endParaRPr lang="pl-PL" sz="2000" kern="1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Garamond" panose="02020404030301010803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80726041"/>
                  </a:ext>
                </a:extLst>
              </a:tr>
              <a:tr h="5616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2000" kern="100" dirty="0">
                          <a:effectLst/>
                        </a:rPr>
                        <a:t>Czy zadanie wskazane w ofercie mieści się w zakresie działalności pożytku publicznego oferenta?</a:t>
                      </a:r>
                      <a:endParaRPr lang="pl-PL" sz="2000" kern="1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Garamond" panose="02020404030301010803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7727601"/>
                  </a:ext>
                </a:extLst>
              </a:tr>
              <a:tr h="561652">
                <a:tc>
                  <a:txBody>
                    <a:bodyPr/>
                    <a:lstStyle/>
                    <a:p>
                      <a:pPr marR="267335"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2000" kern="100" dirty="0">
                          <a:effectLst/>
                        </a:rPr>
                        <a:t>Czy oferta została złożona w zamkniętej kopercie?</a:t>
                      </a:r>
                      <a:endParaRPr lang="pl-PL" sz="2000" kern="1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Garamond" panose="02020404030301010803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90566671"/>
                  </a:ext>
                </a:extLst>
              </a:tr>
              <a:tr h="5616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2000" kern="100" dirty="0">
                          <a:effectLst/>
                        </a:rPr>
                        <a:t>Czy  oferta została złożona w formie pisemnej ?</a:t>
                      </a:r>
                      <a:endParaRPr lang="pl-PL" sz="2000" kern="1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Garamond" panose="02020404030301010803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9859886"/>
                  </a:ext>
                </a:extLst>
              </a:tr>
              <a:tr h="5616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2000" kern="100" dirty="0">
                          <a:effectLst/>
                        </a:rPr>
                        <a:t>Czy  oferta została złożona  z oznaczeniem nazwy i numeru zadania zamieszczonego w ogłoszeniu o otwartym konkursie ofert?</a:t>
                      </a:r>
                      <a:endParaRPr lang="pl-PL" sz="2000" kern="1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Garamond" panose="02020404030301010803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5365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1850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852FC0-C01D-3FF1-9DF0-B6F07CE76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283" y="365125"/>
            <a:ext cx="10959517" cy="415051"/>
          </a:xfrm>
        </p:spPr>
        <p:txBody>
          <a:bodyPr>
            <a:noAutofit/>
          </a:bodyPr>
          <a:lstStyle/>
          <a:p>
            <a:r>
              <a:rPr lang="pl-PL" sz="3200" b="1" dirty="0"/>
              <a:t>C.D.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4FA382B3-9324-89DF-B466-8198258D61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9828813"/>
              </p:ext>
            </p:extLst>
          </p:nvPr>
        </p:nvGraphicFramePr>
        <p:xfrm>
          <a:off x="486561" y="956344"/>
          <a:ext cx="11526474" cy="55982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26474">
                  <a:extLst>
                    <a:ext uri="{9D8B030D-6E8A-4147-A177-3AD203B41FA5}">
                      <a16:colId xmlns:a16="http://schemas.microsoft.com/office/drawing/2014/main" val="4005769420"/>
                    </a:ext>
                  </a:extLst>
                </a:gridCol>
              </a:tblGrid>
              <a:tr h="111596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kern="100" dirty="0">
                          <a:effectLst/>
                        </a:rPr>
                        <a:t>Czy oferta została podpisana w sposób prawidłowy (tj. w sposób zgodny z odpisem z KRS/ właściwą ewidencją/właściwym rejestrem lub innymi dokumentami, o których mowa w pkt VIII pkt. 5 ogłoszenia załączonymi do oferty)? </a:t>
                      </a:r>
                      <a:endParaRPr lang="pl-PL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950834937"/>
                  </a:ext>
                </a:extLst>
              </a:tr>
              <a:tr h="84618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2000" kern="100" dirty="0">
                          <a:effectLst/>
                        </a:rPr>
                        <a:t>Czy oferta zawiera w części III pkt. 6 rezultaty, określone w części VI A pkt 3. ogłoszenia?</a:t>
                      </a:r>
                      <a:endParaRPr lang="pl-PL" sz="2000" kern="1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Garamond" panose="02020404030301010803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0515902"/>
                  </a:ext>
                </a:extLst>
              </a:tr>
              <a:tr h="90688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2000" kern="100">
                          <a:effectLst/>
                        </a:rPr>
                        <a:t>Czy oferta spełnia wymóg minimalnej wysokości sumy innych niż dotacja środków finansowych przeznaczonych na realizację zadania, tj. na poziomie nie niższym niż 5% wartości całkowitego kosztu zadania?</a:t>
                      </a:r>
                      <a:endParaRPr lang="pl-PL" sz="2000" kern="10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Garamond" panose="02020404030301010803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68033945"/>
                  </a:ext>
                </a:extLst>
              </a:tr>
              <a:tr h="93117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2000" kern="100" dirty="0">
                          <a:effectLst/>
                        </a:rPr>
                        <a:t>Czy załączniki do oferty, przedłożone w formie kserokopii, zostały potwierdzone za zgodność z oryginałem zgodnie z wymaganiami ogłoszenia o otwartym konkursie ofert ?</a:t>
                      </a:r>
                      <a:endParaRPr lang="pl-PL" sz="2000" kern="1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Garamond" panose="02020404030301010803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2142666"/>
                  </a:ext>
                </a:extLst>
              </a:tr>
              <a:tr h="68169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2000" kern="100">
                          <a:effectLst/>
                        </a:rPr>
                        <a:t>Czy w ofercie zostały wypełnione wszystkie wymagane pola i rubryki?</a:t>
                      </a:r>
                      <a:endParaRPr lang="pl-PL" sz="2000" kern="10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Garamond" panose="02020404030301010803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45967218"/>
                  </a:ext>
                </a:extLst>
              </a:tr>
              <a:tr h="68169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2000" kern="100" dirty="0">
                          <a:effectLst/>
                        </a:rPr>
                        <a:t>Inne niespełnione wymogi formalne, z wyłączeniem błędów skutkujących odrzuceniem oferty: 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2000" kern="100" dirty="0">
                          <a:effectLst/>
                        </a:rPr>
                        <a:t>- DOSTĘPNOŚĆ!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2000" kern="100" dirty="0">
                          <a:solidFill>
                            <a:srgbClr val="FF0000"/>
                          </a:solidFill>
                          <a:effectLst/>
                        </a:rPr>
                        <a:t>- Potwierdzenie wdrożenia S</a:t>
                      </a:r>
                      <a:r>
                        <a:rPr lang="pl-PL" sz="2000" kern="1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Garamond" panose="02020404030301010803" pitchFamily="18" charset="0"/>
                        </a:rPr>
                        <a:t>TANDARDÓW OCHRONY MAŁOLETNICH! </a:t>
                      </a: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2358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94878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38A1BD-2C54-BEB5-E43F-20B8D703B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3456"/>
            <a:ext cx="10515600" cy="524108"/>
          </a:xfrm>
        </p:spPr>
        <p:txBody>
          <a:bodyPr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3200" b="1" kern="1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II ETAP: OCENA MERYTORYCZNA </a:t>
            </a:r>
            <a:endParaRPr lang="pl-PL" sz="3200" b="1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id="{7A7846AA-96B0-AD3D-3F92-4CF74B8CC9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0198451"/>
              </p:ext>
            </p:extLst>
          </p:nvPr>
        </p:nvGraphicFramePr>
        <p:xfrm>
          <a:off x="469084" y="1031846"/>
          <a:ext cx="10998666" cy="46803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6831">
                  <a:extLst>
                    <a:ext uri="{9D8B030D-6E8A-4147-A177-3AD203B41FA5}">
                      <a16:colId xmlns:a16="http://schemas.microsoft.com/office/drawing/2014/main" val="2982378536"/>
                    </a:ext>
                  </a:extLst>
                </a:gridCol>
                <a:gridCol w="10541835">
                  <a:extLst>
                    <a:ext uri="{9D8B030D-6E8A-4147-A177-3AD203B41FA5}">
                      <a16:colId xmlns:a16="http://schemas.microsoft.com/office/drawing/2014/main" val="3741438882"/>
                    </a:ext>
                  </a:extLst>
                </a:gridCol>
              </a:tblGrid>
              <a:tr h="7030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b="1" kern="100" dirty="0">
                          <a:effectLst/>
                        </a:rPr>
                        <a:t>I</a:t>
                      </a:r>
                      <a:endParaRPr lang="pl-PL" sz="20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b="1" kern="100" dirty="0">
                          <a:effectLst/>
                        </a:rPr>
                        <a:t>Celowość i zasadność zadania </a:t>
                      </a:r>
                      <a:endParaRPr lang="pl-PL" sz="20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889269367"/>
                  </a:ext>
                </a:extLst>
              </a:tr>
              <a:tr h="10391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kern="100" dirty="0">
                          <a:effectLst/>
                        </a:rPr>
                        <a:t>1.</a:t>
                      </a:r>
                      <a:endParaRPr lang="pl-PL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kern="100" dirty="0">
                          <a:effectLst/>
                        </a:rPr>
                        <a:t>Zakres rzeczowy zadania (w tym kompleksowość i spójność działań, rzetelność planu i harmonogramu działań, zasięg zadania, pomysłowość tytułu zadania)</a:t>
                      </a:r>
                      <a:endParaRPr lang="pl-PL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0631881"/>
                  </a:ext>
                </a:extLst>
              </a:tr>
              <a:tr h="6868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kern="100" dirty="0">
                          <a:effectLst/>
                        </a:rPr>
                        <a:t>2.</a:t>
                      </a:r>
                      <a:endParaRPr lang="pl-PL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kern="100">
                          <a:effectLst/>
                        </a:rPr>
                        <a:t>Opis grupy docelowej oraz sposobu rozwiązywania jej problemów/ zaspokajania potrzeb</a:t>
                      </a:r>
                      <a:endParaRPr lang="pl-P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920488020"/>
                  </a:ext>
                </a:extLst>
              </a:tr>
              <a:tr h="6833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kern="100" dirty="0">
                          <a:effectLst/>
                        </a:rPr>
                        <a:t>3.</a:t>
                      </a:r>
                      <a:endParaRPr lang="pl-PL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kern="100" dirty="0">
                          <a:effectLst/>
                        </a:rPr>
                        <a:t>Komplementarność z innymi działaniami podejmowanymi przez organizacje lub inne podmioty</a:t>
                      </a:r>
                      <a:endParaRPr lang="pl-PL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2378778"/>
                  </a:ext>
                </a:extLst>
              </a:tr>
              <a:tr h="15678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kern="100" dirty="0">
                          <a:effectLst/>
                        </a:rPr>
                        <a:t>4.</a:t>
                      </a:r>
                      <a:endParaRPr lang="pl-PL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pl-PL" sz="2000" kern="100" dirty="0">
                          <a:effectLst/>
                        </a:rPr>
                        <a:t>Zakładane rezultaty realizacji zadania (mierzalność rezultatów, adekwatność doboru rezultatów do zaplanowanych działań, poprawność doboru sposobu monitorowania rezultatów/źródeł informacji o osiągnięciu wskaźnika, poprawność oszacowania wartości docelowej wskaźników rezultatów) </a:t>
                      </a:r>
                      <a:endParaRPr lang="pl-PL" sz="2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458659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46252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A314F9-0107-2B44-B700-EF8A3F642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059" y="365125"/>
            <a:ext cx="11093741" cy="482163"/>
          </a:xfrm>
        </p:spPr>
        <p:txBody>
          <a:bodyPr>
            <a:noAutofit/>
          </a:bodyPr>
          <a:lstStyle/>
          <a:p>
            <a:r>
              <a:rPr lang="pl-PL" sz="3200" dirty="0"/>
              <a:t>C.D.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303DBC4F-760C-CA15-7BCB-DA351FB71E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5109322"/>
              </p:ext>
            </p:extLst>
          </p:nvPr>
        </p:nvGraphicFramePr>
        <p:xfrm>
          <a:off x="436228" y="1090568"/>
          <a:ext cx="11350304" cy="48302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1436">
                  <a:extLst>
                    <a:ext uri="{9D8B030D-6E8A-4147-A177-3AD203B41FA5}">
                      <a16:colId xmlns:a16="http://schemas.microsoft.com/office/drawing/2014/main" val="4124005134"/>
                    </a:ext>
                  </a:extLst>
                </a:gridCol>
                <a:gridCol w="10878868">
                  <a:extLst>
                    <a:ext uri="{9D8B030D-6E8A-4147-A177-3AD203B41FA5}">
                      <a16:colId xmlns:a16="http://schemas.microsoft.com/office/drawing/2014/main" val="2305934231"/>
                    </a:ext>
                  </a:extLst>
                </a:gridCol>
              </a:tblGrid>
              <a:tr h="4530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b="1" kern="100">
                          <a:effectLst/>
                        </a:rPr>
                        <a:t>II</a:t>
                      </a:r>
                      <a:endParaRPr lang="pl-PL" sz="2000" b="1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b="1" kern="100" dirty="0">
                          <a:effectLst/>
                        </a:rPr>
                        <a:t>Budżet zadania  </a:t>
                      </a:r>
                      <a:endParaRPr lang="pl-PL" sz="20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060694630"/>
                  </a:ext>
                </a:extLst>
              </a:tr>
              <a:tr h="13904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kern="100" dirty="0">
                          <a:effectLst/>
                        </a:rPr>
                        <a:t>1.</a:t>
                      </a:r>
                      <a:endParaRPr lang="pl-PL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pl-PL" sz="2000" kern="100" dirty="0">
                          <a:effectLst/>
                        </a:rPr>
                        <a:t>Kalkulacja przewidywanych kosztów realizacji zadania (rzetelność i poprawność rachunkowa kalkulacji kosztów, przejrzystość, zdefiniowanie pozycji budżetowych, prawidłowość jednostek miary, zgodność kosztorysu z zasadami kwalifikowalności kosztów)</a:t>
                      </a:r>
                      <a:endParaRPr lang="pl-PL" sz="2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4388236"/>
                  </a:ext>
                </a:extLst>
              </a:tr>
              <a:tr h="8888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kern="100">
                          <a:effectLst/>
                        </a:rPr>
                        <a:t>2.</a:t>
                      </a:r>
                      <a:endParaRPr lang="pl-P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pl-PL" sz="2000" kern="100" dirty="0">
                          <a:effectLst/>
                        </a:rPr>
                        <a:t>Adekwatność kosztorysu do zakresu rzeczowego zadania (adekwatność przewidywanych kosztów do założonych rezultatów oraz do działań wykazanych w planie i harmonogramie działań)</a:t>
                      </a:r>
                      <a:endParaRPr lang="pl-PL" sz="2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247569021"/>
                  </a:ext>
                </a:extLst>
              </a:tr>
              <a:tr h="89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kern="100" dirty="0">
                          <a:effectLst/>
                        </a:rPr>
                        <a:t>3. </a:t>
                      </a:r>
                      <a:endParaRPr lang="pl-PL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kern="100" dirty="0">
                          <a:effectLst/>
                        </a:rPr>
                        <a:t>Kosztorys ze względu na źródło finansowania (ocena udziału innych niż dotacja środków finansowych przeznaczonych na realizację zadania publicznego w kosztach całkowitych zadania)</a:t>
                      </a:r>
                      <a:endParaRPr lang="pl-PL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7821051"/>
                  </a:ext>
                </a:extLst>
              </a:tr>
              <a:tr h="12067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kern="100">
                          <a:effectLst/>
                        </a:rPr>
                        <a:t>4.</a:t>
                      </a:r>
                      <a:endParaRPr lang="pl-P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44145" algn="just">
                        <a:lnSpc>
                          <a:spcPct val="107000"/>
                        </a:lnSpc>
                      </a:pPr>
                      <a:r>
                        <a:rPr lang="pl-PL" sz="2000" kern="100" dirty="0">
                          <a:effectLst/>
                        </a:rPr>
                        <a:t>Wkład osobowy (udział w kosztach całkowitych zadania publicznego, opis sposobu wyceny wraz z podaniem cen rynkowych, poprawność rachunkowa wyceny)</a:t>
                      </a:r>
                      <a:endParaRPr lang="pl-PL" sz="2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0330654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15594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CB3638-16C0-9FE1-20E3-39D2EBEE6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727" y="365125"/>
            <a:ext cx="10993073" cy="415051"/>
          </a:xfrm>
        </p:spPr>
        <p:txBody>
          <a:bodyPr>
            <a:noAutofit/>
          </a:bodyPr>
          <a:lstStyle/>
          <a:p>
            <a:r>
              <a:rPr lang="pl-PL" sz="3200" dirty="0"/>
              <a:t>C.D.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393008E6-07F7-FDBB-D9DA-CAFA09CCDC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3736584"/>
              </p:ext>
            </p:extLst>
          </p:nvPr>
        </p:nvGraphicFramePr>
        <p:xfrm>
          <a:off x="763398" y="1057013"/>
          <a:ext cx="10821798" cy="51577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9484">
                  <a:extLst>
                    <a:ext uri="{9D8B030D-6E8A-4147-A177-3AD203B41FA5}">
                      <a16:colId xmlns:a16="http://schemas.microsoft.com/office/drawing/2014/main" val="1656634345"/>
                    </a:ext>
                  </a:extLst>
                </a:gridCol>
                <a:gridCol w="10372314">
                  <a:extLst>
                    <a:ext uri="{9D8B030D-6E8A-4147-A177-3AD203B41FA5}">
                      <a16:colId xmlns:a16="http://schemas.microsoft.com/office/drawing/2014/main" val="1575987252"/>
                    </a:ext>
                  </a:extLst>
                </a:gridCol>
              </a:tblGrid>
              <a:tr h="5973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b="1" kern="100" dirty="0">
                          <a:effectLst/>
                        </a:rPr>
                        <a:t>III</a:t>
                      </a:r>
                      <a:endParaRPr lang="pl-PL" sz="20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b="1" kern="100" dirty="0">
                          <a:effectLst/>
                        </a:rPr>
                        <a:t>Ocena jakości i możliwości realizacji zadania (oceniane na podstawie zapisów cz. IV pkt 1 i 2 oferty</a:t>
                      </a:r>
                      <a:endParaRPr lang="pl-PL" sz="20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300975180"/>
                  </a:ext>
                </a:extLst>
              </a:tr>
              <a:tr h="14859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kern="100" dirty="0">
                          <a:effectLst/>
                        </a:rPr>
                        <a:t>1.</a:t>
                      </a:r>
                      <a:endParaRPr lang="pl-PL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 indent="144145" algn="just">
                        <a:lnSpc>
                          <a:spcPct val="107000"/>
                        </a:lnSpc>
                      </a:pPr>
                      <a:r>
                        <a:rPr lang="pl-PL" sz="2000" kern="100" dirty="0">
                          <a:effectLst/>
                        </a:rPr>
                        <a:t>Potencjał realizacyjny (opis):</a:t>
                      </a:r>
                    </a:p>
                    <a:p>
                      <a:pPr indent="144145" algn="just">
                        <a:lnSpc>
                          <a:spcPct val="107000"/>
                        </a:lnSpc>
                      </a:pPr>
                      <a:r>
                        <a:rPr lang="pl-PL" sz="2000" kern="100" dirty="0">
                          <a:effectLst/>
                        </a:rPr>
                        <a:t>a) zasoby osobowe/kadrowe, w tym świadczenia wolontariuszy i praca społeczna członków organizacji (doświadczenie zawodowe, kwalifikacje, sposób zaangażowania w realizację zadania)</a:t>
                      </a:r>
                    </a:p>
                    <a:p>
                      <a:pPr indent="144145" algn="just">
                        <a:lnSpc>
                          <a:spcPct val="107000"/>
                        </a:lnSpc>
                      </a:pPr>
                      <a:r>
                        <a:rPr lang="pl-PL" sz="2000" kern="100" dirty="0">
                          <a:effectLst/>
                        </a:rPr>
                        <a:t>b) zasoby rzeczowe i finansowe</a:t>
                      </a:r>
                      <a:endParaRPr lang="pl-PL" sz="2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9463610"/>
                  </a:ext>
                </a:extLst>
              </a:tr>
              <a:tr h="1011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kern="100">
                          <a:effectLst/>
                        </a:rPr>
                        <a:t>2.</a:t>
                      </a:r>
                      <a:endParaRPr lang="pl-P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kern="100">
                          <a:effectLst/>
                        </a:rPr>
                        <a:t>Dotychczasowe doświadczenie w realizacji zadań podobnego rodzaju oraz w kontekście rzetelności i terminowości realizacji zadań oraz rozliczenia otrzymanych na ten cel środków</a:t>
                      </a:r>
                      <a:endParaRPr lang="pl-P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194953767"/>
                  </a:ext>
                </a:extLst>
              </a:tr>
              <a:tr h="1011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b="1" kern="100" dirty="0">
                          <a:effectLst/>
                        </a:rPr>
                        <a:t>IV</a:t>
                      </a:r>
                      <a:endParaRPr lang="pl-PL" sz="20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b="1" kern="100" dirty="0">
                          <a:effectLst/>
                        </a:rPr>
                        <a:t>Ocena zapewnienia dostępności dla osób ze szczególnymi potrzebami (oceniane na podstawie cz. VI oferty)</a:t>
                      </a:r>
                      <a:endParaRPr lang="pl-PL" sz="20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23011"/>
                  </a:ext>
                </a:extLst>
              </a:tr>
              <a:tr h="1011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kern="100">
                          <a:effectLst/>
                        </a:rPr>
                        <a:t>1.</a:t>
                      </a:r>
                      <a:endParaRPr lang="pl-PL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kern="100" dirty="0">
                          <a:effectLst/>
                        </a:rPr>
                        <a:t>Ocena zaproponowanych rozwiązań w zakresie dostępności dla osób ze szczególnymi potrzebami</a:t>
                      </a:r>
                      <a:endParaRPr lang="pl-PL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973913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29382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6CD226-73AD-178F-51F2-65E202A29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8" y="365125"/>
            <a:ext cx="10515601" cy="777875"/>
          </a:xfrm>
        </p:spPr>
        <p:txBody>
          <a:bodyPr/>
          <a:lstStyle/>
          <a:p>
            <a:pPr algn="ctr"/>
            <a:r>
              <a:rPr lang="pl-PL" b="1" dirty="0">
                <a:solidFill>
                  <a:srgbClr val="FF0000"/>
                </a:solidFill>
              </a:rPr>
              <a:t>Standardy Ochrony Małoletnich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47E676-2DEA-65D2-A720-CBBF131740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4600"/>
            <a:ext cx="10515600" cy="49323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W ogłoszeniu o konkursie dokonane zostały zmiany wynikające </a:t>
            </a:r>
            <a:br>
              <a:rPr lang="pl-PL" dirty="0"/>
            </a:br>
            <a:r>
              <a:rPr lang="pl-PL" dirty="0"/>
              <a:t>z </a:t>
            </a:r>
            <a:r>
              <a:rPr lang="pl-PL" b="1" u="sng" dirty="0"/>
              <a:t>ustawy z dnia 13 maja 2016 r. o przeciwdziałaniu zagrożeniom przestępczością na tle seksualnym i ochronie małoletnich (Dz. U. z 2024 r. poz.560)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Obowiązujące zapisy dot. Standardów Ochrony Małoletnich uwzględnione zostały w: </a:t>
            </a:r>
          </a:p>
          <a:p>
            <a:pPr algn="just">
              <a:buFontTx/>
              <a:buChar char="-"/>
            </a:pPr>
            <a:r>
              <a:rPr lang="pl-PL" dirty="0"/>
              <a:t>Części VI. Warunki Realizacji zadań ust. 5</a:t>
            </a:r>
          </a:p>
          <a:p>
            <a:pPr algn="just">
              <a:buFontTx/>
              <a:buChar char="-"/>
            </a:pPr>
            <a:r>
              <a:rPr lang="pl-PL" dirty="0"/>
              <a:t>Części VI. lit. A. Warunki dotyczące ofert ust. 6 lit. e)</a:t>
            </a:r>
          </a:p>
          <a:p>
            <a:pPr algn="just">
              <a:buFontTx/>
              <a:buChar char="-"/>
            </a:pPr>
            <a:r>
              <a:rPr lang="pl-PL" dirty="0"/>
              <a:t>Części IX. Tryb i kryteria wyboru ofert ust. 5 pkt 2)</a:t>
            </a:r>
          </a:p>
          <a:p>
            <a:pPr algn="just">
              <a:buFontTx/>
              <a:buChar char="-"/>
            </a:pPr>
            <a:r>
              <a:rPr lang="pl-PL" u="sng" dirty="0">
                <a:solidFill>
                  <a:srgbClr val="FF0000"/>
                </a:solidFill>
              </a:rPr>
              <a:t>Części XI. Zasady przyznawania dotacji ust. 5  </a:t>
            </a:r>
          </a:p>
        </p:txBody>
      </p:sp>
    </p:spTree>
    <p:extLst>
      <p:ext uri="{BB962C8B-B14F-4D97-AF65-F5344CB8AC3E}">
        <p14:creationId xmlns:p14="http://schemas.microsoft.com/office/powerpoint/2010/main" val="3577507614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EAB62C-2DD1-8FB4-BC8F-D4701600E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336676"/>
          </a:xfrm>
        </p:spPr>
        <p:txBody>
          <a:bodyPr>
            <a:noAutofit/>
          </a:bodyPr>
          <a:lstStyle/>
          <a:p>
            <a:pPr algn="just"/>
            <a:r>
              <a:rPr lang="pl-PL" sz="3200" b="1" dirty="0"/>
              <a:t>Obowiązek wynikający z art. </a:t>
            </a:r>
            <a:r>
              <a:rPr lang="pl-PL" sz="3200" b="1" u="sng" dirty="0">
                <a:solidFill>
                  <a:srgbClr val="FF0000"/>
                </a:solidFill>
              </a:rPr>
              <a:t>21</a:t>
            </a:r>
            <a:r>
              <a:rPr lang="pl-PL" sz="3200" b="1" dirty="0"/>
              <a:t> ustawy z dnia 13 maja 2016 r. o przeciwdziałaniu zagrożeniom przestępczością na tle seksualnym i ochronie małoletnich (Dz. U. z 2024 r. poz.560)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3D16501-F733-54B6-D715-136E24334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9533"/>
            <a:ext cx="10515600" cy="440743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Przed zawarciem umowy oferent będzie miał obowiązek dostarczyć oświadczenie, które będzie zawierało potwierdzenie: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i="1" dirty="0"/>
              <a:t>Wdrożenia Standardów Ochrony Małoletnich oraz zweryfikowania osób dopuszczonych do pracy z małoletnimi w ramach dotowanego zadania publicznego, zgodnie z art. 21 ww. ustawy.</a:t>
            </a:r>
          </a:p>
        </p:txBody>
      </p:sp>
    </p:spTree>
    <p:extLst>
      <p:ext uri="{BB962C8B-B14F-4D97-AF65-F5344CB8AC3E}">
        <p14:creationId xmlns:p14="http://schemas.microsoft.com/office/powerpoint/2010/main" val="3742330864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2DEA2D-5828-F02A-7756-5F6ECF01F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2870"/>
            <a:ext cx="10515600" cy="676333"/>
          </a:xfrm>
        </p:spPr>
        <p:txBody>
          <a:bodyPr>
            <a:normAutofit/>
          </a:bodyPr>
          <a:lstStyle/>
          <a:p>
            <a:pPr algn="ctr"/>
            <a:r>
              <a:rPr lang="pl-PL" sz="32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REZULTATY – dlaczego są takie ważne?</a:t>
            </a:r>
            <a:endParaRPr lang="pl-PL" sz="32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2CF20D3-06A4-D172-2C40-84BA219A9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9203"/>
            <a:ext cx="10515600" cy="5406764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Najważniejsze: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NALEŻY OSIĄGNĄĆ ZAŁOŻONE </a:t>
            </a:r>
            <a:r>
              <a:rPr lang="pl-PL" b="1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REZULTATY !!!!!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b="1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Akceptacja sprawozdania i rozliczenie dotacji polega na weryfikacji założonych w ofercie rezultatów i działań.</a:t>
            </a:r>
            <a:endParaRPr lang="pl-PL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b="1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Nadal pozostał wymóg zgodnego z ofertą i umową</a:t>
            </a:r>
            <a:r>
              <a:rPr lang="pl-PL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wydatkowania środków</a:t>
            </a:r>
            <a:r>
              <a:rPr lang="pl-PL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oraz ich właściwego dokumentowana </a:t>
            </a:r>
            <a:r>
              <a:rPr lang="pl-PL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(nic się nie zmieniło w kwestii księgowości, opisu faktur i ich przechowywania).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b="1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sprawozdania nie dołącza się faktur. </a:t>
            </a:r>
            <a:r>
              <a:rPr lang="pl-PL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etapie rozliczenia zadania Zleceniodawc</a:t>
            </a:r>
            <a:r>
              <a:rPr lang="pl-PL" b="1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prosi o</a:t>
            </a:r>
            <a:r>
              <a:rPr lang="pl-PL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zestawienie faktur/rachunków </a:t>
            </a:r>
            <a:r>
              <a:rPr lang="pl-PL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wg określonego wzoru.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414184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30CEA5-64AB-621B-D6BC-32C2D23E1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0393"/>
            <a:ext cx="10515600" cy="897622"/>
          </a:xfrm>
        </p:spPr>
        <p:txBody>
          <a:bodyPr>
            <a:normAutofit fontScale="90000"/>
          </a:bodyPr>
          <a:lstStyle/>
          <a:p>
            <a:pPr algn="ctr"/>
            <a:br>
              <a:rPr lang="pl-P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3600" b="1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SPOSÓB MONITOROWANIA REZULTATÓW</a:t>
            </a:r>
            <a:br>
              <a:rPr lang="pl-P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3CE274-C1CA-2D3E-01BA-2B0735BDA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840" y="1535185"/>
            <a:ext cx="11073468" cy="4370665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Sposób monitorowania rezultatów / źródło informacji o osiągnięciu wskaźnika to np.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• Listy obecności,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• Dzienniki zajęć,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• Komunikaty z zawodów,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• Raporty z ewaluacji/ wyniki ankiet,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• Dokumentacja fotograficzna.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734864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125959-197A-D1FA-F286-138B65EF2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12023"/>
            <a:ext cx="10515600" cy="2554754"/>
          </a:xfrm>
        </p:spPr>
        <p:txBody>
          <a:bodyPr>
            <a:normAutofit/>
          </a:bodyPr>
          <a:lstStyle/>
          <a:p>
            <a:pPr algn="ctr"/>
            <a:r>
              <a:rPr lang="pl-PL" b="1" kern="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BŁĘDY NAJCZĘŚCIEJ POPEŁNIANE </a:t>
            </a:r>
            <a:br>
              <a:rPr lang="pl-PL" b="1" kern="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b="1" kern="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pl-PL" b="1" kern="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OFERTACH I SPRAWOZDANIACH</a:t>
            </a:r>
            <a:br>
              <a:rPr lang="pl-P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055232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66DFA02-48E4-651B-FC0D-603F4C993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7114"/>
          </a:xfrm>
        </p:spPr>
        <p:txBody>
          <a:bodyPr>
            <a:normAutofit/>
          </a:bodyPr>
          <a:lstStyle/>
          <a:p>
            <a:pPr algn="ctr"/>
            <a:r>
              <a:rPr lang="pl-PL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PLANOWANE ŚRODKI PRZEZNACZONE PRZEZ GMINĘ STRZEGOM NA DOTACJE W 2025 ROKU</a:t>
            </a:r>
            <a:endParaRPr lang="pl-PL" sz="32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8E0A6D-1004-47DB-68CF-C39B0ABA4D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358" y="1490064"/>
            <a:ext cx="11213284" cy="4810067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KULTURA FIZYCZNA: </a:t>
            </a:r>
            <a:r>
              <a:rPr lang="pl-PL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790 800,00 zł </a:t>
            </a:r>
            <a:endParaRPr lang="pl-PL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pl-PL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PRZECIWDZIAŁANIE UZALEŻNIENIOM I PATOLOGIOM SPOŁECZNYM: </a:t>
            </a:r>
            <a:r>
              <a:rPr lang="pl-PL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400 000,00 zł </a:t>
            </a:r>
            <a:endParaRPr lang="pl-PL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pl-PL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POMOC SPOŁECZNA, W TYM POMOC RODZINOM I OSOBOM W TRUDNEJ SYTUACJI ŻYCIOWEJ: </a:t>
            </a:r>
            <a:r>
              <a:rPr lang="pl-PL" sz="36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225</a:t>
            </a:r>
            <a:r>
              <a:rPr lang="pl-PL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000,00 zł</a:t>
            </a:r>
            <a:endParaRPr lang="pl-PL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878860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0AA5BB-626F-7F31-0336-9B91B2303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362" y="295143"/>
            <a:ext cx="10515600" cy="385894"/>
          </a:xfrm>
        </p:spPr>
        <p:txBody>
          <a:bodyPr>
            <a:normAutofit fontScale="90000"/>
          </a:bodyPr>
          <a:lstStyle/>
          <a:p>
            <a:pPr algn="ctr"/>
            <a:br>
              <a:rPr lang="pl-PL" sz="18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pl-PL" sz="18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pl-PL" sz="18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700" b="1" kern="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OFERTA</a:t>
            </a:r>
            <a:br>
              <a:rPr lang="pl-P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C1E764-A7AB-9538-701D-09AAD39E7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362" y="788565"/>
            <a:ext cx="10943438" cy="538839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Część II. Dane oferenta</a:t>
            </a:r>
            <a:endParaRPr lang="pl-PL" sz="2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Proponujemy dopisać nr rachunku bankowego, nie będzie konieczności dostarczenia tego numeru na osobnym piśmie,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2400" b="1" u="sng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Należy wpisać dokładną nazwę organizacji zgodnie z wyciągiem z właściwego rejestru tj.: KRS, Wyciąg z ewidencji stowarzyszeń itp. </a:t>
            </a:r>
            <a:endParaRPr lang="pl-PL" sz="2400" b="1" u="sng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Część III. Opis zadania </a:t>
            </a:r>
            <a:endParaRPr lang="pl-PL" sz="2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Termin realizacji zadania publicznego oraz daty zaplanowanych działań opisanych w ofercie muszą mieścić się w datach granicznych określonych w konkursie ofert,</a:t>
            </a:r>
            <a:endParaRPr lang="pl-PL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Należy zwrócić szczególną uwagę na wpisany </a:t>
            </a:r>
            <a:r>
              <a:rPr lang="pl-PL" sz="2400" b="1" u="sng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ROK!</a:t>
            </a:r>
            <a:r>
              <a:rPr lang="pl-PL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przy pkt 4. Plan i harmonogram działań,</a:t>
            </a:r>
            <a:endParaRPr lang="pl-PL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REZULTATY: obowiązkowe rezultaty określone w konkursie najlepiej jest przekopiować i wkleić do oferty w pkt 6, </a:t>
            </a:r>
            <a:endParaRPr lang="pl-PL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 action="ppaction://hlinkfile"/>
              </a:rPr>
              <a:t>PROMOCJA </a:t>
            </a:r>
            <a:r>
              <a:rPr lang="pl-PL" sz="2400" b="1" u="sng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 action="ppaction://hlinkfile"/>
              </a:rPr>
              <a:t>ZADANIA </a:t>
            </a:r>
            <a:endParaRPr lang="pl-PL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222500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763D71-546C-9FCD-3FB0-54852BDEE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970" y="298013"/>
            <a:ext cx="10515600" cy="473773"/>
          </a:xfrm>
        </p:spPr>
        <p:txBody>
          <a:bodyPr>
            <a:noAutofit/>
          </a:bodyPr>
          <a:lstStyle/>
          <a:p>
            <a:r>
              <a:rPr lang="pl-PL" sz="2400" b="1" dirty="0"/>
              <a:t>C.D.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13371D-3F64-5567-0864-7CEF02606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970" y="1031847"/>
            <a:ext cx="11102830" cy="52011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3. Część IV. Charakterystyka oferenta pkt 2 Zasoby kadrowe, rzeczowe i finansowe oferenta</a:t>
            </a:r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dirty="0"/>
              <a:t>• Opis kwalifikacji kadry,</a:t>
            </a:r>
          </a:p>
          <a:p>
            <a:pPr marL="0" indent="0">
              <a:buNone/>
            </a:pPr>
            <a:r>
              <a:rPr lang="pl-PL" dirty="0"/>
              <a:t>• Wycena wolontariatu,</a:t>
            </a:r>
          </a:p>
          <a:p>
            <a:pPr marL="0" indent="0">
              <a:buNone/>
            </a:pPr>
            <a:r>
              <a:rPr lang="pl-PL" dirty="0"/>
              <a:t>• Szczegółowo rozpisany kosztorys np. określenie w jaki sposób zostały oszacowane stawki wynagrodzenia, rozpisane koszty co do stawki za godzinę, ilość godzin. </a:t>
            </a:r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endParaRPr lang="pl-PL" sz="3900" dirty="0"/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03852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1811A0-B7BD-286A-8836-C7D1C5473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228" y="427839"/>
            <a:ext cx="10917572" cy="5749124"/>
          </a:xfrm>
        </p:spPr>
        <p:txBody>
          <a:bodyPr/>
          <a:lstStyle/>
          <a:p>
            <a:pPr marL="0" indent="0">
              <a:buNone/>
            </a:pPr>
            <a:r>
              <a:rPr lang="pl-PL" sz="2800" b="1" dirty="0"/>
              <a:t>4. Część V. Kalkulacja przewidywanych kosztów realizacji zadania publicznego </a:t>
            </a:r>
          </a:p>
          <a:p>
            <a:pPr marL="0" indent="0">
              <a:buNone/>
            </a:pPr>
            <a:endParaRPr lang="pl-PL" sz="2800" dirty="0"/>
          </a:p>
          <a:p>
            <a:pPr marL="0" indent="0">
              <a:buNone/>
            </a:pPr>
            <a:endParaRPr lang="pl-PL" sz="3200" dirty="0"/>
          </a:p>
          <a:p>
            <a:pPr marL="0" indent="0">
              <a:buNone/>
            </a:pPr>
            <a:r>
              <a:rPr lang="pl-PL" sz="3200" dirty="0"/>
              <a:t>Syntetyczny opis zadania 	  </a:t>
            </a:r>
          </a:p>
          <a:p>
            <a:pPr marL="0" indent="0">
              <a:buNone/>
            </a:pPr>
            <a:r>
              <a:rPr lang="pl-PL" sz="3200" dirty="0"/>
              <a:t>		Plan i harmonogram działań      </a:t>
            </a:r>
          </a:p>
          <a:p>
            <a:pPr marL="0" indent="0">
              <a:buNone/>
            </a:pPr>
            <a:r>
              <a:rPr lang="pl-PL" sz="3200" dirty="0"/>
              <a:t>			Zestawienie kosztów realizacji zadania </a:t>
            </a:r>
          </a:p>
          <a:p>
            <a:pPr marL="0" indent="0" algn="ctr">
              <a:buNone/>
            </a:pPr>
            <a:r>
              <a:rPr lang="pl-PL" sz="3200" dirty="0"/>
              <a:t>	= SPÓJNOŚĆ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trzałka: w prawo 3">
            <a:extLst>
              <a:ext uri="{FF2B5EF4-FFF2-40B4-BE49-F238E27FC236}">
                <a16:creationId xmlns:a16="http://schemas.microsoft.com/office/drawing/2014/main" id="{B4A0671E-C829-C15C-2B57-5F230199F4F2}"/>
              </a:ext>
            </a:extLst>
          </p:cNvPr>
          <p:cNvSpPr/>
          <p:nvPr/>
        </p:nvSpPr>
        <p:spPr>
          <a:xfrm>
            <a:off x="1571536" y="3133981"/>
            <a:ext cx="643157" cy="17616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trzałka: w prawo 5">
            <a:extLst>
              <a:ext uri="{FF2B5EF4-FFF2-40B4-BE49-F238E27FC236}">
                <a16:creationId xmlns:a16="http://schemas.microsoft.com/office/drawing/2014/main" id="{9A3BF234-D2CE-C45A-DA70-D7F3BA630D62}"/>
              </a:ext>
            </a:extLst>
          </p:cNvPr>
          <p:cNvSpPr/>
          <p:nvPr/>
        </p:nvSpPr>
        <p:spPr>
          <a:xfrm>
            <a:off x="2495724" y="3708979"/>
            <a:ext cx="643157" cy="17616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762162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B042E2-2109-3343-A369-DADA1B1BD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004" y="457964"/>
            <a:ext cx="11076963" cy="5942071"/>
          </a:xfrm>
        </p:spPr>
        <p:txBody>
          <a:bodyPr/>
          <a:lstStyle/>
          <a:p>
            <a:pPr marL="0" indent="0">
              <a:buNone/>
            </a:pPr>
            <a:r>
              <a:rPr lang="pl-PL" sz="3200" dirty="0"/>
              <a:t>• Określenie konkretnych jednostek miary (godzina, miesiąc, dzień, sztuka, komplet. zestaw, usługa, osobo-dzień) nie należy każdej pozycji oznaczać jako komplet)</a:t>
            </a:r>
          </a:p>
          <a:p>
            <a:pPr marL="0" indent="0">
              <a:buNone/>
            </a:pPr>
            <a:endParaRPr lang="pl-PL" sz="3200" dirty="0"/>
          </a:p>
          <a:p>
            <a:pPr marL="0" indent="0">
              <a:buNone/>
            </a:pPr>
            <a:r>
              <a:rPr lang="pl-PL" sz="3200" dirty="0"/>
              <a:t>• Należy zwrócić szczególną uwagę aby: </a:t>
            </a:r>
          </a:p>
          <a:p>
            <a:pPr marL="0" indent="0">
              <a:buNone/>
            </a:pPr>
            <a:r>
              <a:rPr lang="pl-PL" sz="3200" dirty="0"/>
              <a:t>	- nie popełniać błędów rachunkowych,</a:t>
            </a:r>
          </a:p>
          <a:p>
            <a:pPr marL="0" indent="0">
              <a:buNone/>
            </a:pPr>
            <a:r>
              <a:rPr lang="pl-PL" sz="3200" dirty="0"/>
              <a:t>	- uzupełnione były wszystkie wymagane pola i rubryki,</a:t>
            </a:r>
          </a:p>
          <a:p>
            <a:pPr marL="0" indent="0">
              <a:buNone/>
            </a:pPr>
            <a:r>
              <a:rPr lang="pl-PL" sz="3200" dirty="0"/>
              <a:t>	- poprawnie były policzone wartości %,</a:t>
            </a:r>
          </a:p>
          <a:p>
            <a:pPr marL="0" indent="0">
              <a:buNone/>
            </a:pPr>
            <a:r>
              <a:rPr lang="pl-PL" sz="3200" dirty="0"/>
              <a:t>	- koszty promocji obejmowały promocję zadania, na 	które otrzymują Państwo dotację.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417535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A57C2D-A879-DD75-6FFF-045BA6230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026" y="134225"/>
            <a:ext cx="10515600" cy="546812"/>
          </a:xfrm>
        </p:spPr>
        <p:txBody>
          <a:bodyPr>
            <a:normAutofit/>
          </a:bodyPr>
          <a:lstStyle/>
          <a:p>
            <a:pPr algn="ctr"/>
            <a:r>
              <a:rPr lang="pl-PL" sz="2400" b="1" kern="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SPRAWOZDANIE</a:t>
            </a:r>
            <a:endParaRPr lang="pl-PL" sz="24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93C4166-A732-4A00-1F9F-C25582626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393" y="681036"/>
            <a:ext cx="11534862" cy="5770097"/>
          </a:xfrm>
        </p:spPr>
        <p:txBody>
          <a:bodyPr>
            <a:normAutofit fontScale="77500" lnSpcReduction="20000"/>
          </a:bodyPr>
          <a:lstStyle/>
          <a:p>
            <a:pPr indent="0">
              <a:lnSpc>
                <a:spcPct val="107000"/>
              </a:lnSpc>
              <a:spcBef>
                <a:spcPts val="0"/>
              </a:spcBef>
              <a:buNone/>
              <a:tabLst>
                <a:tab pos="2009775" algn="l"/>
                <a:tab pos="4192270" algn="l"/>
              </a:tabLst>
            </a:pPr>
            <a:r>
              <a:rPr lang="pl-PL" sz="20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                             </a:t>
            </a:r>
            <a:r>
              <a:rPr lang="pl-PL" sz="2000" b="1" kern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SPRAWOZDANIE Z WYKONANIA ZADANIA</a:t>
            </a:r>
            <a:endParaRPr lang="pl-PL" sz="2000" b="1" kern="1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Bef>
                <a:spcPts val="0"/>
              </a:spcBef>
              <a:buNone/>
              <a:tabLst>
                <a:tab pos="2009775" algn="l"/>
                <a:tab pos="4192270" algn="l"/>
              </a:tabLst>
            </a:pPr>
            <a:r>
              <a:rPr lang="pl-PL" sz="2000" b="1" kern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                   Nic innego jak działania określone w ofercie opisane w czasie przeszłym</a:t>
            </a:r>
          </a:p>
          <a:p>
            <a:pPr indent="0">
              <a:lnSpc>
                <a:spcPct val="107000"/>
              </a:lnSpc>
              <a:spcBef>
                <a:spcPts val="0"/>
              </a:spcBef>
              <a:buNone/>
              <a:tabLst>
                <a:tab pos="2009775" algn="l"/>
                <a:tab pos="4192270" algn="l"/>
              </a:tabLst>
            </a:pPr>
            <a:endParaRPr lang="pl-PL" sz="2400" b="1" kern="100" dirty="0">
              <a:solidFill>
                <a:schemeClr val="accent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  <a:tabLst>
                <a:tab pos="2009775" algn="l"/>
                <a:tab pos="4192270" algn="l"/>
              </a:tabLst>
            </a:pPr>
            <a:r>
              <a:rPr lang="pl-PL" sz="24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Tabela na pierwszej stronie sprawozdania </a:t>
            </a:r>
            <a:endParaRPr lang="pl-PL" sz="2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2009775" algn="l"/>
                <a:tab pos="4192270" algn="l"/>
              </a:tabLst>
            </a:pPr>
            <a:r>
              <a:rPr lang="pl-PL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Błędnie wpisywany tytuł zadania, okres za jaki jest składane sprawozdanie, data zawarcia umowy oraz jej numer. </a:t>
            </a:r>
            <a:endParaRPr lang="pl-PL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  <a:tabLst>
                <a:tab pos="2009775" algn="l"/>
                <a:tab pos="4192270" algn="l"/>
              </a:tabLst>
            </a:pPr>
            <a:r>
              <a:rPr lang="pl-PL" sz="24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Część I. Sprawozdanie merytoryczne</a:t>
            </a:r>
            <a:endParaRPr lang="pl-PL" sz="2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2009775" algn="l"/>
                <a:tab pos="4192270" algn="l"/>
              </a:tabLst>
            </a:pPr>
            <a:r>
              <a:rPr lang="pl-PL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pkt 1. Opis osiągniętych rezultatów (…):</a:t>
            </a:r>
            <a:endParaRPr lang="pl-PL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buNone/>
              <a:tabLst>
                <a:tab pos="2009775" algn="l"/>
                <a:tab pos="4192270" algn="l"/>
              </a:tabLst>
            </a:pPr>
            <a:r>
              <a:rPr lang="pl-PL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Należy odnieść się do rezultatów określonych w ofercie, czy udało się w pełni je osiągnąć, w jakim stopniu realizacja zadania przyczyniła się do osiągnięcia celu.</a:t>
            </a:r>
            <a:endParaRPr lang="pl-PL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buNone/>
              <a:tabLst>
                <a:tab pos="2009775" algn="l"/>
                <a:tab pos="4192270" algn="l"/>
              </a:tabLst>
            </a:pPr>
            <a:r>
              <a:rPr lang="pl-PL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Działania opisywane w sprawozdaniu powinny być opisywane w czasie przeszłym.</a:t>
            </a:r>
            <a:endParaRPr lang="pl-PL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buNone/>
              <a:tabLst>
                <a:tab pos="2009775" algn="l"/>
                <a:tab pos="4192270" algn="l"/>
              </a:tabLst>
            </a:pPr>
            <a:r>
              <a:rPr lang="pl-PL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W sprawozdaniu </a:t>
            </a:r>
            <a:r>
              <a:rPr lang="pl-PL" sz="2400" b="1" u="sng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nie</a:t>
            </a:r>
            <a:r>
              <a:rPr lang="pl-PL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należy używać określeń „minimum” „około”. Na etapie pisania sprawozdania posiadają Państwo dokładne informacje np. co do </a:t>
            </a:r>
            <a:r>
              <a:rPr lang="pl-PL" sz="2400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liczby</a:t>
            </a:r>
            <a:r>
              <a:rPr lang="pl-PL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zrealizowanych godzin bądź </a:t>
            </a:r>
            <a:r>
              <a:rPr lang="pl-PL" sz="2400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liczby</a:t>
            </a:r>
            <a:r>
              <a:rPr lang="pl-PL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uczestników.  </a:t>
            </a:r>
            <a:endParaRPr lang="pl-PL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2009775" algn="l"/>
                <a:tab pos="4192270" algn="l"/>
              </a:tabLst>
            </a:pPr>
            <a:r>
              <a:rPr lang="pl-PL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pkt 2. Szczegółowy opis wykonania poszczególnych działań:</a:t>
            </a:r>
            <a:endParaRPr lang="pl-PL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  <a:tabLst>
                <a:tab pos="2009775" algn="l"/>
                <a:tab pos="4192270" algn="l"/>
              </a:tabLst>
            </a:pPr>
            <a:r>
              <a:rPr lang="pl-PL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opis wykonanych działań nie jest adekwatny do założeń w ofercie</a:t>
            </a:r>
            <a:endParaRPr lang="pl-PL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tabLst>
                <a:tab pos="2009775" algn="l"/>
                <a:tab pos="4192270" algn="l"/>
              </a:tabLst>
            </a:pPr>
            <a:r>
              <a:rPr lang="pl-PL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108100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5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5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3FA8B9-4818-776B-91D8-F5762D627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971" y="260059"/>
            <a:ext cx="11325836" cy="1015068"/>
          </a:xfrm>
        </p:spPr>
        <p:txBody>
          <a:bodyPr>
            <a:noAutofit/>
          </a:bodyPr>
          <a:lstStyle/>
          <a:p>
            <a:pPr algn="ctr"/>
            <a:r>
              <a:rPr lang="pl-PL" sz="3200" b="1" kern="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UWAGI OGÓLNE</a:t>
            </a:r>
            <a:br>
              <a:rPr lang="pl-P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32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AA15FC-1EDD-1F49-5C2F-44380CFC1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283" y="1275127"/>
            <a:ext cx="11325836" cy="5322814"/>
          </a:xfrm>
        </p:spPr>
        <p:txBody>
          <a:bodyPr/>
          <a:lstStyle/>
          <a:p>
            <a:pPr marL="342900" lvl="0" indent="-342900" algn="just">
              <a:lnSpc>
                <a:spcPct val="105000"/>
              </a:lnSpc>
              <a:buFont typeface="+mj-lt"/>
              <a:buAutoNum type="arabicPeriod"/>
            </a:pPr>
            <a:r>
              <a:rPr lang="pl-PL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Brak wymaganych podpisów na sprawozdaniu (potwierdzenie złożenia sprawozdania mogą podpisywać tylko osoby uprawnione do składania oświadczeń woli, zgodnie z wyciągiem z Krajowego Rejestru Sądowego albo z innych właściwych ewidencji oraz osoby upoważnione na podstawie pełnomocnictwa szczególnego).</a:t>
            </a:r>
            <a:endParaRPr lang="pl-PL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5000"/>
              </a:lnSpc>
              <a:buFont typeface="+mj-lt"/>
              <a:buAutoNum type="arabicPeriod"/>
            </a:pPr>
            <a:r>
              <a:rPr lang="pl-PL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Brak obowiązkowych dokumentów potwierdzających osiągnięte rezultaty.</a:t>
            </a:r>
            <a:endParaRPr lang="pl-PL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5000"/>
              </a:lnSpc>
              <a:buFont typeface="+mj-lt"/>
              <a:buAutoNum type="arabicPeriod"/>
            </a:pPr>
            <a:r>
              <a:rPr lang="pl-PL" sz="2400" b="1" u="sng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Treść sprawozdania nie jest spójna z zestawieniem faktur i rachunków oraz dokumentami potwierdzającymi osiągnięcie rezultatów. </a:t>
            </a:r>
            <a:endParaRPr lang="pl-PL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5000"/>
              </a:lnSpc>
              <a:buFont typeface="+mj-lt"/>
              <a:buAutoNum type="arabicPeriod"/>
            </a:pPr>
            <a:r>
              <a:rPr lang="pl-PL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Brak spójności pomiędzy kosztorysem z oferty, a sprawozdaniem (błędne nazwy kosztów, błędnie przepisane kwoty z umowy itp.)</a:t>
            </a:r>
            <a:endParaRPr lang="pl-PL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pl-PL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Błędy rachunkowe w sprawozdaniu / nie uzupełnione wymagane pola i rubryki / źle policzone wartości %.</a:t>
            </a:r>
            <a:endParaRPr lang="pl-PL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424021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8A44DB-5127-A9B9-EFF2-F64EEF931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837" y="234892"/>
            <a:ext cx="11076963" cy="446146"/>
          </a:xfrm>
        </p:spPr>
        <p:txBody>
          <a:bodyPr>
            <a:noAutofit/>
          </a:bodyPr>
          <a:lstStyle/>
          <a:p>
            <a:r>
              <a:rPr lang="pl-PL" sz="3200" b="1" dirty="0"/>
              <a:t>C.D.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665B4CC-5682-795F-AE69-A6A35D57C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837" y="847288"/>
            <a:ext cx="11643919" cy="5704514"/>
          </a:xfrm>
        </p:spPr>
        <p:txBody>
          <a:bodyPr>
            <a:normAutofit lnSpcReduction="10000"/>
          </a:bodyPr>
          <a:lstStyle/>
          <a:p>
            <a:pPr marL="0" lvl="0" indent="0" algn="just">
              <a:lnSpc>
                <a:spcPct val="105000"/>
              </a:lnSpc>
              <a:buNone/>
            </a:pPr>
            <a:r>
              <a:rPr lang="pl-PL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6. Brak opisu dotyczącego zastosowania form dostępności dla osób ze szczególnymi potrzebami. Opisując dostępność należy odnieść się do zapisów z oferty. </a:t>
            </a:r>
            <a:endParaRPr lang="pl-PL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5000"/>
              </a:lnSpc>
              <a:buNone/>
            </a:pPr>
            <a:r>
              <a:rPr lang="pl-PL" sz="2400" b="1" u="sng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 </a:t>
            </a:r>
            <a:r>
              <a:rPr lang="pl-PL" sz="2400" b="1" u="sng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Niedostosowanie się do uwag! Korekty sprawozdań, które są składane po wysłanych uwagach do organizacji, w dalszym ciągu posiadają błędy, które były opisane w uwagach. </a:t>
            </a:r>
            <a:endParaRPr lang="pl-PL" sz="2400" b="1" u="sng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5000"/>
              </a:lnSpc>
              <a:buNone/>
            </a:pPr>
            <a:r>
              <a:rPr lang="pl-PL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8. Brak daty na sprawozdaniu przy podpisach osób uprawnionych/ na korektach sprawozdań oraz załącznikach należy wpisywać bieżącą datę. </a:t>
            </a:r>
            <a:endParaRPr lang="pl-PL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5000"/>
              </a:lnSpc>
              <a:buNone/>
            </a:pPr>
            <a:r>
              <a:rPr lang="pl-PL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9. Kopie dokumentów nie potwierdzone za zgodność z oryginałem.</a:t>
            </a:r>
            <a:endParaRPr lang="pl-PL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5000"/>
              </a:lnSpc>
              <a:buNone/>
            </a:pPr>
            <a:r>
              <a:rPr lang="pl-PL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 </a:t>
            </a:r>
            <a:r>
              <a:rPr lang="pl-PL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Brak informacji o zmianach zaistniałych w trakcie realizacji zadania nie wymagających sporządzenia aneksu do umowy. Przykład: zmiana dni, godzin w których odbywają się zajęcia, zmiany kadrowe.  </a:t>
            </a:r>
            <a:endParaRPr lang="pl-PL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5000"/>
              </a:lnSpc>
              <a:buNone/>
            </a:pPr>
            <a:r>
              <a:rPr lang="pl-PL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11. </a:t>
            </a:r>
            <a:r>
              <a:rPr lang="pl-PL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Terminowość wydatkowanych pieniędzy! Należy pilnować dat granicznych realizacji zadania określonych w </a:t>
            </a:r>
            <a:r>
              <a:rPr lang="pl-PL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umowie</a:t>
            </a:r>
            <a:r>
              <a:rPr lang="pl-PL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Wydatki, które ponoszone są na konkretne wydarzenie określone w ofercie należy </a:t>
            </a:r>
            <a:r>
              <a:rPr lang="pl-PL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wydać co do zasady</a:t>
            </a:r>
            <a:r>
              <a:rPr lang="pl-PL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przed organizacją wydarzenia, a nie po. </a:t>
            </a:r>
            <a:endParaRPr lang="pl-PL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389696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C07AEF-3859-EA63-A334-32FD665C3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ANEKSY !!!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1B15B3-EC0B-2528-C4A2-6C105F0AB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315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Należy zwrócić uwagę na termin, w którym składane jest pismo </a:t>
            </a:r>
            <a:br>
              <a:rPr lang="pl-PL" dirty="0"/>
            </a:br>
            <a:r>
              <a:rPr lang="pl-PL" dirty="0"/>
              <a:t>z prośbą o zawarcie aneksu do umowy: takie pismo powinno być złożone min. </a:t>
            </a:r>
            <a:r>
              <a:rPr lang="pl-PL" u="sng" dirty="0"/>
              <a:t>7 dni,</a:t>
            </a:r>
            <a:r>
              <a:rPr lang="pl-PL" dirty="0"/>
              <a:t> a najlepiej </a:t>
            </a:r>
            <a:r>
              <a:rPr lang="pl-PL" u="sng" dirty="0"/>
              <a:t>14 dni</a:t>
            </a:r>
            <a:r>
              <a:rPr lang="pl-PL" dirty="0"/>
              <a:t> przed datą zakończenia zadania, </a:t>
            </a:r>
            <a:br>
              <a:rPr lang="pl-PL" dirty="0"/>
            </a:br>
            <a:r>
              <a:rPr lang="pl-PL" dirty="0"/>
              <a:t>z uwagi na fakt, że: </a:t>
            </a:r>
          </a:p>
          <a:p>
            <a:pPr>
              <a:buFontTx/>
              <a:buChar char="-"/>
            </a:pPr>
            <a:r>
              <a:rPr lang="pl-PL" dirty="0"/>
              <a:t>sprawdzenie zaktualizowanej </a:t>
            </a:r>
            <a:r>
              <a:rPr lang="pl-PL" i="1" dirty="0"/>
              <a:t>oferty (w której bardzo często zdarzają się błędy)</a:t>
            </a:r>
            <a:r>
              <a:rPr lang="pl-PL" dirty="0"/>
              <a:t> oraz napisanie aneksu,</a:t>
            </a:r>
          </a:p>
          <a:p>
            <a:pPr>
              <a:buFontTx/>
              <a:buChar char="-"/>
            </a:pPr>
            <a:r>
              <a:rPr lang="pl-PL" dirty="0"/>
              <a:t>uzyskanie akceptacji przez Radcę Prawnego</a:t>
            </a:r>
            <a:r>
              <a:rPr lang="pl-PL" i="1" dirty="0"/>
              <a:t> (który nie jest codziennie w urzędzie) </a:t>
            </a:r>
          </a:p>
          <a:p>
            <a:pPr>
              <a:buFontTx/>
              <a:buChar char="-"/>
            </a:pPr>
            <a:r>
              <a:rPr lang="pl-PL" dirty="0"/>
              <a:t>uzyskanie ostatecznego podpisu przez p. Skarbnik i p. Burmistrza </a:t>
            </a:r>
          </a:p>
          <a:p>
            <a:pPr marL="0" indent="0" algn="ctr">
              <a:buNone/>
            </a:pPr>
            <a:r>
              <a:rPr lang="pl-PL" u="sng" dirty="0">
                <a:solidFill>
                  <a:srgbClr val="FF0000"/>
                </a:solidFill>
              </a:rPr>
              <a:t>może potrwać kilka dni </a:t>
            </a:r>
          </a:p>
        </p:txBody>
      </p:sp>
    </p:spTree>
    <p:extLst>
      <p:ext uri="{BB962C8B-B14F-4D97-AF65-F5344CB8AC3E}">
        <p14:creationId xmlns:p14="http://schemas.microsoft.com/office/powerpoint/2010/main" val="2245750510"/>
      </p:ext>
    </p:extLst>
  </p:cSld>
  <p:clrMapOvr>
    <a:masterClrMapping/>
  </p:clrMapOvr>
  <p:transition spd="slow">
    <p:wip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5DC60A-1D83-48D8-879E-DD4129260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ANEKSY c.d.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BD3F81E-F2F8-0E9C-446E-D96C1A1AE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Przy pisaniu pisma dotyczącego prośby o aneks należy zwrócić szczególną uwagę na </a:t>
            </a:r>
            <a:r>
              <a:rPr lang="pl-PL" u="sng" dirty="0">
                <a:solidFill>
                  <a:srgbClr val="FF0000"/>
                </a:solidFill>
              </a:rPr>
              <a:t>dokładny i bardzo szczegółowy</a:t>
            </a:r>
            <a:r>
              <a:rPr lang="pl-PL" dirty="0"/>
              <a:t> opis zmian jakie są zaplanowane w zaktualizowanej ofercie </a:t>
            </a:r>
            <a:r>
              <a:rPr lang="pl-PL" i="1" dirty="0"/>
              <a:t>(uwaga Radcy Prawnego). 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Pisma, w których nie będzie szczegółowego opisu, będą cofane do korekty i uzupełnienia tego opisu </a:t>
            </a:r>
            <a:r>
              <a:rPr lang="pl-PL" i="1" dirty="0"/>
              <a:t>(co znacznie wydłuży czas na sporządzenie aneksu). </a:t>
            </a:r>
          </a:p>
        </p:txBody>
      </p:sp>
    </p:spTree>
    <p:extLst>
      <p:ext uri="{BB962C8B-B14F-4D97-AF65-F5344CB8AC3E}">
        <p14:creationId xmlns:p14="http://schemas.microsoft.com/office/powerpoint/2010/main" val="674630350"/>
      </p:ext>
    </p:extLst>
  </p:cSld>
  <p:clrMapOvr>
    <a:masterClrMapping/>
  </p:clrMapOvr>
  <p:transition spd="slow">
    <p:wip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56C280-9D2E-B50C-473C-6857C5331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43087"/>
            <a:ext cx="10515600" cy="1325563"/>
          </a:xfrm>
        </p:spPr>
        <p:txBody>
          <a:bodyPr/>
          <a:lstStyle/>
          <a:p>
            <a:pPr algn="ctr"/>
            <a:r>
              <a:rPr lang="pl-PL" b="1" dirty="0">
                <a:solidFill>
                  <a:schemeClr val="accent1">
                    <a:lumMod val="75000"/>
                  </a:schemeClr>
                </a:solidFill>
              </a:rPr>
              <a:t>Dziękujemy za uwagę</a:t>
            </a:r>
          </a:p>
        </p:txBody>
      </p:sp>
    </p:spTree>
    <p:extLst>
      <p:ext uri="{BB962C8B-B14F-4D97-AF65-F5344CB8AC3E}">
        <p14:creationId xmlns:p14="http://schemas.microsoft.com/office/powerpoint/2010/main" val="13837964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7053FF-0C42-A1A8-5D27-B62AFEC39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79134"/>
            <a:ext cx="10515600" cy="2647033"/>
          </a:xfrm>
        </p:spPr>
        <p:txBody>
          <a:bodyPr>
            <a:normAutofit fontScale="90000"/>
          </a:bodyPr>
          <a:lstStyle/>
          <a:p>
            <a:pPr algn="ctr"/>
            <a:r>
              <a:rPr lang="pl-PL" sz="53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OGŁOSZONE KONKURSY OFERT NA REALIZACJĘ ZADAŃ PUBLICZN</a:t>
            </a:r>
            <a:r>
              <a:rPr lang="pl-PL" sz="53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YCH</a:t>
            </a:r>
            <a:r>
              <a:rPr lang="pl-PL" sz="53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pl-PL" sz="53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3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2025 ROKU </a:t>
            </a:r>
            <a:br>
              <a:rPr lang="pl-P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486232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9BACA6-15B9-36F6-D2FB-35ADAADD9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7288"/>
            <a:ext cx="10515600" cy="5329675"/>
          </a:xfrm>
        </p:spPr>
        <p:txBody>
          <a:bodyPr/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KULTURA FIZYCZNA </a:t>
            </a:r>
            <a:endParaRPr lang="pl-PL" sz="32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Zadanie 1.1.1 „Organizacja systematycznych zajęć sportowych lub uczestnictwa we współzawodnictwie sportowym, mających na celu rozwój umiejętności sportowych z uwzględnieniem działań skierowanych do dzieci i młodzieży”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KWOTA PRZEZNACZONA NA REALIZACJĘ ZADAŃ: </a:t>
            </a:r>
            <a:r>
              <a:rPr lang="pl-PL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400</a:t>
            </a:r>
            <a:r>
              <a:rPr lang="pl-PL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000,00 zł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145506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56F3D97-1075-A2DD-28FD-CB36DF263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285" y="414867"/>
            <a:ext cx="10595296" cy="5968999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PRZECIWDZIAŁANIE UZALEŻNIENIOM I PATOLOGIOM SPOŁECZNYM</a:t>
            </a:r>
            <a:endParaRPr lang="pl-PL" sz="3200" b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pl-PL" sz="20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Zadanie 3.1.1. „Wspieranie działalności świetlic o charakterze opiekuńczo-wychowawczym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pl-PL" sz="20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środowiskach lokalnych, organizacja czasu wolnego dla dzieci i młodzieży z rodzin niewydolnych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pl-PL" sz="20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wychowawczo, prowadzenie zajęć profilaktycznych”</a:t>
            </a:r>
            <a:endParaRPr lang="pl-PL" sz="20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KWOTA PRZEZNACZONA NA REALIZACJĘ ZADAŃ: </a:t>
            </a:r>
            <a:r>
              <a:rPr lang="pl-PL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121 000,00 zł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20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Zadanie 3.2.1 – „Organizacja działań profilaktycznych lub terapeutycznych w formie wypoczynku w okresie ferii zimowych dla dzieci i młodzieży zagrożonych problemem alkoholowym, problemem narkomanii lub uzależnieniami behawioralnymi (półkolonie – minimum 5 dni)”.</a:t>
            </a:r>
            <a:r>
              <a:rPr lang="pl-PL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1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KWOTA PRZEZNACZONA NA REALIZACJĘ ZADAŃ: </a:t>
            </a:r>
            <a:r>
              <a:rPr lang="pl-PL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60</a:t>
            </a:r>
            <a:r>
              <a:rPr lang="pl-PL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000,00 zł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754075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86EBAB-63C8-1CBE-5C67-8E2A5A8AF0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31178"/>
            <a:ext cx="10515600" cy="5245785"/>
          </a:xfrm>
        </p:spPr>
        <p:txBody>
          <a:bodyPr/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POMOC SPOŁECZNA, W TYM POMOC RODZINOM I OSOBOM W TRUDNEJ SYTUACJI ŻYCIOWEJ</a:t>
            </a:r>
            <a:endParaRPr lang="pl-PL" sz="32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Zadanie 4.1.1. „Przygotowanie i wydawanie gorących posiłków dla rodzin i osób znajdujących się w trudnej sytuacji materialnej”.</a:t>
            </a:r>
            <a:endParaRPr lang="pl-PL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KWOTA PRZEZNACZONA NA REALIZACJĘ ZADAŃ: </a:t>
            </a:r>
            <a:r>
              <a:rPr lang="pl-PL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225 000,00 zł</a:t>
            </a:r>
            <a:endParaRPr lang="pl-PL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776470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E217EB-6E58-501E-A497-713DF4F3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2281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/>
              <a:t>ŚRODKI PRZEKAZANE ORAZ ZAPLANOWANE NA DOTACJE </a:t>
            </a:r>
            <a:br>
              <a:rPr lang="pl-PL" sz="3200" b="1" dirty="0"/>
            </a:br>
            <a:r>
              <a:rPr lang="pl-PL" sz="3200" b="1" dirty="0"/>
              <a:t>W  2024 i 2025 ROKU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59F3DC98-F8D3-2598-EFB3-36F6ABA987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5491719"/>
              </p:ext>
            </p:extLst>
          </p:nvPr>
        </p:nvGraphicFramePr>
        <p:xfrm>
          <a:off x="1342239" y="1853965"/>
          <a:ext cx="9504726" cy="41022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55853">
                  <a:extLst>
                    <a:ext uri="{9D8B030D-6E8A-4147-A177-3AD203B41FA5}">
                      <a16:colId xmlns:a16="http://schemas.microsoft.com/office/drawing/2014/main" val="718167359"/>
                    </a:ext>
                  </a:extLst>
                </a:gridCol>
                <a:gridCol w="1460841">
                  <a:extLst>
                    <a:ext uri="{9D8B030D-6E8A-4147-A177-3AD203B41FA5}">
                      <a16:colId xmlns:a16="http://schemas.microsoft.com/office/drawing/2014/main" val="2851512941"/>
                    </a:ext>
                  </a:extLst>
                </a:gridCol>
                <a:gridCol w="1537281">
                  <a:extLst>
                    <a:ext uri="{9D8B030D-6E8A-4147-A177-3AD203B41FA5}">
                      <a16:colId xmlns:a16="http://schemas.microsoft.com/office/drawing/2014/main" val="1862214335"/>
                    </a:ext>
                  </a:extLst>
                </a:gridCol>
                <a:gridCol w="1802047">
                  <a:extLst>
                    <a:ext uri="{9D8B030D-6E8A-4147-A177-3AD203B41FA5}">
                      <a16:colId xmlns:a16="http://schemas.microsoft.com/office/drawing/2014/main" val="4166151875"/>
                    </a:ext>
                  </a:extLst>
                </a:gridCol>
                <a:gridCol w="1648704">
                  <a:extLst>
                    <a:ext uri="{9D8B030D-6E8A-4147-A177-3AD203B41FA5}">
                      <a16:colId xmlns:a16="http://schemas.microsoft.com/office/drawing/2014/main" val="2763039471"/>
                    </a:ext>
                  </a:extLst>
                </a:gridCol>
              </a:tblGrid>
              <a:tr h="8122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l-PL" sz="1600" kern="100" dirty="0">
                        <a:solidFill>
                          <a:schemeClr val="accent4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kern="100" dirty="0">
                          <a:solidFill>
                            <a:schemeClr val="accent4"/>
                          </a:solidFill>
                          <a:effectLst/>
                        </a:rPr>
                        <a:t>ZAKRES</a:t>
                      </a:r>
                      <a:endParaRPr lang="pl-PL" sz="1600" kern="1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l-PL" sz="1600" kern="100" dirty="0">
                        <a:solidFill>
                          <a:schemeClr val="accent4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kern="100" dirty="0">
                          <a:solidFill>
                            <a:schemeClr val="accent4"/>
                          </a:solidFill>
                          <a:effectLst/>
                        </a:rPr>
                        <a:t>2024 ROK</a:t>
                      </a:r>
                      <a:endParaRPr lang="pl-PL" sz="1600" kern="1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l-PL" sz="1600" kern="100" dirty="0">
                        <a:solidFill>
                          <a:schemeClr val="accent4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kern="100" dirty="0">
                          <a:solidFill>
                            <a:schemeClr val="accent4"/>
                          </a:solidFill>
                          <a:effectLst/>
                        </a:rPr>
                        <a:t>2025 ROK</a:t>
                      </a:r>
                      <a:endParaRPr lang="pl-PL" sz="1600" kern="1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kern="1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KWOTA WG OGŁOSZONYCH KONKURSÓW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kern="100" dirty="0">
                          <a:solidFill>
                            <a:schemeClr val="accent4"/>
                          </a:solidFill>
                          <a:effectLst/>
                        </a:rPr>
                        <a:t>POZOSTAŁO DO DYSPOZYCJI W 2025R. </a:t>
                      </a:r>
                      <a:endParaRPr lang="pl-PL" sz="1600" kern="1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5509184"/>
                  </a:ext>
                </a:extLst>
              </a:tr>
              <a:tr h="91692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l-PL" sz="1400" kern="100" dirty="0">
                        <a:solidFill>
                          <a:schemeClr val="accent4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kern="100" dirty="0">
                          <a:solidFill>
                            <a:schemeClr val="accent4"/>
                          </a:solidFill>
                          <a:effectLst/>
                        </a:rPr>
                        <a:t>KULTURA FIZYCZNA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l-PL" sz="1400" kern="1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b="1" kern="100" dirty="0">
                          <a:effectLst/>
                        </a:rPr>
                        <a:t>790 800,00 zł</a:t>
                      </a:r>
                      <a:endParaRPr lang="pl-PL" sz="16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b="1" kern="100" dirty="0">
                          <a:effectLst/>
                        </a:rPr>
                        <a:t>790 800,00 zł </a:t>
                      </a:r>
                      <a:endParaRPr lang="pl-PL" sz="16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l-PL" sz="1600" b="1" kern="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b="1" kern="100" dirty="0">
                          <a:effectLst/>
                        </a:rPr>
                        <a:t>400 000,00 zł</a:t>
                      </a:r>
                      <a:endParaRPr lang="pl-PL" sz="16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l-PL" sz="1600" b="1" kern="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b="1" kern="100" dirty="0">
                          <a:effectLst/>
                        </a:rPr>
                        <a:t>390 800,00 zł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6808899"/>
                  </a:ext>
                </a:extLst>
              </a:tr>
              <a:tr h="10710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l-PL" sz="1400" kern="100" dirty="0">
                        <a:solidFill>
                          <a:schemeClr val="accent4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kern="100" dirty="0">
                          <a:solidFill>
                            <a:schemeClr val="accent4"/>
                          </a:solidFill>
                          <a:effectLst/>
                        </a:rPr>
                        <a:t>PRZECIWDZIAŁANIA UZALEŻNIENIOM I PATOLOGIOM SPOŁECZNYM</a:t>
                      </a:r>
                      <a:endParaRPr lang="pl-PL" sz="1400" kern="1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b="1" kern="100" dirty="0">
                          <a:effectLst/>
                        </a:rPr>
                        <a:t>440 592,58 zł</a:t>
                      </a:r>
                      <a:endParaRPr lang="pl-PL" sz="16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b="1" kern="100" dirty="0">
                          <a:effectLst/>
                        </a:rPr>
                        <a:t>400 000,00 zł </a:t>
                      </a:r>
                      <a:endParaRPr lang="pl-PL" sz="16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b="1" kern="100" dirty="0">
                          <a:solidFill>
                            <a:schemeClr val="tx1"/>
                          </a:solidFill>
                          <a:effectLst/>
                        </a:rPr>
                        <a:t>181 000,00 zł</a:t>
                      </a:r>
                      <a:endParaRPr lang="pl-PL" sz="16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b="1" kern="100" dirty="0">
                          <a:solidFill>
                            <a:schemeClr val="tx1"/>
                          </a:solidFill>
                          <a:effectLst/>
                        </a:rPr>
                        <a:t>219 000,00 zł</a:t>
                      </a:r>
                      <a:endParaRPr lang="pl-PL" sz="16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72000729"/>
                  </a:ext>
                </a:extLst>
              </a:tr>
              <a:tr h="13019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l-PL" sz="1400" kern="100" dirty="0">
                        <a:solidFill>
                          <a:schemeClr val="accent4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kern="100" dirty="0">
                          <a:solidFill>
                            <a:schemeClr val="accent4"/>
                          </a:solidFill>
                          <a:effectLst/>
                        </a:rPr>
                        <a:t>POMOC SPOŁECZNA, W TYM POMOC RODZINOM I OSOBOM W TRUDNEJ SYTUACJI ŻYCIOWEJ</a:t>
                      </a:r>
                      <a:endParaRPr lang="pl-PL" sz="1400" kern="1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b="1" kern="100" dirty="0">
                          <a:effectLst/>
                        </a:rPr>
                        <a:t>185 000,00 zł</a:t>
                      </a:r>
                      <a:endParaRPr lang="pl-PL" sz="16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b="1" kern="100" dirty="0">
                          <a:effectLst/>
                        </a:rPr>
                        <a:t>225 000,00 zł</a:t>
                      </a:r>
                      <a:endParaRPr lang="pl-PL" sz="16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b="1" kern="100" dirty="0">
                          <a:effectLst/>
                        </a:rPr>
                        <a:t>225 000,00 zł </a:t>
                      </a:r>
                      <a:endParaRPr lang="pl-PL" sz="16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b="1" kern="100" dirty="0">
                          <a:effectLst/>
                        </a:rPr>
                        <a:t>0,00 zł</a:t>
                      </a:r>
                      <a:endParaRPr lang="pl-PL" sz="16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95901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658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89F510-CCD2-56A6-1F5C-4B023BCF3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3006"/>
            <a:ext cx="10515600" cy="1522908"/>
          </a:xfrm>
        </p:spPr>
        <p:txBody>
          <a:bodyPr>
            <a:normAutofit fontScale="90000"/>
          </a:bodyPr>
          <a:lstStyle/>
          <a:p>
            <a:pPr algn="ctr"/>
            <a:r>
              <a:rPr lang="pl-PL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Przykład jak wypełnić druk oferty na realizację zadania publicznego </a:t>
            </a:r>
            <a:br>
              <a:rPr lang="pl-PL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31C11A-5E85-F3DB-083D-52CE23FA0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24538"/>
            <a:ext cx="10515600" cy="1195126"/>
          </a:xfrm>
        </p:spPr>
        <p:txBody>
          <a:bodyPr/>
          <a:lstStyle/>
          <a:p>
            <a:pPr marL="0" indent="0">
              <a:buNone/>
            </a:pPr>
            <a:r>
              <a:rPr lang="pl-PL" dirty="0">
                <a:hlinkClick r:id="rId2" action="ppaction://hlinkfile"/>
              </a:rPr>
              <a:t>PRZYKŁAD  2025  oferta konkursowa.pdf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65902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33217B70-5863-D465-E3CE-BBBDDFC74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46247"/>
            <a:ext cx="10515600" cy="2155970"/>
          </a:xfrm>
        </p:spPr>
        <p:txBody>
          <a:bodyPr>
            <a:normAutofit/>
          </a:bodyPr>
          <a:lstStyle/>
          <a:p>
            <a:pPr algn="ctr"/>
            <a:r>
              <a:rPr lang="pl-PL" sz="5400" b="1" dirty="0"/>
              <a:t>JAK OCENIANE SĄ OFERTY</a:t>
            </a:r>
          </a:p>
        </p:txBody>
      </p:sp>
    </p:spTree>
    <p:extLst>
      <p:ext uri="{BB962C8B-B14F-4D97-AF65-F5344CB8AC3E}">
        <p14:creationId xmlns:p14="http://schemas.microsoft.com/office/powerpoint/2010/main" val="12616407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2105</Words>
  <Application>Microsoft Office PowerPoint</Application>
  <PresentationFormat>Panoramiczny</PresentationFormat>
  <Paragraphs>213</Paragraphs>
  <Slides>29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Symbol</vt:lpstr>
      <vt:lpstr>Times New Roman</vt:lpstr>
      <vt:lpstr>Motyw pakietu Office</vt:lpstr>
      <vt:lpstr>Konkursy ofert na realizację zadań publicznych w 2025 r. </vt:lpstr>
      <vt:lpstr>PLANOWANE ŚRODKI PRZEZNACZONE PRZEZ GMINĘ STRZEGOM NA DOTACJE W 2025 ROKU</vt:lpstr>
      <vt:lpstr>OGŁOSZONE KONKURSY OFERT NA REALIZACJĘ ZADAŃ PUBLICZNYCH  W 2025 ROKU  </vt:lpstr>
      <vt:lpstr>Prezentacja programu PowerPoint</vt:lpstr>
      <vt:lpstr>Prezentacja programu PowerPoint</vt:lpstr>
      <vt:lpstr>Prezentacja programu PowerPoint</vt:lpstr>
      <vt:lpstr>ŚRODKI PRZEKAZANE ORAZ ZAPLANOWANE NA DOTACJE  W  2024 i 2025 ROKU</vt:lpstr>
      <vt:lpstr>Przykład jak wypełnić druk oferty na realizację zadania publicznego  </vt:lpstr>
      <vt:lpstr>JAK OCENIANE SĄ OFERTY</vt:lpstr>
      <vt:lpstr>I etap: OCENA FORMALNA </vt:lpstr>
      <vt:lpstr>C.D.</vt:lpstr>
      <vt:lpstr>II ETAP: OCENA MERYTORYCZNA </vt:lpstr>
      <vt:lpstr>C.D.</vt:lpstr>
      <vt:lpstr>C.D.</vt:lpstr>
      <vt:lpstr>Standardy Ochrony Małoletnich</vt:lpstr>
      <vt:lpstr>Obowiązek wynikający z art. 21 ustawy z dnia 13 maja 2016 r. o przeciwdziałaniu zagrożeniom przestępczością na tle seksualnym i ochronie małoletnich (Dz. U. z 2024 r. poz.560)</vt:lpstr>
      <vt:lpstr>REZULTATY – dlaczego są takie ważne?</vt:lpstr>
      <vt:lpstr> SPOSÓB MONITOROWANIA REZULTATÓW </vt:lpstr>
      <vt:lpstr>BŁĘDY NAJCZĘŚCIEJ POPEŁNIANE  W OFERTACH I SPRAWOZDANIACH </vt:lpstr>
      <vt:lpstr>   OFERTA </vt:lpstr>
      <vt:lpstr>C.D.</vt:lpstr>
      <vt:lpstr>Prezentacja programu PowerPoint</vt:lpstr>
      <vt:lpstr>Prezentacja programu PowerPoint</vt:lpstr>
      <vt:lpstr>SPRAWOZDANIE</vt:lpstr>
      <vt:lpstr>UWAGI OGÓLNE </vt:lpstr>
      <vt:lpstr>C.D. </vt:lpstr>
      <vt:lpstr>ANEKSY !!!</vt:lpstr>
      <vt:lpstr>ANEKSY c.d.</vt:lpstr>
      <vt:lpstr>Dziękujemy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Konkursy ofert na 2024 r.</dc:title>
  <dc:creator>Joanna Kliza</dc:creator>
  <cp:lastModifiedBy>Joanna Kliza</cp:lastModifiedBy>
  <cp:revision>22</cp:revision>
  <dcterms:created xsi:type="dcterms:W3CDTF">2023-11-24T09:18:35Z</dcterms:created>
  <dcterms:modified xsi:type="dcterms:W3CDTF">2024-12-05T07:53:53Z</dcterms:modified>
</cp:coreProperties>
</file>